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1.xml" ContentType="application/vnd.openxmlformats-officedocument.drawingml.chart+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82"/>
  </p:notesMasterIdLst>
  <p:handoutMasterIdLst>
    <p:handoutMasterId r:id="rId83"/>
  </p:handoutMasterIdLst>
  <p:sldIdLst>
    <p:sldId id="1279" r:id="rId2"/>
    <p:sldId id="970" r:id="rId3"/>
    <p:sldId id="1135" r:id="rId4"/>
    <p:sldId id="1166" r:id="rId5"/>
    <p:sldId id="1288" r:id="rId6"/>
    <p:sldId id="1169" r:id="rId7"/>
    <p:sldId id="1170" r:id="rId8"/>
    <p:sldId id="1210" r:id="rId9"/>
    <p:sldId id="1172" r:id="rId10"/>
    <p:sldId id="1173" r:id="rId11"/>
    <p:sldId id="1148" r:id="rId12"/>
    <p:sldId id="1149" r:id="rId13"/>
    <p:sldId id="1150" r:id="rId14"/>
    <p:sldId id="1151" r:id="rId15"/>
    <p:sldId id="1152" r:id="rId16"/>
    <p:sldId id="1280" r:id="rId17"/>
    <p:sldId id="1281" r:id="rId18"/>
    <p:sldId id="1153" r:id="rId19"/>
    <p:sldId id="1154" r:id="rId20"/>
    <p:sldId id="1155" r:id="rId21"/>
    <p:sldId id="1285" r:id="rId22"/>
    <p:sldId id="1175" r:id="rId23"/>
    <p:sldId id="1176" r:id="rId24"/>
    <p:sldId id="1177" r:id="rId25"/>
    <p:sldId id="1282" r:id="rId26"/>
    <p:sldId id="1283" r:id="rId27"/>
    <p:sldId id="1284" r:id="rId28"/>
    <p:sldId id="1178" r:id="rId29"/>
    <p:sldId id="1179" r:id="rId30"/>
    <p:sldId id="1180" r:id="rId31"/>
    <p:sldId id="1181" r:id="rId32"/>
    <p:sldId id="1182" r:id="rId33"/>
    <p:sldId id="1183" r:id="rId34"/>
    <p:sldId id="1184" r:id="rId35"/>
    <p:sldId id="1185" r:id="rId36"/>
    <p:sldId id="1212" r:id="rId37"/>
    <p:sldId id="1289" r:id="rId38"/>
    <p:sldId id="1290" r:id="rId39"/>
    <p:sldId id="1187" r:id="rId40"/>
    <p:sldId id="1188" r:id="rId41"/>
    <p:sldId id="1213" r:id="rId42"/>
    <p:sldId id="1215" r:id="rId43"/>
    <p:sldId id="1216" r:id="rId44"/>
    <p:sldId id="1217" r:id="rId45"/>
    <p:sldId id="1218" r:id="rId46"/>
    <p:sldId id="1219" r:id="rId47"/>
    <p:sldId id="1291" r:id="rId48"/>
    <p:sldId id="1221" r:id="rId49"/>
    <p:sldId id="1222" r:id="rId50"/>
    <p:sldId id="1223" r:id="rId51"/>
    <p:sldId id="1224" r:id="rId52"/>
    <p:sldId id="1225" r:id="rId53"/>
    <p:sldId id="1226" r:id="rId54"/>
    <p:sldId id="1227" r:id="rId55"/>
    <p:sldId id="1228" r:id="rId56"/>
    <p:sldId id="1229" r:id="rId57"/>
    <p:sldId id="1230" r:id="rId58"/>
    <p:sldId id="1231" r:id="rId59"/>
    <p:sldId id="1232" r:id="rId60"/>
    <p:sldId id="1233" r:id="rId61"/>
    <p:sldId id="1234" r:id="rId62"/>
    <p:sldId id="1235" r:id="rId63"/>
    <p:sldId id="1236" r:id="rId64"/>
    <p:sldId id="1237" r:id="rId65"/>
    <p:sldId id="1238" r:id="rId66"/>
    <p:sldId id="1239" r:id="rId67"/>
    <p:sldId id="1240" r:id="rId68"/>
    <p:sldId id="1241" r:id="rId69"/>
    <p:sldId id="1242" r:id="rId70"/>
    <p:sldId id="1243" r:id="rId71"/>
    <p:sldId id="1244" r:id="rId72"/>
    <p:sldId id="1245" r:id="rId73"/>
    <p:sldId id="1246" r:id="rId74"/>
    <p:sldId id="1247" r:id="rId75"/>
    <p:sldId id="1248" r:id="rId76"/>
    <p:sldId id="1249" r:id="rId77"/>
    <p:sldId id="1250" r:id="rId78"/>
    <p:sldId id="1251" r:id="rId79"/>
    <p:sldId id="1286" r:id="rId80"/>
    <p:sldId id="1287" r:id="rId81"/>
  </p:sldIdLst>
  <p:sldSz cx="9144000" cy="6858000" type="screen4x3"/>
  <p:notesSz cx="9601200" cy="7315200"/>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1pPr>
    <a:lvl2pPr marL="4572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2pPr>
    <a:lvl3pPr marL="9144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3pPr>
    <a:lvl4pPr marL="13716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4pPr>
    <a:lvl5pPr marL="18288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5pPr>
    <a:lvl6pPr marL="2286000" algn="l" defTabSz="914400" rtl="0" eaLnBrk="1" latinLnBrk="0" hangingPunct="1">
      <a:defRPr b="1" kern="1200">
        <a:solidFill>
          <a:schemeClr val="tx1"/>
        </a:solidFill>
        <a:latin typeface="Comic Sans MS" panose="030F0702030302020204" pitchFamily="66" charset="0"/>
        <a:ea typeface="+mn-ea"/>
        <a:cs typeface="+mn-cs"/>
      </a:defRPr>
    </a:lvl6pPr>
    <a:lvl7pPr marL="2743200" algn="l" defTabSz="914400" rtl="0" eaLnBrk="1" latinLnBrk="0" hangingPunct="1">
      <a:defRPr b="1" kern="1200">
        <a:solidFill>
          <a:schemeClr val="tx1"/>
        </a:solidFill>
        <a:latin typeface="Comic Sans MS" panose="030F0702030302020204" pitchFamily="66" charset="0"/>
        <a:ea typeface="+mn-ea"/>
        <a:cs typeface="+mn-cs"/>
      </a:defRPr>
    </a:lvl7pPr>
    <a:lvl8pPr marL="3200400" algn="l" defTabSz="914400" rtl="0" eaLnBrk="1" latinLnBrk="0" hangingPunct="1">
      <a:defRPr b="1" kern="1200">
        <a:solidFill>
          <a:schemeClr val="tx1"/>
        </a:solidFill>
        <a:latin typeface="Comic Sans MS" panose="030F0702030302020204" pitchFamily="66" charset="0"/>
        <a:ea typeface="+mn-ea"/>
        <a:cs typeface="+mn-cs"/>
      </a:defRPr>
    </a:lvl8pPr>
    <a:lvl9pPr marL="3657600" algn="l" defTabSz="914400" rtl="0" eaLnBrk="1" latinLnBrk="0" hangingPunct="1">
      <a:defRPr b="1" kern="1200">
        <a:solidFill>
          <a:schemeClr val="tx1"/>
        </a:solidFill>
        <a:latin typeface="Comic Sans MS" panose="030F0702030302020204" pitchFamily="66"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2E3EE"/>
    <a:srgbClr val="1C31CA"/>
    <a:srgbClr val="2A40E2"/>
    <a:srgbClr val="233AE1"/>
    <a:srgbClr val="7281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309" autoAdjust="0"/>
    <p:restoredTop sz="94799" autoAdjust="0"/>
  </p:normalViewPr>
  <p:slideViewPr>
    <p:cSldViewPr>
      <p:cViewPr varScale="1">
        <p:scale>
          <a:sx n="132" d="100"/>
          <a:sy n="132" d="100"/>
        </p:scale>
        <p:origin x="120" y="22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075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culler:Classes:cs162:fa14:Lectures:zipf.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a:t>P access(rank) = 1/rank</a:t>
            </a:r>
          </a:p>
        </c:rich>
      </c:tx>
      <c:layout/>
      <c:overlay val="0"/>
    </c:title>
    <c:autoTitleDeleted val="0"/>
    <c:plotArea>
      <c:layout/>
      <c:lineChart>
        <c:grouping val="standard"/>
        <c:varyColors val="0"/>
        <c:ser>
          <c:idx val="0"/>
          <c:order val="0"/>
          <c:tx>
            <c:strRef>
              <c:f>Sheet1!$C$4</c:f>
              <c:strCache>
                <c:ptCount val="1"/>
                <c:pt idx="0">
                  <c:v>pop a=1</c:v>
                </c:pt>
              </c:strCache>
            </c:strRef>
          </c:tx>
          <c:spPr>
            <a:ln w="19050"/>
          </c:spPr>
          <c:marker>
            <c:symbol val="none"/>
          </c:marker>
          <c:val>
            <c:numRef>
              <c:f>Sheet1!$C$5:$C$54</c:f>
              <c:numCache>
                <c:formatCode>0%</c:formatCode>
                <c:ptCount val="50"/>
                <c:pt idx="0">
                  <c:v>0.19277563597396</c:v>
                </c:pt>
                <c:pt idx="1">
                  <c:v>9.6387817986979998E-2</c:v>
                </c:pt>
                <c:pt idx="2">
                  <c:v>6.4258545324653304E-2</c:v>
                </c:pt>
                <c:pt idx="3">
                  <c:v>4.8193908993489999E-2</c:v>
                </c:pt>
                <c:pt idx="4">
                  <c:v>3.8555127194791997E-2</c:v>
                </c:pt>
                <c:pt idx="5">
                  <c:v>3.2129272662326701E-2</c:v>
                </c:pt>
                <c:pt idx="6">
                  <c:v>2.75393765677086E-2</c:v>
                </c:pt>
                <c:pt idx="7">
                  <c:v>2.4096954496745E-2</c:v>
                </c:pt>
                <c:pt idx="8">
                  <c:v>2.1419515108217799E-2</c:v>
                </c:pt>
                <c:pt idx="9">
                  <c:v>1.9277563597395998E-2</c:v>
                </c:pt>
                <c:pt idx="10">
                  <c:v>1.7525057815814499E-2</c:v>
                </c:pt>
                <c:pt idx="11">
                  <c:v>1.6064636331163298E-2</c:v>
                </c:pt>
                <c:pt idx="12">
                  <c:v>1.4828895074920001E-2</c:v>
                </c:pt>
                <c:pt idx="13">
                  <c:v>1.37696882838543E-2</c:v>
                </c:pt>
                <c:pt idx="14">
                  <c:v>1.2851709064930701E-2</c:v>
                </c:pt>
                <c:pt idx="15">
                  <c:v>1.20484772483725E-2</c:v>
                </c:pt>
                <c:pt idx="16">
                  <c:v>1.1339743292585899E-2</c:v>
                </c:pt>
                <c:pt idx="17">
                  <c:v>1.07097575541089E-2</c:v>
                </c:pt>
                <c:pt idx="18">
                  <c:v>1.01460861038926E-2</c:v>
                </c:pt>
                <c:pt idx="19">
                  <c:v>9.6387817986979991E-3</c:v>
                </c:pt>
                <c:pt idx="20">
                  <c:v>9.1797921892361901E-3</c:v>
                </c:pt>
                <c:pt idx="21">
                  <c:v>8.7625289079072705E-3</c:v>
                </c:pt>
                <c:pt idx="22">
                  <c:v>8.3815493901721692E-3</c:v>
                </c:pt>
                <c:pt idx="23">
                  <c:v>8.03231816558167E-3</c:v>
                </c:pt>
                <c:pt idx="24">
                  <c:v>7.7110254389583998E-3</c:v>
                </c:pt>
                <c:pt idx="25">
                  <c:v>7.4144475374600003E-3</c:v>
                </c:pt>
                <c:pt idx="26">
                  <c:v>7.1398383694059198E-3</c:v>
                </c:pt>
                <c:pt idx="27">
                  <c:v>6.8848441419271404E-3</c:v>
                </c:pt>
                <c:pt idx="28">
                  <c:v>6.6474357232400002E-3</c:v>
                </c:pt>
                <c:pt idx="29">
                  <c:v>6.4258545324653296E-3</c:v>
                </c:pt>
                <c:pt idx="30">
                  <c:v>6.21856890238581E-3</c:v>
                </c:pt>
                <c:pt idx="31">
                  <c:v>6.0242386241862499E-3</c:v>
                </c:pt>
                <c:pt idx="32">
                  <c:v>5.8416859386048502E-3</c:v>
                </c:pt>
                <c:pt idx="33">
                  <c:v>5.6698716462929401E-3</c:v>
                </c:pt>
                <c:pt idx="34">
                  <c:v>5.5078753135417097E-3</c:v>
                </c:pt>
                <c:pt idx="35">
                  <c:v>5.3548787770544403E-3</c:v>
                </c:pt>
                <c:pt idx="36">
                  <c:v>5.2101523236205401E-3</c:v>
                </c:pt>
                <c:pt idx="37">
                  <c:v>5.0730430519463198E-3</c:v>
                </c:pt>
                <c:pt idx="38">
                  <c:v>4.9429650249733304E-3</c:v>
                </c:pt>
                <c:pt idx="39">
                  <c:v>4.8193908993489996E-3</c:v>
                </c:pt>
                <c:pt idx="40">
                  <c:v>4.70184477985268E-3</c:v>
                </c:pt>
                <c:pt idx="41">
                  <c:v>4.5898960946180898E-3</c:v>
                </c:pt>
                <c:pt idx="42">
                  <c:v>4.4831543249758098E-3</c:v>
                </c:pt>
                <c:pt idx="43">
                  <c:v>4.3812644539536396E-3</c:v>
                </c:pt>
                <c:pt idx="44">
                  <c:v>4.2839030216435597E-3</c:v>
                </c:pt>
                <c:pt idx="45">
                  <c:v>4.1907746950860898E-3</c:v>
                </c:pt>
                <c:pt idx="46">
                  <c:v>4.1016092760416999E-3</c:v>
                </c:pt>
                <c:pt idx="47">
                  <c:v>4.0161590827908298E-3</c:v>
                </c:pt>
                <c:pt idx="48">
                  <c:v>3.9341966525298002E-3</c:v>
                </c:pt>
                <c:pt idx="49">
                  <c:v>3.8555127194791999E-3</c:v>
                </c:pt>
              </c:numCache>
            </c:numRef>
          </c:val>
          <c:smooth val="0"/>
          <c:extLst>
            <c:ext xmlns:c16="http://schemas.microsoft.com/office/drawing/2014/chart" uri="{C3380CC4-5D6E-409C-BE32-E72D297353CC}">
              <c16:uniqueId val="{00000000-3A29-4B19-9F08-E25575F818BA}"/>
            </c:ext>
          </c:extLst>
        </c:ser>
        <c:dLbls>
          <c:showLegendKey val="0"/>
          <c:showVal val="0"/>
          <c:showCatName val="0"/>
          <c:showSerName val="0"/>
          <c:showPercent val="0"/>
          <c:showBubbleSize val="0"/>
        </c:dLbls>
        <c:marker val="1"/>
        <c:smooth val="0"/>
        <c:axId val="-1214588208"/>
        <c:axId val="-1214562512"/>
      </c:lineChart>
      <c:lineChart>
        <c:grouping val="standard"/>
        <c:varyColors val="0"/>
        <c:ser>
          <c:idx val="1"/>
          <c:order val="1"/>
          <c:tx>
            <c:strRef>
              <c:f>Sheet1!$D$4</c:f>
              <c:strCache>
                <c:ptCount val="1"/>
                <c:pt idx="0">
                  <c:v>Hit Rate(cache)</c:v>
                </c:pt>
              </c:strCache>
            </c:strRef>
          </c:tx>
          <c:spPr>
            <a:ln w="25400"/>
          </c:spPr>
          <c:marker>
            <c:symbol val="none"/>
          </c:marker>
          <c:val>
            <c:numRef>
              <c:f>Sheet1!$D$5:$D$54</c:f>
              <c:numCache>
                <c:formatCode>General</c:formatCode>
                <c:ptCount val="50"/>
                <c:pt idx="0">
                  <c:v>0.19277563597396</c:v>
                </c:pt>
                <c:pt idx="1">
                  <c:v>0.28916345396094001</c:v>
                </c:pt>
                <c:pt idx="2">
                  <c:v>0.35342199928559298</c:v>
                </c:pt>
                <c:pt idx="3">
                  <c:v>0.401615908279083</c:v>
                </c:pt>
                <c:pt idx="4">
                  <c:v>0.44017103547387498</c:v>
                </c:pt>
                <c:pt idx="5">
                  <c:v>0.472300308136202</c:v>
                </c:pt>
                <c:pt idx="6">
                  <c:v>0.49983968470391099</c:v>
                </c:pt>
                <c:pt idx="7">
                  <c:v>0.52393663920065603</c:v>
                </c:pt>
                <c:pt idx="8">
                  <c:v>0.54535615430887396</c:v>
                </c:pt>
                <c:pt idx="9">
                  <c:v>0.56463371790626904</c:v>
                </c:pt>
                <c:pt idx="10">
                  <c:v>0.58215877572208397</c:v>
                </c:pt>
                <c:pt idx="11">
                  <c:v>0.59822341205324703</c:v>
                </c:pt>
                <c:pt idx="12">
                  <c:v>0.61305230712816705</c:v>
                </c:pt>
                <c:pt idx="13">
                  <c:v>0.62682199541202199</c:v>
                </c:pt>
                <c:pt idx="14">
                  <c:v>0.63967370447695204</c:v>
                </c:pt>
                <c:pt idx="15">
                  <c:v>0.65172218172532503</c:v>
                </c:pt>
                <c:pt idx="16">
                  <c:v>0.66306192501791095</c:v>
                </c:pt>
                <c:pt idx="17">
                  <c:v>0.67377168257202003</c:v>
                </c:pt>
                <c:pt idx="18">
                  <c:v>0.68391776867591203</c:v>
                </c:pt>
                <c:pt idx="19">
                  <c:v>0.69355655047460996</c:v>
                </c:pt>
                <c:pt idx="20">
                  <c:v>0.70273634266384599</c:v>
                </c:pt>
                <c:pt idx="21">
                  <c:v>0.71149887157175395</c:v>
                </c:pt>
                <c:pt idx="22">
                  <c:v>0.71988042096192595</c:v>
                </c:pt>
                <c:pt idx="23">
                  <c:v>0.72791273912750798</c:v>
                </c:pt>
                <c:pt idx="24">
                  <c:v>0.73562376456646605</c:v>
                </c:pt>
                <c:pt idx="25">
                  <c:v>0.74303821210392595</c:v>
                </c:pt>
                <c:pt idx="26">
                  <c:v>0.75017805047333197</c:v>
                </c:pt>
                <c:pt idx="27">
                  <c:v>0.757062894615259</c:v>
                </c:pt>
                <c:pt idx="28">
                  <c:v>0.763710330338499</c:v>
                </c:pt>
                <c:pt idx="29">
                  <c:v>0.77013618487096502</c:v>
                </c:pt>
                <c:pt idx="30">
                  <c:v>0.77635475377334995</c:v>
                </c:pt>
                <c:pt idx="31">
                  <c:v>0.78237899239753705</c:v>
                </c:pt>
                <c:pt idx="32">
                  <c:v>0.78822067833614096</c:v>
                </c:pt>
                <c:pt idx="33">
                  <c:v>0.79389054998243402</c:v>
                </c:pt>
                <c:pt idx="34">
                  <c:v>0.79939842529597605</c:v>
                </c:pt>
                <c:pt idx="35">
                  <c:v>0.80475330407303103</c:v>
                </c:pt>
                <c:pt idx="36">
                  <c:v>0.80996345639665102</c:v>
                </c:pt>
                <c:pt idx="37">
                  <c:v>0.81503649944859702</c:v>
                </c:pt>
                <c:pt idx="38">
                  <c:v>0.81997946447357095</c:v>
                </c:pt>
                <c:pt idx="39">
                  <c:v>0.82479885537291997</c:v>
                </c:pt>
                <c:pt idx="40">
                  <c:v>0.829500700152773</c:v>
                </c:pt>
                <c:pt idx="41">
                  <c:v>0.83409059624739101</c:v>
                </c:pt>
                <c:pt idx="42">
                  <c:v>0.83857375057236605</c:v>
                </c:pt>
                <c:pt idx="43">
                  <c:v>0.84295501502631998</c:v>
                </c:pt>
                <c:pt idx="44">
                  <c:v>0.84723891804796403</c:v>
                </c:pt>
                <c:pt idx="45">
                  <c:v>0.85142969274305003</c:v>
                </c:pt>
                <c:pt idx="46">
                  <c:v>0.855531302019091</c:v>
                </c:pt>
                <c:pt idx="47">
                  <c:v>0.85954746110188196</c:v>
                </c:pt>
                <c:pt idx="48">
                  <c:v>0.86348165775441199</c:v>
                </c:pt>
                <c:pt idx="49">
                  <c:v>0.86733717047389103</c:v>
                </c:pt>
              </c:numCache>
            </c:numRef>
          </c:val>
          <c:smooth val="0"/>
          <c:extLst>
            <c:ext xmlns:c16="http://schemas.microsoft.com/office/drawing/2014/chart" uri="{C3380CC4-5D6E-409C-BE32-E72D297353CC}">
              <c16:uniqueId val="{00000001-3A29-4B19-9F08-E25575F818BA}"/>
            </c:ext>
          </c:extLst>
        </c:ser>
        <c:dLbls>
          <c:showLegendKey val="0"/>
          <c:showVal val="0"/>
          <c:showCatName val="0"/>
          <c:showSerName val="0"/>
          <c:showPercent val="0"/>
          <c:showBubbleSize val="0"/>
        </c:dLbls>
        <c:marker val="1"/>
        <c:smooth val="0"/>
        <c:axId val="-1214571984"/>
        <c:axId val="-1214583104"/>
      </c:lineChart>
      <c:catAx>
        <c:axId val="-1214588208"/>
        <c:scaling>
          <c:orientation val="minMax"/>
        </c:scaling>
        <c:delete val="0"/>
        <c:axPos val="b"/>
        <c:title>
          <c:tx>
            <c:rich>
              <a:bodyPr/>
              <a:lstStyle/>
              <a:p>
                <a:pPr>
                  <a:defRPr/>
                </a:pPr>
                <a:r>
                  <a:rPr lang="en-US"/>
                  <a:t>Rank</a:t>
                </a:r>
              </a:p>
            </c:rich>
          </c:tx>
          <c:layout/>
          <c:overlay val="0"/>
        </c:title>
        <c:majorTickMark val="out"/>
        <c:minorTickMark val="none"/>
        <c:tickLblPos val="nextTo"/>
        <c:crossAx val="-1214562512"/>
        <c:crosses val="autoZero"/>
        <c:auto val="1"/>
        <c:lblAlgn val="ctr"/>
        <c:lblOffset val="100"/>
        <c:noMultiLvlLbl val="0"/>
      </c:catAx>
      <c:valAx>
        <c:axId val="-1214562512"/>
        <c:scaling>
          <c:orientation val="minMax"/>
          <c:max val="0.2"/>
        </c:scaling>
        <c:delete val="0"/>
        <c:axPos val="l"/>
        <c:majorGridlines/>
        <c:title>
          <c:tx>
            <c:rich>
              <a:bodyPr rot="-5400000" vert="horz"/>
              <a:lstStyle/>
              <a:p>
                <a:pPr>
                  <a:defRPr/>
                </a:pPr>
                <a:r>
                  <a:rPr lang="en-US"/>
                  <a:t>Popularity (% accesses)</a:t>
                </a:r>
              </a:p>
            </c:rich>
          </c:tx>
          <c:layout/>
          <c:overlay val="0"/>
        </c:title>
        <c:numFmt formatCode="0%" sourceLinked="1"/>
        <c:majorTickMark val="out"/>
        <c:minorTickMark val="none"/>
        <c:tickLblPos val="nextTo"/>
        <c:crossAx val="-1214588208"/>
        <c:crosses val="autoZero"/>
        <c:crossBetween val="between"/>
      </c:valAx>
      <c:valAx>
        <c:axId val="-1214583104"/>
        <c:scaling>
          <c:orientation val="minMax"/>
        </c:scaling>
        <c:delete val="0"/>
        <c:axPos val="r"/>
        <c:title>
          <c:tx>
            <c:rich>
              <a:bodyPr rot="-5400000" vert="horz"/>
              <a:lstStyle/>
              <a:p>
                <a:pPr>
                  <a:defRPr/>
                </a:pPr>
                <a:r>
                  <a:rPr lang="en-US"/>
                  <a:t>Estimated Hit Rate</a:t>
                </a:r>
              </a:p>
            </c:rich>
          </c:tx>
          <c:layout/>
          <c:overlay val="0"/>
        </c:title>
        <c:numFmt formatCode="General" sourceLinked="1"/>
        <c:majorTickMark val="out"/>
        <c:minorTickMark val="none"/>
        <c:tickLblPos val="nextTo"/>
        <c:crossAx val="-1214571984"/>
        <c:crosses val="max"/>
        <c:crossBetween val="between"/>
      </c:valAx>
      <c:catAx>
        <c:axId val="-1214571984"/>
        <c:scaling>
          <c:orientation val="minMax"/>
        </c:scaling>
        <c:delete val="1"/>
        <c:axPos val="b"/>
        <c:majorTickMark val="out"/>
        <c:minorTickMark val="none"/>
        <c:tickLblPos val="nextTo"/>
        <c:crossAx val="-1214583104"/>
        <c:crosses val="autoZero"/>
        <c:auto val="1"/>
        <c:lblAlgn val="ctr"/>
        <c:lblOffset val="100"/>
        <c:noMultiLvlLbl val="0"/>
      </c:catAx>
    </c:plotArea>
    <c:legend>
      <c:legendPos val="r"/>
      <c:layout>
        <c:manualLayout>
          <c:xMode val="edge"/>
          <c:yMode val="edge"/>
          <c:x val="0.49878917465380501"/>
          <c:y val="0.460352694377617"/>
          <c:w val="0.30508308160177999"/>
          <c:h val="0.25861394949128802"/>
        </c:manualLayout>
      </c:layout>
      <c:overlay val="1"/>
      <c:spPr>
        <a:solidFill>
          <a:schemeClr val="tx2">
            <a:lumMod val="20000"/>
            <a:lumOff val="80000"/>
            <a:alpha val="60000"/>
          </a:schemeClr>
        </a:solidFill>
      </c:spPr>
    </c:legend>
    <c:plotVisOnly val="1"/>
    <c:dispBlanksAs val="gap"/>
    <c:showDLblsOverMax val="0"/>
  </c:chart>
  <c:txPr>
    <a:bodyPr/>
    <a:lstStyle/>
    <a:p>
      <a:pPr>
        <a:defRPr sz="2000" b="0" i="0">
          <a:latin typeface="Gill Sans" charset="0"/>
          <a:ea typeface="Gill Sans" charset="0"/>
          <a:cs typeface="Gill Sans" charset="0"/>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1138" name="Rectangle 2"/>
          <p:cNvSpPr>
            <a:spLocks noChangeArrowheads="1"/>
          </p:cNvSpPr>
          <p:nvPr/>
        </p:nvSpPr>
        <p:spPr bwMode="auto">
          <a:xfrm>
            <a:off x="4373157" y="6956427"/>
            <a:ext cx="856474" cy="274955"/>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2302" tIns="46990" rIns="92302" bIns="46990">
            <a:spAutoFit/>
          </a:bodyPr>
          <a:lstStyle>
            <a:lvl1pPr defTabSz="917575">
              <a:defRPr b="1">
                <a:solidFill>
                  <a:schemeClr val="tx1"/>
                </a:solidFill>
                <a:latin typeface="Comic Sans MS" panose="030F0702030302020204" pitchFamily="66" charset="0"/>
              </a:defRPr>
            </a:lvl1pPr>
            <a:lvl2pPr marL="742950" indent="-285750" defTabSz="917575">
              <a:defRPr b="1">
                <a:solidFill>
                  <a:schemeClr val="tx1"/>
                </a:solidFill>
                <a:latin typeface="Comic Sans MS" panose="030F0702030302020204" pitchFamily="66" charset="0"/>
              </a:defRPr>
            </a:lvl2pPr>
            <a:lvl3pPr marL="1143000" indent="-228600" defTabSz="917575">
              <a:defRPr b="1">
                <a:solidFill>
                  <a:schemeClr val="tx1"/>
                </a:solidFill>
                <a:latin typeface="Comic Sans MS" panose="030F0702030302020204" pitchFamily="66" charset="0"/>
              </a:defRPr>
            </a:lvl3pPr>
            <a:lvl4pPr marL="1600200" indent="-228600" defTabSz="917575">
              <a:defRPr b="1">
                <a:solidFill>
                  <a:schemeClr val="tx1"/>
                </a:solidFill>
                <a:latin typeface="Comic Sans MS" panose="030F0702030302020204" pitchFamily="66" charset="0"/>
              </a:defRPr>
            </a:lvl4pPr>
            <a:lvl5pPr marL="2057400" indent="-228600" defTabSz="917575">
              <a:defRPr b="1">
                <a:solidFill>
                  <a:schemeClr val="tx1"/>
                </a:solidFill>
                <a:latin typeface="Comic Sans MS" panose="030F0702030302020204" pitchFamily="66" charset="0"/>
              </a:defRPr>
            </a:lvl5pPr>
            <a:lvl6pPr marL="2514600" indent="-228600" defTabSz="917575" eaLnBrk="0" fontAlgn="base" hangingPunct="0">
              <a:spcBef>
                <a:spcPct val="0"/>
              </a:spcBef>
              <a:spcAft>
                <a:spcPct val="0"/>
              </a:spcAft>
              <a:defRPr b="1">
                <a:solidFill>
                  <a:schemeClr val="tx1"/>
                </a:solidFill>
                <a:latin typeface="Comic Sans MS" panose="030F0702030302020204" pitchFamily="66" charset="0"/>
              </a:defRPr>
            </a:lvl6pPr>
            <a:lvl7pPr marL="2971800" indent="-228600" defTabSz="917575" eaLnBrk="0" fontAlgn="base" hangingPunct="0">
              <a:spcBef>
                <a:spcPct val="0"/>
              </a:spcBef>
              <a:spcAft>
                <a:spcPct val="0"/>
              </a:spcAft>
              <a:defRPr b="1">
                <a:solidFill>
                  <a:schemeClr val="tx1"/>
                </a:solidFill>
                <a:latin typeface="Comic Sans MS" panose="030F0702030302020204" pitchFamily="66" charset="0"/>
              </a:defRPr>
            </a:lvl7pPr>
            <a:lvl8pPr marL="3429000" indent="-228600" defTabSz="917575" eaLnBrk="0" fontAlgn="base" hangingPunct="0">
              <a:spcBef>
                <a:spcPct val="0"/>
              </a:spcBef>
              <a:spcAft>
                <a:spcPct val="0"/>
              </a:spcAft>
              <a:defRPr b="1">
                <a:solidFill>
                  <a:schemeClr val="tx1"/>
                </a:solidFill>
                <a:latin typeface="Comic Sans MS" panose="030F0702030302020204" pitchFamily="66" charset="0"/>
              </a:defRPr>
            </a:lvl8pPr>
            <a:lvl9pPr marL="3886200" indent="-228600" defTabSz="917575" eaLnBrk="0" fontAlgn="base" hangingPunct="0">
              <a:spcBef>
                <a:spcPct val="0"/>
              </a:spcBef>
              <a:spcAft>
                <a:spcPct val="0"/>
              </a:spcAft>
              <a:defRPr b="1">
                <a:solidFill>
                  <a:schemeClr val="tx1"/>
                </a:solidFill>
                <a:latin typeface="Comic Sans MS" panose="030F0702030302020204" pitchFamily="66" charset="0"/>
              </a:defRPr>
            </a:lvl9pPr>
          </a:lstStyle>
          <a:p>
            <a:pPr algn="ctr">
              <a:lnSpc>
                <a:spcPct val="90000"/>
              </a:lnSpc>
            </a:pPr>
            <a:r>
              <a:rPr lang="en-US" altLang="en-US" sz="1300" b="0"/>
              <a:t>Page </a:t>
            </a:r>
            <a:fld id="{FD2DE7E3-8D7A-4526-A176-8CFA392503A6}" type="slidenum">
              <a:rPr lang="en-US" altLang="en-US" sz="1300" b="0"/>
              <a:pPr algn="ctr">
                <a:lnSpc>
                  <a:spcPct val="90000"/>
                </a:lnSpc>
              </a:pPr>
              <a:t>‹#›</a:t>
            </a:fld>
            <a:endParaRPr lang="en-US" altLang="en-US" sz="1300" b="0"/>
          </a:p>
        </p:txBody>
      </p:sp>
    </p:spTree>
    <p:extLst>
      <p:ext uri="{BB962C8B-B14F-4D97-AF65-F5344CB8AC3E}">
        <p14:creationId xmlns:p14="http://schemas.microsoft.com/office/powerpoint/2010/main" val="147705256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02" name="Rectangle 2"/>
          <p:cNvSpPr>
            <a:spLocks noChangeArrowheads="1"/>
          </p:cNvSpPr>
          <p:nvPr/>
        </p:nvSpPr>
        <p:spPr bwMode="auto">
          <a:xfrm>
            <a:off x="4373157" y="6956427"/>
            <a:ext cx="856474" cy="274955"/>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2302" tIns="46990" rIns="92302" bIns="46990">
            <a:spAutoFit/>
          </a:bodyPr>
          <a:lstStyle>
            <a:lvl1pPr defTabSz="917575">
              <a:defRPr b="1">
                <a:solidFill>
                  <a:schemeClr val="tx1"/>
                </a:solidFill>
                <a:latin typeface="Comic Sans MS" panose="030F0702030302020204" pitchFamily="66" charset="0"/>
              </a:defRPr>
            </a:lvl1pPr>
            <a:lvl2pPr marL="742950" indent="-285750" defTabSz="917575">
              <a:defRPr b="1">
                <a:solidFill>
                  <a:schemeClr val="tx1"/>
                </a:solidFill>
                <a:latin typeface="Comic Sans MS" panose="030F0702030302020204" pitchFamily="66" charset="0"/>
              </a:defRPr>
            </a:lvl2pPr>
            <a:lvl3pPr marL="1143000" indent="-228600" defTabSz="917575">
              <a:defRPr b="1">
                <a:solidFill>
                  <a:schemeClr val="tx1"/>
                </a:solidFill>
                <a:latin typeface="Comic Sans MS" panose="030F0702030302020204" pitchFamily="66" charset="0"/>
              </a:defRPr>
            </a:lvl3pPr>
            <a:lvl4pPr marL="1600200" indent="-228600" defTabSz="917575">
              <a:defRPr b="1">
                <a:solidFill>
                  <a:schemeClr val="tx1"/>
                </a:solidFill>
                <a:latin typeface="Comic Sans MS" panose="030F0702030302020204" pitchFamily="66" charset="0"/>
              </a:defRPr>
            </a:lvl4pPr>
            <a:lvl5pPr marL="2057400" indent="-228600" defTabSz="917575">
              <a:defRPr b="1">
                <a:solidFill>
                  <a:schemeClr val="tx1"/>
                </a:solidFill>
                <a:latin typeface="Comic Sans MS" panose="030F0702030302020204" pitchFamily="66" charset="0"/>
              </a:defRPr>
            </a:lvl5pPr>
            <a:lvl6pPr marL="2514600" indent="-228600" defTabSz="917575" eaLnBrk="0" fontAlgn="base" hangingPunct="0">
              <a:spcBef>
                <a:spcPct val="0"/>
              </a:spcBef>
              <a:spcAft>
                <a:spcPct val="0"/>
              </a:spcAft>
              <a:defRPr b="1">
                <a:solidFill>
                  <a:schemeClr val="tx1"/>
                </a:solidFill>
                <a:latin typeface="Comic Sans MS" panose="030F0702030302020204" pitchFamily="66" charset="0"/>
              </a:defRPr>
            </a:lvl6pPr>
            <a:lvl7pPr marL="2971800" indent="-228600" defTabSz="917575" eaLnBrk="0" fontAlgn="base" hangingPunct="0">
              <a:spcBef>
                <a:spcPct val="0"/>
              </a:spcBef>
              <a:spcAft>
                <a:spcPct val="0"/>
              </a:spcAft>
              <a:defRPr b="1">
                <a:solidFill>
                  <a:schemeClr val="tx1"/>
                </a:solidFill>
                <a:latin typeface="Comic Sans MS" panose="030F0702030302020204" pitchFamily="66" charset="0"/>
              </a:defRPr>
            </a:lvl7pPr>
            <a:lvl8pPr marL="3429000" indent="-228600" defTabSz="917575" eaLnBrk="0" fontAlgn="base" hangingPunct="0">
              <a:spcBef>
                <a:spcPct val="0"/>
              </a:spcBef>
              <a:spcAft>
                <a:spcPct val="0"/>
              </a:spcAft>
              <a:defRPr b="1">
                <a:solidFill>
                  <a:schemeClr val="tx1"/>
                </a:solidFill>
                <a:latin typeface="Comic Sans MS" panose="030F0702030302020204" pitchFamily="66" charset="0"/>
              </a:defRPr>
            </a:lvl8pPr>
            <a:lvl9pPr marL="3886200" indent="-228600" defTabSz="917575" eaLnBrk="0" fontAlgn="base" hangingPunct="0">
              <a:spcBef>
                <a:spcPct val="0"/>
              </a:spcBef>
              <a:spcAft>
                <a:spcPct val="0"/>
              </a:spcAft>
              <a:defRPr b="1">
                <a:solidFill>
                  <a:schemeClr val="tx1"/>
                </a:solidFill>
                <a:latin typeface="Comic Sans MS" panose="030F0702030302020204" pitchFamily="66" charset="0"/>
              </a:defRPr>
            </a:lvl9pPr>
          </a:lstStyle>
          <a:p>
            <a:pPr algn="ctr">
              <a:lnSpc>
                <a:spcPct val="90000"/>
              </a:lnSpc>
            </a:pPr>
            <a:r>
              <a:rPr lang="en-US" altLang="en-US" sz="1300" b="0"/>
              <a:t>Page </a:t>
            </a:r>
            <a:fld id="{0E64EEA1-AFA6-4CAA-BE2D-4997FDEED64A}" type="slidenum">
              <a:rPr lang="en-US" altLang="en-US" sz="1300" b="0"/>
              <a:pPr algn="ctr">
                <a:lnSpc>
                  <a:spcPct val="90000"/>
                </a:lnSpc>
              </a:pPr>
              <a:t>‹#›</a:t>
            </a:fld>
            <a:endParaRPr lang="en-US" altLang="en-US" sz="1300" b="0"/>
          </a:p>
        </p:txBody>
      </p:sp>
      <p:sp>
        <p:nvSpPr>
          <p:cNvPr id="51203" name="Rectangle 3"/>
          <p:cNvSpPr>
            <a:spLocks noGrp="1" noRot="1" noChangeAspect="1" noChangeArrowheads="1" noTextEdit="1"/>
          </p:cNvSpPr>
          <p:nvPr>
            <p:ph type="sldImg" idx="2"/>
          </p:nvPr>
        </p:nvSpPr>
        <p:spPr bwMode="auto">
          <a:xfrm>
            <a:off x="2971800" y="547688"/>
            <a:ext cx="3659188" cy="2744787"/>
          </a:xfrm>
          <a:prstGeom prst="rect">
            <a:avLst/>
          </a:prstGeom>
          <a:noFill/>
          <a:ln w="12700">
            <a:solidFill>
              <a:schemeClr val="tx1"/>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dist="35921" dir="2700000" algn="ctr" rotWithShape="0">
                    <a:srgbClr val="808080"/>
                  </a:outerShdw>
                </a:effectLst>
              </a14:hiddenEffects>
            </a:ext>
            <a:ext uri="{53640926-AAD7-44d8-BBD7-CCE9431645EC}">
              <a14:shadowObscured xmlns="" xmlns:a14="http://schemas.microsoft.com/office/drawing/2010/main" val="1"/>
            </a:ext>
          </a:extLst>
        </p:spPr>
      </p:sp>
      <p:sp>
        <p:nvSpPr>
          <p:cNvPr id="2052" name="Rectangle 4"/>
          <p:cNvSpPr>
            <a:spLocks noGrp="1" noChangeArrowheads="1"/>
          </p:cNvSpPr>
          <p:nvPr>
            <p:ph type="body" sz="quarter" idx="3"/>
          </p:nvPr>
        </p:nvSpPr>
        <p:spPr bwMode="auto">
          <a:xfrm>
            <a:off x="1281113" y="3475040"/>
            <a:ext cx="7038975" cy="3292475"/>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5658" tIns="46990" rIns="95658" bIns="46990" numCol="1" anchor="t" anchorCtr="0" compatLnSpc="1">
            <a:prstTxWarp prst="textNoShape">
              <a:avLst/>
            </a:prstTxWarp>
          </a:bodyPr>
          <a:lstStyle/>
          <a:p>
            <a:pPr lvl="0"/>
            <a:r>
              <a:rPr lang="en-US" noProof="0" smtClean="0"/>
              <a:t>Body Text</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Tree>
    <p:extLst>
      <p:ext uri="{BB962C8B-B14F-4D97-AF65-F5344CB8AC3E}">
        <p14:creationId xmlns:p14="http://schemas.microsoft.com/office/powerpoint/2010/main" val="3154531450"/>
      </p:ext>
    </p:extLst>
  </p:cSld>
  <p:clrMap bg1="lt1" tx1="dk1" bg2="lt2" tx2="dk2" accent1="accent1" accent2="accent2" accent3="accent3" accent4="accent4" accent5="accent5" accent6="accent6" hlink="hlink" folHlink="folHlink"/>
  <p:notesStyle>
    <a:lvl1pPr algn="l" rtl="0" eaLnBrk="0" fontAlgn="base" hangingPunct="0">
      <a:lnSpc>
        <a:spcPct val="90000"/>
      </a:lnSpc>
      <a:spcBef>
        <a:spcPct val="40000"/>
      </a:spcBef>
      <a:spcAft>
        <a:spcPct val="0"/>
      </a:spcAft>
      <a:defRPr sz="1200" kern="1200">
        <a:solidFill>
          <a:schemeClr val="tx1"/>
        </a:solidFill>
        <a:latin typeface="Comic Sans MS" pitchFamily="66" charset="0"/>
        <a:ea typeface="+mn-ea"/>
        <a:cs typeface="+mn-cs"/>
      </a:defRPr>
    </a:lvl1pPr>
    <a:lvl2pPr marL="457200" algn="l" rtl="0" eaLnBrk="0" fontAlgn="base" hangingPunct="0">
      <a:lnSpc>
        <a:spcPct val="90000"/>
      </a:lnSpc>
      <a:spcBef>
        <a:spcPct val="40000"/>
      </a:spcBef>
      <a:spcAft>
        <a:spcPct val="0"/>
      </a:spcAft>
      <a:defRPr sz="1200" kern="1200">
        <a:solidFill>
          <a:schemeClr val="tx1"/>
        </a:solidFill>
        <a:latin typeface="Comic Sans MS" pitchFamily="66" charset="0"/>
        <a:ea typeface="+mn-ea"/>
        <a:cs typeface="+mn-cs"/>
      </a:defRPr>
    </a:lvl2pPr>
    <a:lvl3pPr marL="914400" algn="l" rtl="0" eaLnBrk="0" fontAlgn="base" hangingPunct="0">
      <a:lnSpc>
        <a:spcPct val="90000"/>
      </a:lnSpc>
      <a:spcBef>
        <a:spcPct val="40000"/>
      </a:spcBef>
      <a:spcAft>
        <a:spcPct val="0"/>
      </a:spcAft>
      <a:defRPr sz="1200" kern="1200">
        <a:solidFill>
          <a:schemeClr val="tx1"/>
        </a:solidFill>
        <a:latin typeface="Comic Sans MS" pitchFamily="66" charset="0"/>
        <a:ea typeface="+mn-ea"/>
        <a:cs typeface="+mn-cs"/>
      </a:defRPr>
    </a:lvl3pPr>
    <a:lvl4pPr marL="1371600" algn="l" rtl="0" eaLnBrk="0" fontAlgn="base" hangingPunct="0">
      <a:lnSpc>
        <a:spcPct val="90000"/>
      </a:lnSpc>
      <a:spcBef>
        <a:spcPct val="40000"/>
      </a:spcBef>
      <a:spcAft>
        <a:spcPct val="0"/>
      </a:spcAft>
      <a:defRPr sz="1200" kern="1200">
        <a:solidFill>
          <a:schemeClr val="tx1"/>
        </a:solidFill>
        <a:latin typeface="Comic Sans MS" pitchFamily="66" charset="0"/>
        <a:ea typeface="+mn-ea"/>
        <a:cs typeface="+mn-cs"/>
      </a:defRPr>
    </a:lvl4pPr>
    <a:lvl5pPr marL="1828800" algn="l" rtl="0" eaLnBrk="0" fontAlgn="base" hangingPunct="0">
      <a:lnSpc>
        <a:spcPct val="90000"/>
      </a:lnSpc>
      <a:spcBef>
        <a:spcPct val="40000"/>
      </a:spcBef>
      <a:spcAft>
        <a:spcPct val="0"/>
      </a:spcAft>
      <a:defRPr sz="1200" kern="1200">
        <a:solidFill>
          <a:schemeClr val="tx1"/>
        </a:solidFill>
        <a:latin typeface="Comic Sans MS" pitchFamily="66"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Rot="1" noChangeAspect="1" noChangeArrowheads="1" noTextEdit="1"/>
          </p:cNvSpPr>
          <p:nvPr>
            <p:ph type="sldImg"/>
          </p:nvPr>
        </p:nvSpPr>
        <p:spPr>
          <a:ln/>
        </p:spPr>
      </p:sp>
      <p:sp>
        <p:nvSpPr>
          <p:cNvPr id="52227"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3600384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body" idx="1"/>
          </p:nvPr>
        </p:nvSpPr>
        <p:spPr>
          <a:xfrm>
            <a:off x="720726" y="3475039"/>
            <a:ext cx="8277225" cy="3290887"/>
          </a:xfrm>
          <a:noFill/>
        </p:spPr>
        <p:txBody>
          <a:bodyPr lIns="95645" tIns="46983" rIns="95645" bIns="46983"/>
          <a:lstStyle/>
          <a:p>
            <a:r>
              <a:rPr lang="en-US" altLang="ko-KR" smtClean="0">
                <a:ea typeface="굴림" panose="020B0600000101010101" pitchFamily="34" charset="-127"/>
              </a:rPr>
              <a:t>While the direct mapped cache is on the simple end of the cache design spectrum, the fully associative cache is on the most complex end.</a:t>
            </a:r>
          </a:p>
          <a:p>
            <a:r>
              <a:rPr lang="en-US" altLang="ko-KR" smtClean="0">
                <a:ea typeface="굴림" panose="020B0600000101010101" pitchFamily="34" charset="-127"/>
              </a:rPr>
              <a:t>It is the N-way set associative cache carried to the extreme where N in this case is set to the number of cache entries in the cache.</a:t>
            </a:r>
          </a:p>
          <a:p>
            <a:r>
              <a:rPr lang="en-US" altLang="ko-KR" smtClean="0">
                <a:ea typeface="굴림" panose="020B0600000101010101" pitchFamily="34" charset="-127"/>
              </a:rPr>
              <a:t>In other words, we don’t even bother to use any address bits as the cache index.</a:t>
            </a:r>
          </a:p>
          <a:p>
            <a:r>
              <a:rPr lang="en-US" altLang="ko-KR" smtClean="0">
                <a:ea typeface="굴림" panose="020B0600000101010101" pitchFamily="34" charset="-127"/>
              </a:rPr>
              <a:t>We just store all the upper bits of the address (except Byte select) that is associated with the cache block  as the cache tag and have one comparator for every entry.</a:t>
            </a:r>
          </a:p>
          <a:p>
            <a:r>
              <a:rPr lang="en-US" altLang="ko-KR" smtClean="0">
                <a:ea typeface="굴림" panose="020B0600000101010101" pitchFamily="34" charset="-127"/>
              </a:rPr>
              <a:t>The address is sent to all entries at once and compared in parallel and only the one that matches are sent to the output. This is called an associative lookup.</a:t>
            </a:r>
          </a:p>
          <a:p>
            <a:r>
              <a:rPr lang="en-US" altLang="ko-KR" smtClean="0">
                <a:ea typeface="굴림" panose="020B0600000101010101" pitchFamily="34" charset="-127"/>
              </a:rPr>
              <a:t>Needless to say, it is very hardware intensive. Usually,  fully associative cache is limited to 64 or less entries.</a:t>
            </a:r>
          </a:p>
          <a:p>
            <a:r>
              <a:rPr lang="en-US" altLang="ko-KR" smtClean="0">
                <a:ea typeface="굴림" panose="020B0600000101010101" pitchFamily="34" charset="-127"/>
              </a:rPr>
              <a:t>Since we are not doing any mapping with the cache index, we will never push any other item out of the cache because multiple  memory locations map to the same cache location.</a:t>
            </a:r>
          </a:p>
          <a:p>
            <a:r>
              <a:rPr lang="en-US" altLang="ko-KR" smtClean="0">
                <a:ea typeface="굴림" panose="020B0600000101010101" pitchFamily="34" charset="-127"/>
              </a:rPr>
              <a:t>Therefore, by definition, conflict miss is zero for a fully associative cache. This, however, does not mean the overall miss rate will be zero.</a:t>
            </a:r>
          </a:p>
          <a:p>
            <a:r>
              <a:rPr lang="en-US" altLang="ko-KR" smtClean="0">
                <a:ea typeface="굴림" panose="020B0600000101010101" pitchFamily="34" charset="-127"/>
              </a:rPr>
              <a:t>Assume we have 64 entries here.  The first 64 items we accessed can fit in.</a:t>
            </a:r>
          </a:p>
          <a:p>
            <a:r>
              <a:rPr lang="en-US" altLang="ko-KR" smtClean="0">
                <a:ea typeface="굴림" panose="020B0600000101010101" pitchFamily="34" charset="-127"/>
              </a:rPr>
              <a:t>But when we try to bring in the 65th item, we will need to throw one of them out to make room for the new item.  This bring us to the third type of cache misses: Capacity Miss.</a:t>
            </a:r>
          </a:p>
          <a:p>
            <a:endParaRPr lang="en-US" altLang="ko-KR" smtClean="0">
              <a:ea typeface="굴림" panose="020B0600000101010101" pitchFamily="34" charset="-127"/>
            </a:endParaRPr>
          </a:p>
          <a:p>
            <a:r>
              <a:rPr lang="en-US" altLang="ko-KR" smtClean="0">
                <a:ea typeface="굴림" panose="020B0600000101010101" pitchFamily="34" charset="-127"/>
              </a:rPr>
              <a:t>+3 = 41 min. (Y:21)</a:t>
            </a:r>
          </a:p>
        </p:txBody>
      </p:sp>
      <p:sp>
        <p:nvSpPr>
          <p:cNvPr id="68611" name="Rectangle 3"/>
          <p:cNvSpPr>
            <a:spLocks noGrp="1" noRot="1" noChangeAspect="1" noChangeArrowheads="1" noTextEdit="1"/>
          </p:cNvSpPr>
          <p:nvPr>
            <p:ph type="sldImg"/>
          </p:nvPr>
        </p:nvSpPr>
        <p:spPr>
          <a:xfrm>
            <a:off x="2992438" y="473075"/>
            <a:ext cx="3635375" cy="2727325"/>
          </a:xfrm>
          <a:ln>
            <a:noFill/>
          </a:ln>
          <a:extLst>
            <a:ext uri="{91240B29-F687-4f45-9708-019B960494DF}">
              <a14:hiddenLine xmlns:a14="http://schemas.microsoft.com/office/drawing/2010/main" xmlns="" w="12700">
                <a:solidFill>
                  <a:schemeClr val="tx1"/>
                </a:solidFill>
                <a:miter lim="800000"/>
                <a:headEnd/>
                <a:tailEnd/>
              </a14:hiddenLine>
            </a:ext>
          </a:extLst>
        </p:spPr>
      </p:sp>
    </p:spTree>
    <p:extLst>
      <p:ext uri="{BB962C8B-B14F-4D97-AF65-F5344CB8AC3E}">
        <p14:creationId xmlns:p14="http://schemas.microsoft.com/office/powerpoint/2010/main" val="4117734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a:noFill/>
        </p:spPr>
        <p:txBody>
          <a:bodyPr/>
          <a:lstStyle/>
          <a:p>
            <a:endParaRPr lang="ko-KR" altLang="en-US" smtClean="0">
              <a:ea typeface="굴림" panose="020B0600000101010101" pitchFamily="34" charset="-127"/>
            </a:endParaRPr>
          </a:p>
        </p:txBody>
      </p:sp>
    </p:spTree>
    <p:extLst>
      <p:ext uri="{BB962C8B-B14F-4D97-AF65-F5344CB8AC3E}">
        <p14:creationId xmlns:p14="http://schemas.microsoft.com/office/powerpoint/2010/main" val="42896441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Rot="1" noChangeAspect="1" noChangeArrowheads="1" noTextEdit="1"/>
          </p:cNvSpPr>
          <p:nvPr>
            <p:ph type="sldImg"/>
          </p:nvPr>
        </p:nvSpPr>
        <p:spPr>
          <a:ln/>
        </p:spPr>
      </p:sp>
      <p:sp>
        <p:nvSpPr>
          <p:cNvPr id="70659" name="Rectangle 3"/>
          <p:cNvSpPr>
            <a:spLocks noGrp="1" noChangeArrowheads="1"/>
          </p:cNvSpPr>
          <p:nvPr>
            <p:ph type="body" idx="1"/>
          </p:nvPr>
        </p:nvSpPr>
        <p:spPr>
          <a:noFill/>
        </p:spPr>
        <p:txBody>
          <a:bodyPr/>
          <a:lstStyle/>
          <a:p>
            <a:endParaRPr lang="ko-KR" altLang="en-US" smtClean="0">
              <a:ea typeface="굴림" panose="020B0600000101010101" pitchFamily="34" charset="-127"/>
            </a:endParaRPr>
          </a:p>
        </p:txBody>
      </p:sp>
    </p:spTree>
    <p:extLst>
      <p:ext uri="{BB962C8B-B14F-4D97-AF65-F5344CB8AC3E}">
        <p14:creationId xmlns:p14="http://schemas.microsoft.com/office/powerpoint/2010/main" val="17423659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Rot="1" noChangeAspect="1" noChangeArrowheads="1" noTextEdit="1"/>
          </p:cNvSpPr>
          <p:nvPr>
            <p:ph type="sldImg"/>
          </p:nvPr>
        </p:nvSpPr>
        <p:spPr>
          <a:ln/>
        </p:spPr>
      </p:sp>
      <p:sp>
        <p:nvSpPr>
          <p:cNvPr id="71683" name="Rectangle 3"/>
          <p:cNvSpPr>
            <a:spLocks noGrp="1" noChangeArrowheads="1"/>
          </p:cNvSpPr>
          <p:nvPr>
            <p:ph type="body" idx="1"/>
          </p:nvPr>
        </p:nvSpPr>
        <p:spPr>
          <a:noFill/>
        </p:spPr>
        <p:txBody>
          <a:bodyPr/>
          <a:lstStyle/>
          <a:p>
            <a:endParaRPr lang="ko-KR" altLang="en-US" smtClean="0">
              <a:ea typeface="굴림" panose="020B0600000101010101" pitchFamily="34" charset="-127"/>
            </a:endParaRPr>
          </a:p>
        </p:txBody>
      </p:sp>
    </p:spTree>
    <p:extLst>
      <p:ext uri="{BB962C8B-B14F-4D97-AF65-F5344CB8AC3E}">
        <p14:creationId xmlns:p14="http://schemas.microsoft.com/office/powerpoint/2010/main" val="1806857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a:noFill/>
        </p:spPr>
        <p:txBody>
          <a:bodyPr/>
          <a:lstStyle/>
          <a:p>
            <a:endParaRPr lang="ko-KR" altLang="en-US" dirty="0">
              <a:ea typeface="굴림" panose="020B0600000101010101" pitchFamily="34" charset="-127"/>
            </a:endParaRPr>
          </a:p>
        </p:txBody>
      </p:sp>
    </p:spTree>
    <p:extLst>
      <p:ext uri="{BB962C8B-B14F-4D97-AF65-F5344CB8AC3E}">
        <p14:creationId xmlns:p14="http://schemas.microsoft.com/office/powerpoint/2010/main" val="9128533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Rot="1" noChangeAspect="1" noChangeArrowheads="1" noTextEdit="1"/>
          </p:cNvSpPr>
          <p:nvPr>
            <p:ph type="sldImg"/>
          </p:nvPr>
        </p:nvSpPr>
        <p:spPr>
          <a:ln/>
        </p:spPr>
      </p:sp>
      <p:sp>
        <p:nvSpPr>
          <p:cNvPr id="76803"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944935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Rot="1" noChangeAspect="1" noChangeArrowheads="1" noTextEdit="1"/>
          </p:cNvSpPr>
          <p:nvPr>
            <p:ph type="sldImg"/>
          </p:nvPr>
        </p:nvSpPr>
        <p:spPr>
          <a:ln/>
        </p:spPr>
      </p:sp>
      <p:sp>
        <p:nvSpPr>
          <p:cNvPr id="77827"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40648160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Rot="1" noChangeAspect="1" noChangeArrowheads="1" noTextEdit="1"/>
          </p:cNvSpPr>
          <p:nvPr>
            <p:ph type="sldImg"/>
          </p:nvPr>
        </p:nvSpPr>
        <p:spPr>
          <a:ln/>
        </p:spPr>
      </p:sp>
      <p:sp>
        <p:nvSpPr>
          <p:cNvPr id="78851"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4052655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Rot="1" noChangeAspect="1" noChangeArrowheads="1" noTextEdit="1"/>
          </p:cNvSpPr>
          <p:nvPr>
            <p:ph type="sldImg"/>
          </p:nvPr>
        </p:nvSpPr>
        <p:spPr>
          <a:ln/>
        </p:spPr>
      </p:sp>
      <p:sp>
        <p:nvSpPr>
          <p:cNvPr id="79875"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14902206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3443739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Rot="1" noChangeAspect="1" noChangeArrowheads="1" noTextEdit="1"/>
          </p:cNvSpPr>
          <p:nvPr>
            <p:ph type="sldImg"/>
          </p:nvPr>
        </p:nvSpPr>
        <p:spPr>
          <a:ln/>
        </p:spPr>
      </p:sp>
      <p:sp>
        <p:nvSpPr>
          <p:cNvPr id="56323" name="Rectangle 3"/>
          <p:cNvSpPr>
            <a:spLocks noGrp="1" noChangeArrowheads="1"/>
          </p:cNvSpPr>
          <p:nvPr>
            <p:ph type="body" idx="1"/>
          </p:nvPr>
        </p:nvSpPr>
        <p:spPr>
          <a:noFill/>
        </p:spPr>
        <p:txBody>
          <a:bodyPr/>
          <a:lstStyle/>
          <a:p>
            <a:endParaRPr lang="en-US" altLang="en-US" smtClean="0"/>
          </a:p>
        </p:txBody>
      </p:sp>
    </p:spTree>
    <p:extLst>
      <p:ext uri="{BB962C8B-B14F-4D97-AF65-F5344CB8AC3E}">
        <p14:creationId xmlns:p14="http://schemas.microsoft.com/office/powerpoint/2010/main" val="30418233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Slide Image Placeholder 1"/>
          <p:cNvSpPr>
            <a:spLocks noGrp="1" noRot="1" noChangeAspect="1"/>
          </p:cNvSpPr>
          <p:nvPr>
            <p:ph type="sldImg"/>
          </p:nvPr>
        </p:nvSpPr>
        <p:spPr>
          <a:ln/>
        </p:spPr>
      </p:sp>
      <p:sp>
        <p:nvSpPr>
          <p:cNvPr id="77826" name="Notes Placeholder 2"/>
          <p:cNvSpPr>
            <a:spLocks noGrp="1"/>
          </p:cNvSpPr>
          <p:nvPr>
            <p:ph type="body" idx="1"/>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a:latin typeface="Comic Sans MS" panose="030F0702030302020204" pitchFamily="66" charset="0"/>
            </a:endParaRPr>
          </a:p>
        </p:txBody>
      </p:sp>
    </p:spTree>
    <p:extLst>
      <p:ext uri="{BB962C8B-B14F-4D97-AF65-F5344CB8AC3E}">
        <p14:creationId xmlns:p14="http://schemas.microsoft.com/office/powerpoint/2010/main" val="26872538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Rot="1" noChangeAspect="1" noChangeArrowheads="1" noTextEdit="1"/>
          </p:cNvSpPr>
          <p:nvPr>
            <p:ph type="sldImg"/>
          </p:nvPr>
        </p:nvSpPr>
        <p:spPr>
          <a:xfrm>
            <a:off x="2986088" y="469900"/>
            <a:ext cx="3644900" cy="2733675"/>
          </a:xfrm>
          <a:ln/>
        </p:spPr>
      </p:sp>
      <p:sp>
        <p:nvSpPr>
          <p:cNvPr id="67587" name="Rectangle 3"/>
          <p:cNvSpPr>
            <a:spLocks noGrp="1" noChangeArrowheads="1"/>
          </p:cNvSpPr>
          <p:nvPr>
            <p:ph type="body" idx="1"/>
          </p:nvPr>
        </p:nvSpPr>
        <p:spPr>
          <a:xfrm>
            <a:off x="720725" y="3473450"/>
            <a:ext cx="8275638" cy="3292475"/>
          </a:xfrm>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1050657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Rot="1" noChangeAspect="1" noChangeArrowheads="1" noTextEdit="1"/>
          </p:cNvSpPr>
          <p:nvPr>
            <p:ph type="sldImg"/>
          </p:nvPr>
        </p:nvSpPr>
        <p:spPr>
          <a:ln/>
        </p:spPr>
      </p:sp>
      <p:sp>
        <p:nvSpPr>
          <p:cNvPr id="61443"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13198435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7641046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Rot="1" noChangeAspect="1" noChangeArrowheads="1" noTextEdit="1"/>
          </p:cNvSpPr>
          <p:nvPr>
            <p:ph type="sldImg"/>
          </p:nvPr>
        </p:nvSpPr>
        <p:spPr>
          <a:ln/>
        </p:spPr>
      </p:sp>
      <p:sp>
        <p:nvSpPr>
          <p:cNvPr id="60419"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28522444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Rot="1" noChangeAspect="1" noChangeArrowheads="1" noTextEdit="1"/>
          </p:cNvSpPr>
          <p:nvPr>
            <p:ph type="sldImg"/>
          </p:nvPr>
        </p:nvSpPr>
        <p:spPr>
          <a:ln/>
        </p:spPr>
      </p:sp>
      <p:sp>
        <p:nvSpPr>
          <p:cNvPr id="62467"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4490644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body" idx="1"/>
          </p:nvPr>
        </p:nvSpPr>
        <p:spPr>
          <a:xfrm>
            <a:off x="515938" y="4343798"/>
            <a:ext cx="5910036" cy="4115594"/>
          </a:xfrm>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5652" tIns="46986" rIns="95652" bIns="46986"/>
          <a:lstStyle/>
          <a:p>
            <a:r>
              <a:rPr lang="en-US" altLang="ko-KR">
                <a:ea typeface="Gulim" charset="0"/>
                <a:cs typeface="Gulim" charset="0"/>
              </a:rPr>
              <a:t>The design goal is to present the user with as much memory as is available in the cheapest technology (points to the disk).</a:t>
            </a:r>
          </a:p>
          <a:p>
            <a:r>
              <a:rPr lang="en-US" altLang="ko-KR">
                <a:ea typeface="Gulim" charset="0"/>
                <a:cs typeface="Gulim" charset="0"/>
              </a:rPr>
              <a:t>While by taking advantage of the principle of locality, we like to provide the user an average access speed that is very close to the speed that is offered by the fastest technology.</a:t>
            </a:r>
          </a:p>
          <a:p>
            <a:r>
              <a:rPr lang="en-US" altLang="ko-KR">
                <a:ea typeface="Gulim" charset="0"/>
                <a:cs typeface="Gulim" charset="0"/>
              </a:rPr>
              <a:t>(We will go over this slide in details in the next lecture on caches).</a:t>
            </a:r>
          </a:p>
          <a:p>
            <a:endParaRPr lang="en-US" altLang="ko-KR">
              <a:ea typeface="Gulim" charset="0"/>
              <a:cs typeface="Gulim" charset="0"/>
            </a:endParaRPr>
          </a:p>
          <a:p>
            <a:r>
              <a:rPr lang="en-US" altLang="ko-KR">
                <a:ea typeface="Gulim" charset="0"/>
                <a:cs typeface="Gulim" charset="0"/>
              </a:rPr>
              <a:t>+1 = 16 min. (X:56)</a:t>
            </a:r>
          </a:p>
        </p:txBody>
      </p:sp>
      <p:sp>
        <p:nvSpPr>
          <p:cNvPr id="26626" name="Rectangle 3"/>
          <p:cNvSpPr>
            <a:spLocks noGrp="1" noRot="1" noChangeAspect="1" noChangeArrowheads="1" noTextEdit="1"/>
          </p:cNvSpPr>
          <p:nvPr>
            <p:ph type="sldImg"/>
          </p:nvPr>
        </p:nvSpPr>
        <p:spPr>
          <a:xfrm>
            <a:off x="1162050" y="588963"/>
            <a:ext cx="4549775" cy="3413125"/>
          </a:xfrm>
          <a:ln>
            <a:noFill/>
          </a:ln>
          <a:extLst>
            <a:ext uri="{91240B29-F687-4f45-9708-019B960494DF}">
              <a14:hiddenLine xmlns:a14="http://schemas.microsoft.com/office/drawing/2010/main" xmlns="" w="12700">
                <a:solidFill>
                  <a:schemeClr val="tx1"/>
                </a:solidFill>
                <a:miter lim="800000"/>
                <a:headEnd/>
                <a:tailEnd/>
              </a14:hiddenLine>
            </a:ext>
          </a:extLst>
        </p:spPr>
      </p:sp>
    </p:spTree>
    <p:extLst>
      <p:ext uri="{BB962C8B-B14F-4D97-AF65-F5344CB8AC3E}">
        <p14:creationId xmlns:p14="http://schemas.microsoft.com/office/powerpoint/2010/main" val="30258795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Rot="1" noChangeAspect="1" noChangeArrowheads="1" noTextEdit="1"/>
          </p:cNvSpPr>
          <p:nvPr>
            <p:ph type="sldImg"/>
          </p:nvPr>
        </p:nvSpPr>
        <p:spPr>
          <a:ln/>
        </p:spPr>
      </p:sp>
      <p:sp>
        <p:nvSpPr>
          <p:cNvPr id="68611"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5758151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18792694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Rot="1" noChangeAspect="1" noChangeArrowheads="1" noTextEdit="1"/>
          </p:cNvSpPr>
          <p:nvPr>
            <p:ph type="sldImg"/>
          </p:nvPr>
        </p:nvSpPr>
        <p:spPr>
          <a:ln/>
        </p:spPr>
      </p:sp>
      <p:sp>
        <p:nvSpPr>
          <p:cNvPr id="69635"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24336957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role of a cache is to reduce the average memory access time. So, here we have a processor;</a:t>
            </a:r>
            <a:r>
              <a:rPr lang="en-US" baseline="0" dirty="0"/>
              <a:t> if it directly needs to go to memory to access something, it takes 100ns. </a:t>
            </a:r>
          </a:p>
          <a:p>
            <a:r>
              <a:rPr lang="en-US" baseline="0" dirty="0"/>
              <a:t>Remember, processors are superfast, they compute in small cycles, and hence 100ns is a really long time for them. </a:t>
            </a:r>
          </a:p>
          <a:p>
            <a:endParaRPr lang="en-US" baseline="0" dirty="0"/>
          </a:p>
          <a:p>
            <a:r>
              <a:rPr lang="en-US" baseline="0" dirty="0"/>
              <a:t>If we add a second level cache, we can instead access the same data in 10ns, i.e.,10 times faster than directly going to memory. </a:t>
            </a:r>
          </a:p>
          <a:p>
            <a:r>
              <a:rPr lang="en-US" dirty="0"/>
              <a:t>To quantify the gain due to a cache, we</a:t>
            </a:r>
            <a:r>
              <a:rPr lang="en-US" baseline="0" dirty="0"/>
              <a:t> can compute the average access time: and its simply the hit-rate (times we find it in the cache). </a:t>
            </a:r>
            <a:r>
              <a:rPr lang="is-IS" baseline="0" dirty="0"/>
              <a:t>… </a:t>
            </a:r>
          </a:p>
          <a:p>
            <a:endParaRPr lang="is-IS" baseline="0" dirty="0"/>
          </a:p>
          <a:p>
            <a:r>
              <a:rPr lang="is-IS" baseline="0" dirty="0"/>
              <a:t>So, we get an illusion that we can access the main memory at such a fast speed, due to caching. </a:t>
            </a:r>
          </a:p>
          <a:p>
            <a:endParaRPr lang="en-US" dirty="0"/>
          </a:p>
        </p:txBody>
      </p:sp>
    </p:spTree>
    <p:extLst>
      <p:ext uri="{BB962C8B-B14F-4D97-AF65-F5344CB8AC3E}">
        <p14:creationId xmlns:p14="http://schemas.microsoft.com/office/powerpoint/2010/main" val="3655070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Rot="1" noChangeAspect="1" noChangeArrowheads="1" noTextEdit="1"/>
          </p:cNvSpPr>
          <p:nvPr>
            <p:ph type="sldImg"/>
          </p:nvPr>
        </p:nvSpPr>
        <p:spPr>
          <a:ln/>
        </p:spPr>
      </p:sp>
      <p:sp>
        <p:nvSpPr>
          <p:cNvPr id="70659"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143028663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Rot="1" noChangeAspect="1" noChangeArrowheads="1" noTextEdit="1"/>
          </p:cNvSpPr>
          <p:nvPr>
            <p:ph type="sldImg"/>
          </p:nvPr>
        </p:nvSpPr>
        <p:spPr>
          <a:ln/>
        </p:spPr>
      </p:sp>
      <p:sp>
        <p:nvSpPr>
          <p:cNvPr id="71683"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41984943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21848300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Rot="1" noChangeAspect="1" noChangeArrowheads="1" noTextEdit="1"/>
          </p:cNvSpPr>
          <p:nvPr>
            <p:ph type="sldImg"/>
          </p:nvPr>
        </p:nvSpPr>
        <p:spPr>
          <a:ln/>
        </p:spPr>
      </p:sp>
      <p:sp>
        <p:nvSpPr>
          <p:cNvPr id="73731"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21969095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p:cNvSpPr>
            <a:spLocks noGrp="1" noRot="1" noChangeAspect="1" noChangeArrowheads="1" noTextEdit="1"/>
          </p:cNvSpPr>
          <p:nvPr>
            <p:ph type="sldImg"/>
          </p:nvPr>
        </p:nvSpPr>
        <p:spPr>
          <a:ln/>
        </p:spPr>
      </p:sp>
      <p:sp>
        <p:nvSpPr>
          <p:cNvPr id="74755"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5139369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10080334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Rot="1" noChangeAspect="1" noChangeArrowheads="1" noTextEdit="1"/>
          </p:cNvSpPr>
          <p:nvPr>
            <p:ph type="sldImg"/>
          </p:nvPr>
        </p:nvSpPr>
        <p:spPr>
          <a:ln/>
        </p:spPr>
      </p:sp>
      <p:sp>
        <p:nvSpPr>
          <p:cNvPr id="75779"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34660629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7688399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Rot="1" noChangeAspect="1" noChangeArrowheads="1" noTextEdit="1"/>
          </p:cNvSpPr>
          <p:nvPr>
            <p:ph type="sldImg"/>
          </p:nvPr>
        </p:nvSpPr>
        <p:spPr>
          <a:ln/>
        </p:spPr>
      </p:sp>
      <p:sp>
        <p:nvSpPr>
          <p:cNvPr id="50179" name="Rectangle 3"/>
          <p:cNvSpPr>
            <a:spLocks noGrp="1" noChangeArrowheads="1"/>
          </p:cNvSpPr>
          <p:nvPr>
            <p:ph type="body" idx="1"/>
          </p:nvPr>
        </p:nvSpPr>
        <p:spPr>
          <a:noFill/>
        </p:spPr>
        <p:txBody>
          <a:bodyPr/>
          <a:lstStyle/>
          <a:p>
            <a:endParaRPr lang="ko-KR" altLang="en-US">
              <a:ea typeface="굴림" panose="020B0600000101010101" pitchFamily="34" charset="-127"/>
            </a:endParaRPr>
          </a:p>
        </p:txBody>
      </p:sp>
    </p:spTree>
    <p:extLst>
      <p:ext uri="{BB962C8B-B14F-4D97-AF65-F5344CB8AC3E}">
        <p14:creationId xmlns:p14="http://schemas.microsoft.com/office/powerpoint/2010/main" val="253744899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p:cNvSpPr>
            <a:spLocks noGrp="1" noChangeArrowheads="1"/>
          </p:cNvSpPr>
          <p:nvPr>
            <p:ph type="body" idx="1"/>
          </p:nvPr>
        </p:nvSpPr>
        <p:spPr>
          <a:xfrm>
            <a:off x="720725" y="3473450"/>
            <a:ext cx="8275638" cy="3292475"/>
          </a:xfrm>
          <a:noFill/>
        </p:spPr>
        <p:txBody>
          <a:bodyPr lIns="95652" tIns="46986" rIns="95652" bIns="46986"/>
          <a:lstStyle/>
          <a:p>
            <a:r>
              <a:rPr lang="en-US" altLang="ko-KR" smtClean="0">
                <a:ea typeface="굴림" panose="020B0600000101010101" pitchFamily="34" charset="-127"/>
              </a:rPr>
              <a:t>Let’s summarize today’s lecture.  I know you have heard this many times and many ways but it is still worth repeating.</a:t>
            </a:r>
          </a:p>
          <a:p>
            <a:r>
              <a:rPr lang="en-US" altLang="ko-KR" smtClean="0">
                <a:ea typeface="굴림" panose="020B0600000101010101" pitchFamily="34" charset="-127"/>
              </a:rPr>
              <a:t>Memory hierarchy works because of the Principle of Locality which says a program will access a relatively small portion of the address space at any instant of time.</a:t>
            </a:r>
          </a:p>
          <a:p>
            <a:r>
              <a:rPr lang="en-US" altLang="ko-KR" smtClean="0">
                <a:ea typeface="굴림" panose="020B0600000101010101" pitchFamily="34" charset="-127"/>
              </a:rPr>
              <a:t>There are two types of locality: temporal locality, or locality in time and spatial locality, or locality in space.</a:t>
            </a:r>
          </a:p>
          <a:p>
            <a:r>
              <a:rPr lang="en-US" altLang="ko-KR" smtClean="0">
                <a:ea typeface="굴림" panose="020B0600000101010101" pitchFamily="34" charset="-127"/>
              </a:rPr>
              <a:t>So far, we have covered three major categories of cache misses.</a:t>
            </a:r>
          </a:p>
          <a:p>
            <a:r>
              <a:rPr lang="en-US" altLang="ko-KR" smtClean="0">
                <a:ea typeface="굴림" panose="020B0600000101010101" pitchFamily="34" charset="-127"/>
              </a:rPr>
              <a:t>Compulsory misses are cache misses due to cold start. You cannot avoid them but if you are going to run billions of instructions anyway, compulsory misses usually don’t bother you.</a:t>
            </a:r>
          </a:p>
          <a:p>
            <a:r>
              <a:rPr lang="en-US" altLang="ko-KR" smtClean="0">
                <a:ea typeface="굴림" panose="020B0600000101010101" pitchFamily="34" charset="-127"/>
              </a:rPr>
              <a:t>Conflict misses are misses caused by multiple memory location being mapped to the same cache location.</a:t>
            </a:r>
          </a:p>
          <a:p>
            <a:r>
              <a:rPr lang="en-US" altLang="ko-KR" smtClean="0">
                <a:ea typeface="굴림" panose="020B0600000101010101" pitchFamily="34" charset="-127"/>
              </a:rPr>
              <a:t>The nightmare scenario is the ping pong effect when a block is read into the cache but  before we have a chance to use it, it was immediately forced out by another conflict  miss. </a:t>
            </a:r>
          </a:p>
          <a:p>
            <a:r>
              <a:rPr lang="en-US" altLang="ko-KR" smtClean="0">
                <a:ea typeface="굴림" panose="020B0600000101010101" pitchFamily="34" charset="-127"/>
              </a:rPr>
              <a:t>You can reduce Conflict misses by either increase the cache size or increase the associativity, or both.</a:t>
            </a:r>
          </a:p>
          <a:p>
            <a:r>
              <a:rPr lang="en-US" altLang="ko-KR" smtClean="0">
                <a:ea typeface="굴림" panose="020B0600000101010101" pitchFamily="34" charset="-127"/>
              </a:rPr>
              <a:t>Finally, Capacity misses occurs when the cache is not big enough to contains all the cache blocks required by the program. You can reduce this miss rate by making the cache larger.</a:t>
            </a:r>
          </a:p>
          <a:p>
            <a:r>
              <a:rPr lang="en-US" altLang="ko-KR" smtClean="0">
                <a:ea typeface="굴림" panose="020B0600000101010101" pitchFamily="34" charset="-127"/>
              </a:rPr>
              <a:t>There are two write policy as far as cache write is concerned.  Write through requires a write buffer and a nightmare scenario is when the store occurs so frequent that you saturates your write buffer.</a:t>
            </a:r>
          </a:p>
          <a:p>
            <a:r>
              <a:rPr lang="en-US" altLang="ko-KR" smtClean="0">
                <a:ea typeface="굴림" panose="020B0600000101010101" pitchFamily="34" charset="-127"/>
              </a:rPr>
              <a:t>The second write polity is write back.  In this case, you only write to the cache and only when the cache block is being replaced do you write the cache block back to memory.</a:t>
            </a:r>
          </a:p>
          <a:p>
            <a:endParaRPr lang="en-US" altLang="ko-KR" smtClean="0">
              <a:ea typeface="굴림" panose="020B0600000101010101" pitchFamily="34" charset="-127"/>
            </a:endParaRPr>
          </a:p>
          <a:p>
            <a:r>
              <a:rPr lang="en-US" altLang="ko-KR" smtClean="0">
                <a:ea typeface="굴림" panose="020B0600000101010101" pitchFamily="34" charset="-127"/>
              </a:rPr>
              <a:t>+3 = 77 min. (Y:57)</a:t>
            </a:r>
          </a:p>
          <a:p>
            <a:endParaRPr lang="ko-KR" altLang="en-US" smtClean="0">
              <a:ea typeface="굴림" panose="020B0600000101010101" pitchFamily="34" charset="-127"/>
            </a:endParaRPr>
          </a:p>
        </p:txBody>
      </p:sp>
      <p:sp>
        <p:nvSpPr>
          <p:cNvPr id="80899" name="Rectangle 3"/>
          <p:cNvSpPr>
            <a:spLocks noGrp="1" noRot="1" noChangeAspect="1" noChangeArrowheads="1" noTextEdit="1"/>
          </p:cNvSpPr>
          <p:nvPr>
            <p:ph type="sldImg"/>
          </p:nvPr>
        </p:nvSpPr>
        <p:spPr>
          <a:xfrm>
            <a:off x="2989263" y="473075"/>
            <a:ext cx="3638550" cy="2728913"/>
          </a:xfrm>
          <a:ln>
            <a:noFill/>
          </a:ln>
          <a:extLst>
            <a:ext uri="{91240B29-F687-4F45-9708-019B960494DF}">
              <a14:hiddenLine xmlns:a14="http://schemas.microsoft.com/office/drawing/2010/main" w="12700">
                <a:solidFill>
                  <a:schemeClr val="tx1"/>
                </a:solidFill>
                <a:miter lim="800000"/>
                <a:headEnd/>
                <a:tailEnd/>
              </a14:hiddenLine>
            </a:ext>
          </a:extLst>
        </p:spPr>
      </p:sp>
    </p:spTree>
    <p:extLst>
      <p:ext uri="{BB962C8B-B14F-4D97-AF65-F5344CB8AC3E}">
        <p14:creationId xmlns:p14="http://schemas.microsoft.com/office/powerpoint/2010/main" val="1171256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body" idx="1"/>
          </p:nvPr>
        </p:nvSpPr>
        <p:spPr>
          <a:xfrm>
            <a:off x="515938" y="4343798"/>
            <a:ext cx="5910036" cy="4115594"/>
          </a:xfrm>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5652" tIns="46986" rIns="95652" bIns="46986"/>
          <a:lstStyle/>
          <a:p>
            <a:r>
              <a:rPr lang="en-US" altLang="ko-KR">
                <a:ea typeface="Gulim" charset="0"/>
                <a:cs typeface="Gulim" charset="0"/>
              </a:rPr>
              <a:t>The design goal is to present the user with as much memory as is available in the cheapest technology (points to the disk).</a:t>
            </a:r>
          </a:p>
          <a:p>
            <a:r>
              <a:rPr lang="en-US" altLang="ko-KR">
                <a:ea typeface="Gulim" charset="0"/>
                <a:cs typeface="Gulim" charset="0"/>
              </a:rPr>
              <a:t>While by taking advantage of the principle of locality, we like to provide the user an average access speed that is very close to the speed that is offered by the fastest technology.</a:t>
            </a:r>
          </a:p>
          <a:p>
            <a:r>
              <a:rPr lang="en-US" altLang="ko-KR">
                <a:ea typeface="Gulim" charset="0"/>
                <a:cs typeface="Gulim" charset="0"/>
              </a:rPr>
              <a:t>(We will go over this slide in details in the next lecture on caches).</a:t>
            </a:r>
          </a:p>
          <a:p>
            <a:endParaRPr lang="en-US" altLang="ko-KR">
              <a:ea typeface="Gulim" charset="0"/>
              <a:cs typeface="Gulim" charset="0"/>
            </a:endParaRPr>
          </a:p>
          <a:p>
            <a:r>
              <a:rPr lang="en-US" altLang="ko-KR">
                <a:ea typeface="Gulim" charset="0"/>
                <a:cs typeface="Gulim" charset="0"/>
              </a:rPr>
              <a:t>+1 = 16 min. (X:56)</a:t>
            </a:r>
          </a:p>
        </p:txBody>
      </p:sp>
      <p:sp>
        <p:nvSpPr>
          <p:cNvPr id="26626" name="Rectangle 3"/>
          <p:cNvSpPr>
            <a:spLocks noGrp="1" noRot="1" noChangeAspect="1" noChangeArrowheads="1" noTextEdit="1"/>
          </p:cNvSpPr>
          <p:nvPr>
            <p:ph type="sldImg"/>
          </p:nvPr>
        </p:nvSpPr>
        <p:spPr>
          <a:xfrm>
            <a:off x="1162050" y="588963"/>
            <a:ext cx="4549775" cy="3413125"/>
          </a:xfrm>
          <a:ln>
            <a:noFill/>
          </a:ln>
          <a:extLst>
            <a:ext uri="{91240B29-F687-4f45-9708-019B960494DF}">
              <a14:hiddenLine xmlns:a14="http://schemas.microsoft.com/office/drawing/2010/main" xmlns="" w="12700">
                <a:solidFill>
                  <a:schemeClr val="tx1"/>
                </a:solidFill>
                <a:miter lim="800000"/>
                <a:headEnd/>
                <a:tailEnd/>
              </a14:hiddenLine>
            </a:ext>
          </a:extLst>
        </p:spPr>
      </p:sp>
    </p:spTree>
    <p:extLst>
      <p:ext uri="{BB962C8B-B14F-4D97-AF65-F5344CB8AC3E}">
        <p14:creationId xmlns:p14="http://schemas.microsoft.com/office/powerpoint/2010/main" val="23059103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body" idx="1"/>
          </p:nvPr>
        </p:nvSpPr>
        <p:spPr>
          <a:xfrm>
            <a:off x="720725" y="3473450"/>
            <a:ext cx="8275638" cy="3292475"/>
          </a:xfrm>
          <a:noFill/>
        </p:spPr>
        <p:txBody>
          <a:bodyPr lIns="95652" tIns="46986" rIns="95652" bIns="46986"/>
          <a:lstStyle/>
          <a:p>
            <a:endParaRPr lang="ko-KR" altLang="en-US" dirty="0" smtClean="0">
              <a:ea typeface="굴림" panose="020B0600000101010101" pitchFamily="34" charset="-127"/>
            </a:endParaRPr>
          </a:p>
          <a:p>
            <a:r>
              <a:rPr lang="en-US" altLang="ko-KR" dirty="0" smtClean="0">
                <a:ea typeface="굴림" panose="020B0600000101010101" pitchFamily="34" charset="-127"/>
              </a:rPr>
              <a:t>No fancy replacement policy is needed for the direct mapped cache. </a:t>
            </a:r>
          </a:p>
          <a:p>
            <a:r>
              <a:rPr lang="en-US" altLang="ko-KR" dirty="0" smtClean="0">
                <a:ea typeface="굴림" panose="020B0600000101010101" pitchFamily="34" charset="-127"/>
              </a:rPr>
              <a:t>As a matter of fact, that is what cause direct mapped trouble to begin with: only one place to go in the cache--causes conflict misses.</a:t>
            </a:r>
          </a:p>
          <a:p>
            <a:endParaRPr lang="en-US" altLang="ko-KR" dirty="0" smtClean="0">
              <a:ea typeface="굴림" panose="020B0600000101010101" pitchFamily="34" charset="-127"/>
            </a:endParaRPr>
          </a:p>
          <a:p>
            <a:r>
              <a:rPr lang="en-US" altLang="ko-KR" dirty="0" smtClean="0">
                <a:ea typeface="굴림" panose="020B0600000101010101" pitchFamily="34" charset="-127"/>
              </a:rPr>
              <a:t>No fancy replacement policy is needed for the direct mapped cache. </a:t>
            </a:r>
          </a:p>
          <a:p>
            <a:r>
              <a:rPr lang="en-US" altLang="ko-KR" dirty="0" smtClean="0">
                <a:ea typeface="굴림" panose="020B0600000101010101" pitchFamily="34" charset="-127"/>
              </a:rPr>
              <a:t>As a matter of fact, that is what cause direct mapped trouble to begin with: only one place to go in the cache--causes conflict misses.</a:t>
            </a:r>
          </a:p>
          <a:p>
            <a:endParaRPr lang="en-US" altLang="ko-KR" dirty="0" smtClean="0">
              <a:ea typeface="굴림" panose="020B0600000101010101" pitchFamily="34" charset="-127"/>
            </a:endParaRPr>
          </a:p>
          <a:p>
            <a:r>
              <a:rPr lang="en-US" altLang="ko-KR" dirty="0" smtClean="0">
                <a:ea typeface="굴림" panose="020B0600000101010101" pitchFamily="34" charset="-127"/>
              </a:rPr>
              <a:t>Besides working at Sun, I also teach people how to fly whenever I have time.</a:t>
            </a:r>
          </a:p>
          <a:p>
            <a:r>
              <a:rPr lang="en-US" altLang="ko-KR" dirty="0" smtClean="0">
                <a:ea typeface="굴림" panose="020B0600000101010101" pitchFamily="34" charset="-127"/>
              </a:rPr>
              <a:t>Statistic have shown that if a pilot crashed after an engine failure, he or she is more likely to get killed in a multi-engine light airplane than a single engine airplane.</a:t>
            </a:r>
          </a:p>
          <a:p>
            <a:r>
              <a:rPr lang="en-US" altLang="ko-KR" dirty="0" smtClean="0">
                <a:ea typeface="굴림" panose="020B0600000101010101" pitchFamily="34" charset="-127"/>
              </a:rPr>
              <a:t>The joke among us flight instructors is that: sure, when the engine quit in a single engine stops, you have one option: sooner or later, you land.  Probably sooner.</a:t>
            </a:r>
          </a:p>
          <a:p>
            <a:r>
              <a:rPr lang="en-US" altLang="ko-KR" dirty="0" smtClean="0">
                <a:ea typeface="굴림" panose="020B0600000101010101" pitchFamily="34" charset="-127"/>
              </a:rPr>
              <a:t>But in a multi-engine airplane with one engine stops, you have a lot of options.  It is the need to make a decision that kills those people.</a:t>
            </a:r>
          </a:p>
          <a:p>
            <a:endParaRPr lang="en-US" altLang="ko-KR" dirty="0" smtClean="0">
              <a:ea typeface="굴림" panose="020B0600000101010101" pitchFamily="34" charset="-127"/>
            </a:endParaRPr>
          </a:p>
        </p:txBody>
      </p:sp>
      <p:sp>
        <p:nvSpPr>
          <p:cNvPr id="81923" name="Rectangle 3"/>
          <p:cNvSpPr>
            <a:spLocks noGrp="1" noRot="1" noChangeAspect="1" noChangeArrowheads="1" noTextEdit="1"/>
          </p:cNvSpPr>
          <p:nvPr>
            <p:ph type="sldImg"/>
          </p:nvPr>
        </p:nvSpPr>
        <p:spPr>
          <a:xfrm>
            <a:off x="2989263" y="473075"/>
            <a:ext cx="3638550" cy="2728913"/>
          </a:xfrm>
          <a:ln>
            <a:noFill/>
          </a:ln>
          <a:extLst>
            <a:ext uri="{91240B29-F687-4f45-9708-019B960494DF}">
              <a14:hiddenLine xmlns:a14="http://schemas.microsoft.com/office/drawing/2010/main" xmlns="" w="12700">
                <a:solidFill>
                  <a:schemeClr val="tx1"/>
                </a:solidFill>
                <a:miter lim="800000"/>
                <a:headEnd/>
                <a:tailEnd/>
              </a14:hiddenLine>
            </a:ext>
          </a:extLst>
        </p:spPr>
      </p:sp>
    </p:spTree>
    <p:extLst>
      <p:ext uri="{BB962C8B-B14F-4D97-AF65-F5344CB8AC3E}">
        <p14:creationId xmlns:p14="http://schemas.microsoft.com/office/powerpoint/2010/main" val="17134773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Rot="1" noChangeAspect="1" noChangeArrowheads="1" noTextEdit="1"/>
          </p:cNvSpPr>
          <p:nvPr>
            <p:ph type="sldImg"/>
          </p:nvPr>
        </p:nvSpPr>
        <p:spPr>
          <a:ln/>
        </p:spPr>
      </p:sp>
      <p:sp>
        <p:nvSpPr>
          <p:cNvPr id="72707" name="Rectangle 3"/>
          <p:cNvSpPr>
            <a:spLocks noGrp="1" noChangeArrowheads="1"/>
          </p:cNvSpPr>
          <p:nvPr>
            <p:ph type="body" idx="1"/>
          </p:nvPr>
        </p:nvSpPr>
        <p:spPr>
          <a:noFill/>
        </p:spPr>
        <p:txBody>
          <a:bodyPr/>
          <a:lstStyle/>
          <a:p>
            <a:endParaRPr lang="ko-KR" altLang="en-US" smtClean="0">
              <a:ea typeface="굴림" panose="020B0600000101010101" pitchFamily="34" charset="-127"/>
            </a:endParaRPr>
          </a:p>
        </p:txBody>
      </p:sp>
    </p:spTree>
    <p:extLst>
      <p:ext uri="{BB962C8B-B14F-4D97-AF65-F5344CB8AC3E}">
        <p14:creationId xmlns:p14="http://schemas.microsoft.com/office/powerpoint/2010/main" val="8361021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body" idx="1"/>
          </p:nvPr>
        </p:nvSpPr>
        <p:spPr>
          <a:xfrm>
            <a:off x="720725" y="3473451"/>
            <a:ext cx="8275638" cy="3292475"/>
          </a:xfrm>
          <a:noFill/>
        </p:spPr>
        <p:txBody>
          <a:bodyPr lIns="95645" tIns="46983" rIns="95645" bIns="46983"/>
          <a:lstStyle/>
          <a:p>
            <a:r>
              <a:rPr lang="en-US" altLang="ko-KR" dirty="0" smtClean="0">
                <a:ea typeface="굴림" panose="020B0600000101010101" pitchFamily="34" charset="-127"/>
              </a:rPr>
              <a:t>(Capacity miss) That is the cache misses are due to the fact that the cache is simply not large enough to contain all the blocks that are accessed by the program.</a:t>
            </a:r>
          </a:p>
          <a:p>
            <a:r>
              <a:rPr lang="en-US" altLang="ko-KR" dirty="0" smtClean="0">
                <a:ea typeface="굴림" panose="020B0600000101010101" pitchFamily="34" charset="-127"/>
              </a:rPr>
              <a:t>The solution to reduce the Capacity miss rate is simple: increase the cache size.</a:t>
            </a:r>
          </a:p>
          <a:p>
            <a:r>
              <a:rPr lang="en-US" altLang="ko-KR" dirty="0" smtClean="0">
                <a:ea typeface="굴림" panose="020B0600000101010101" pitchFamily="34" charset="-127"/>
              </a:rPr>
              <a:t>Here is a summary of other types of cache miss we talked about.</a:t>
            </a:r>
          </a:p>
          <a:p>
            <a:r>
              <a:rPr lang="en-US" altLang="ko-KR" dirty="0" smtClean="0">
                <a:ea typeface="굴림" panose="020B0600000101010101" pitchFamily="34" charset="-127"/>
              </a:rPr>
              <a:t>First is the Compulsory misses. These are the misses that we cannot avoid.  They are caused when we first start the program.</a:t>
            </a:r>
          </a:p>
          <a:p>
            <a:r>
              <a:rPr lang="en-US" altLang="ko-KR" dirty="0" smtClean="0">
                <a:ea typeface="굴림" panose="020B0600000101010101" pitchFamily="34" charset="-127"/>
              </a:rPr>
              <a:t>Then we talked about the conflict misses.  They are the misses that caused by multiple memory locations being mapped to the same cache location.</a:t>
            </a:r>
          </a:p>
          <a:p>
            <a:r>
              <a:rPr lang="en-US" altLang="ko-KR" dirty="0" smtClean="0">
                <a:ea typeface="굴림" panose="020B0600000101010101" pitchFamily="34" charset="-127"/>
              </a:rPr>
              <a:t>There are two solutions to reduce conflict misses.  The first one is, once again, increase the cache size.  The second one is to increase the associativity.</a:t>
            </a:r>
          </a:p>
          <a:p>
            <a:r>
              <a:rPr lang="en-US" altLang="ko-KR" dirty="0" smtClean="0">
                <a:ea typeface="굴림" panose="020B0600000101010101" pitchFamily="34" charset="-127"/>
              </a:rPr>
              <a:t>For example, say using a 2-way set associative cache instead of directed mapped cache.</a:t>
            </a:r>
          </a:p>
          <a:p>
            <a:r>
              <a:rPr lang="en-US" altLang="ko-KR" dirty="0" smtClean="0">
                <a:ea typeface="굴림" panose="020B0600000101010101" pitchFamily="34" charset="-127"/>
              </a:rPr>
              <a:t>But keep in mind that cache miss rate is only one part of the equation.  You also have to worry about cache access time and miss penalty.  Do NOT optimize miss rate alone.</a:t>
            </a:r>
          </a:p>
          <a:p>
            <a:r>
              <a:rPr lang="en-US" altLang="ko-KR" dirty="0" smtClean="0">
                <a:ea typeface="굴림" panose="020B0600000101010101" pitchFamily="34" charset="-127"/>
              </a:rPr>
              <a:t>Finally, there is another source of cache miss we will not cover today.  Those are referred to as invalidation misses caused by another process, such as IO , update the main memory so you have to flush the cache to avoid inconsistency between memory and cache.</a:t>
            </a:r>
          </a:p>
          <a:p>
            <a:endParaRPr lang="en-US" altLang="ko-KR" dirty="0" smtClean="0">
              <a:ea typeface="굴림" panose="020B0600000101010101" pitchFamily="34" charset="-127"/>
            </a:endParaRPr>
          </a:p>
          <a:p>
            <a:r>
              <a:rPr lang="en-US" altLang="ko-KR" dirty="0" smtClean="0">
                <a:ea typeface="굴림" panose="020B0600000101010101" pitchFamily="34" charset="-127"/>
              </a:rPr>
              <a:t>+2 = 43 min. (Y:23)</a:t>
            </a:r>
          </a:p>
        </p:txBody>
      </p:sp>
      <p:sp>
        <p:nvSpPr>
          <p:cNvPr id="64515" name="Rectangle 3"/>
          <p:cNvSpPr>
            <a:spLocks noGrp="1" noRot="1" noChangeAspect="1" noChangeArrowheads="1" noTextEdit="1"/>
          </p:cNvSpPr>
          <p:nvPr>
            <p:ph type="sldImg"/>
          </p:nvPr>
        </p:nvSpPr>
        <p:spPr>
          <a:xfrm>
            <a:off x="2989263" y="473075"/>
            <a:ext cx="3640137" cy="2730500"/>
          </a:xfrm>
          <a:ln>
            <a:noFill/>
          </a:ln>
          <a:extLst>
            <a:ext uri="{91240B29-F687-4f45-9708-019B960494DF}">
              <a14:hiddenLine xmlns:a14="http://schemas.microsoft.com/office/drawing/2010/main" xmlns="" w="12700">
                <a:solidFill>
                  <a:schemeClr val="tx1"/>
                </a:solidFill>
                <a:miter lim="800000"/>
                <a:headEnd/>
                <a:tailEnd/>
              </a14:hiddenLine>
            </a:ext>
          </a:extLst>
        </p:spPr>
      </p:sp>
    </p:spTree>
    <p:extLst>
      <p:ext uri="{BB962C8B-B14F-4D97-AF65-F5344CB8AC3E}">
        <p14:creationId xmlns:p14="http://schemas.microsoft.com/office/powerpoint/2010/main" val="13719202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2"/>
          <p:cNvSpPr>
            <a:spLocks noGrp="1" noRot="1" noChangeAspect="1" noChangeArrowheads="1" noTextEdit="1"/>
          </p:cNvSpPr>
          <p:nvPr>
            <p:ph type="sldImg"/>
          </p:nvPr>
        </p:nvSpPr>
        <p:spPr>
          <a:ln/>
        </p:spPr>
      </p:sp>
      <p:sp>
        <p:nvSpPr>
          <p:cNvPr id="65539" name="Rectangle 3"/>
          <p:cNvSpPr>
            <a:spLocks noGrp="1" noChangeArrowheads="1"/>
          </p:cNvSpPr>
          <p:nvPr>
            <p:ph type="body" idx="1"/>
          </p:nvPr>
        </p:nvSpPr>
        <p:spPr>
          <a:noFill/>
        </p:spPr>
        <p:txBody>
          <a:bodyPr/>
          <a:lstStyle/>
          <a:p>
            <a:endParaRPr lang="ko-KR" altLang="en-US" smtClean="0">
              <a:ea typeface="굴림" panose="020B0600000101010101" pitchFamily="34" charset="-127"/>
            </a:endParaRPr>
          </a:p>
        </p:txBody>
      </p:sp>
    </p:spTree>
    <p:extLst>
      <p:ext uri="{BB962C8B-B14F-4D97-AF65-F5344CB8AC3E}">
        <p14:creationId xmlns:p14="http://schemas.microsoft.com/office/powerpoint/2010/main" val="3412763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body" idx="1"/>
          </p:nvPr>
        </p:nvSpPr>
        <p:spPr>
          <a:xfrm>
            <a:off x="720725" y="3475039"/>
            <a:ext cx="8275638" cy="3290887"/>
          </a:xfrm>
          <a:noFill/>
        </p:spPr>
        <p:txBody>
          <a:bodyPr lIns="95645" tIns="46983" rIns="95645" bIns="46983"/>
          <a:lstStyle/>
          <a:p>
            <a:r>
              <a:rPr lang="en-US" altLang="ko-KR" smtClean="0">
                <a:ea typeface="굴림" panose="020B0600000101010101" pitchFamily="34" charset="-127"/>
              </a:rPr>
              <a:t>Let’s use a specific example with realistic numbers: assume we have a 1 KB direct mapped cache with block size equals to 32 bytes.</a:t>
            </a:r>
          </a:p>
          <a:p>
            <a:r>
              <a:rPr lang="en-US" altLang="ko-KR" smtClean="0">
                <a:ea typeface="굴림" panose="020B0600000101010101" pitchFamily="34" charset="-127"/>
              </a:rPr>
              <a:t>In other words, each block associated with the cache tag will have 32 bytes in it (Row 1).</a:t>
            </a:r>
          </a:p>
          <a:p>
            <a:r>
              <a:rPr lang="en-US" altLang="ko-KR" smtClean="0">
                <a:ea typeface="굴림" panose="020B0600000101010101" pitchFamily="34" charset="-127"/>
              </a:rPr>
              <a:t>With Block Size equals to 32 bytes, the 5 least significant bits of the address will be used as byte select within the cache block.</a:t>
            </a:r>
          </a:p>
          <a:p>
            <a:r>
              <a:rPr lang="en-US" altLang="ko-KR" smtClean="0">
                <a:ea typeface="굴림" panose="020B0600000101010101" pitchFamily="34" charset="-127"/>
              </a:rPr>
              <a:t>Since the cache size is 1K byte, the upper 32 minus 10 bits, or 22 bits of the address will be stored as cache tag.</a:t>
            </a:r>
          </a:p>
          <a:p>
            <a:r>
              <a:rPr lang="en-US" altLang="ko-KR" smtClean="0">
                <a:ea typeface="굴림" panose="020B0600000101010101" pitchFamily="34" charset="-127"/>
              </a:rPr>
              <a:t>The rest of the address bits in the middle, that is bit 5 through 9, will be used as Cache Index to select the proper cache entry.</a:t>
            </a:r>
          </a:p>
          <a:p>
            <a:endParaRPr lang="en-US" altLang="ko-KR" smtClean="0">
              <a:ea typeface="굴림" panose="020B0600000101010101" pitchFamily="34" charset="-127"/>
            </a:endParaRPr>
          </a:p>
          <a:p>
            <a:r>
              <a:rPr lang="en-US" altLang="ko-KR" smtClean="0">
                <a:ea typeface="굴림" panose="020B0600000101010101" pitchFamily="34" charset="-127"/>
              </a:rPr>
              <a:t>+2 = 30 min. (Y:10)</a:t>
            </a:r>
          </a:p>
        </p:txBody>
      </p:sp>
      <p:sp>
        <p:nvSpPr>
          <p:cNvPr id="66563" name="Rectangle 3"/>
          <p:cNvSpPr>
            <a:spLocks noGrp="1" noRot="1" noChangeAspect="1" noChangeArrowheads="1" noTextEdit="1"/>
          </p:cNvSpPr>
          <p:nvPr>
            <p:ph type="sldImg"/>
          </p:nvPr>
        </p:nvSpPr>
        <p:spPr>
          <a:xfrm>
            <a:off x="2994025" y="473075"/>
            <a:ext cx="3635375" cy="2727325"/>
          </a:xfrm>
          <a:ln>
            <a:noFill/>
          </a:ln>
          <a:extLst>
            <a:ext uri="{91240B29-F687-4f45-9708-019B960494DF}">
              <a14:hiddenLine xmlns:a14="http://schemas.microsoft.com/office/drawing/2010/main" xmlns="" w="12700">
                <a:solidFill>
                  <a:schemeClr val="tx1"/>
                </a:solidFill>
                <a:miter lim="800000"/>
                <a:headEnd/>
                <a:tailEnd/>
              </a14:hiddenLine>
            </a:ext>
          </a:extLst>
        </p:spPr>
      </p:sp>
    </p:spTree>
    <p:extLst>
      <p:ext uri="{BB962C8B-B14F-4D97-AF65-F5344CB8AC3E}">
        <p14:creationId xmlns:p14="http://schemas.microsoft.com/office/powerpoint/2010/main" val="198239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body" idx="1"/>
          </p:nvPr>
        </p:nvSpPr>
        <p:spPr>
          <a:xfrm>
            <a:off x="720725" y="3475039"/>
            <a:ext cx="8275638" cy="3290887"/>
          </a:xfrm>
          <a:noFill/>
        </p:spPr>
        <p:txBody>
          <a:bodyPr lIns="95645" tIns="46983" rIns="95645" bIns="46983"/>
          <a:lstStyle/>
          <a:p>
            <a:r>
              <a:rPr lang="en-US" altLang="ko-KR" smtClean="0">
                <a:ea typeface="굴림" panose="020B0600000101010101" pitchFamily="34" charset="-127"/>
              </a:rPr>
              <a:t>This is called a 2-way set associative cache because there are two cache entries for each cache index.  Essentially, you have two direct mapped cache works in parallel.</a:t>
            </a:r>
          </a:p>
          <a:p>
            <a:r>
              <a:rPr lang="en-US" altLang="ko-KR" smtClean="0">
                <a:ea typeface="굴림" panose="020B0600000101010101" pitchFamily="34" charset="-127"/>
              </a:rPr>
              <a:t>This is how it works: the cache index selects a set from the cache. The two tags in the set are compared in parallel with the upper bits of the memory address.</a:t>
            </a:r>
          </a:p>
          <a:p>
            <a:r>
              <a:rPr lang="en-US" altLang="ko-KR" smtClean="0">
                <a:ea typeface="굴림" panose="020B0600000101010101" pitchFamily="34" charset="-127"/>
              </a:rPr>
              <a:t>If neither tag matches the incoming address tag, we have a cache miss.</a:t>
            </a:r>
          </a:p>
          <a:p>
            <a:r>
              <a:rPr lang="en-US" altLang="ko-KR" smtClean="0">
                <a:ea typeface="굴림" panose="020B0600000101010101" pitchFamily="34" charset="-127"/>
              </a:rPr>
              <a:t>Otherwise, we have a cache hit and we will select the data on the side where the tag matches occur.</a:t>
            </a:r>
          </a:p>
          <a:p>
            <a:r>
              <a:rPr lang="en-US" altLang="ko-KR" smtClean="0">
                <a:ea typeface="굴림" panose="020B0600000101010101" pitchFamily="34" charset="-127"/>
              </a:rPr>
              <a:t>This is simple enough.  What is its disadvantages?</a:t>
            </a:r>
          </a:p>
          <a:p>
            <a:endParaRPr lang="en-US" altLang="ko-KR" smtClean="0">
              <a:ea typeface="굴림" panose="020B0600000101010101" pitchFamily="34" charset="-127"/>
            </a:endParaRPr>
          </a:p>
          <a:p>
            <a:r>
              <a:rPr lang="en-US" altLang="ko-KR" smtClean="0">
                <a:ea typeface="굴림" panose="020B0600000101010101" pitchFamily="34" charset="-127"/>
              </a:rPr>
              <a:t>+1 = 36 min. (Y:16)</a:t>
            </a:r>
          </a:p>
          <a:p>
            <a:endParaRPr lang="en-US" altLang="ko-KR" smtClean="0">
              <a:ea typeface="굴림" panose="020B0600000101010101" pitchFamily="34" charset="-127"/>
            </a:endParaRPr>
          </a:p>
        </p:txBody>
      </p:sp>
      <p:sp>
        <p:nvSpPr>
          <p:cNvPr id="67587" name="Rectangle 3"/>
          <p:cNvSpPr>
            <a:spLocks noGrp="1" noRot="1" noChangeAspect="1" noChangeArrowheads="1" noTextEdit="1"/>
          </p:cNvSpPr>
          <p:nvPr>
            <p:ph type="sldImg"/>
          </p:nvPr>
        </p:nvSpPr>
        <p:spPr>
          <a:xfrm>
            <a:off x="2994025" y="473075"/>
            <a:ext cx="3635375" cy="2727325"/>
          </a:xfrm>
          <a:ln>
            <a:noFill/>
          </a:ln>
          <a:extLst>
            <a:ext uri="{91240B29-F687-4f45-9708-019B960494DF}">
              <a14:hiddenLine xmlns:a14="http://schemas.microsoft.com/office/drawing/2010/main" xmlns="" w="12700">
                <a:solidFill>
                  <a:schemeClr val="tx1"/>
                </a:solidFill>
                <a:miter lim="800000"/>
                <a:headEnd/>
                <a:tailEnd/>
              </a14:hiddenLine>
            </a:ext>
          </a:extLst>
        </p:spPr>
      </p:sp>
    </p:spTree>
    <p:extLst>
      <p:ext uri="{BB962C8B-B14F-4D97-AF65-F5344CB8AC3E}">
        <p14:creationId xmlns:p14="http://schemas.microsoft.com/office/powerpoint/2010/main" val="2576952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spTree>
      <p:nvGrpSpPr>
        <p:cNvPr id="1" name=""/>
        <p:cNvGrpSpPr/>
        <p:nvPr/>
      </p:nvGrpSpPr>
      <p:grpSpPr>
        <a:xfrm>
          <a:off x="0" y="0"/>
          <a:ext cx="0" cy="0"/>
          <a:chOff x="0" y="0"/>
          <a:chExt cx="0" cy="0"/>
        </a:xfrm>
      </p:grpSpPr>
      <p:sp>
        <p:nvSpPr>
          <p:cNvPr id="128002" name="Rectangle 2"/>
          <p:cNvSpPr>
            <a:spLocks noGrp="1" noChangeArrowheads="1"/>
          </p:cNvSpPr>
          <p:nvPr>
            <p:ph type="ctrTitle"/>
          </p:nvPr>
        </p:nvSpPr>
        <p:spPr>
          <a:xfrm>
            <a:off x="685800" y="2130425"/>
            <a:ext cx="7772400" cy="1470025"/>
          </a:xfrm>
        </p:spPr>
        <p:txBody>
          <a:bodyPr/>
          <a:lstStyle>
            <a:lvl1pPr>
              <a:defRPr sz="3600"/>
            </a:lvl1pPr>
          </a:lstStyle>
          <a:p>
            <a:pPr lvl="0"/>
            <a:r>
              <a:rPr lang="en-US" noProof="0" smtClean="0"/>
              <a:t>Click to edit Master title style</a:t>
            </a:r>
          </a:p>
        </p:txBody>
      </p:sp>
      <p:sp>
        <p:nvSpPr>
          <p:cNvPr id="128003" name="Rectangle 3"/>
          <p:cNvSpPr>
            <a:spLocks noGrp="1" noChangeArrowheads="1"/>
          </p:cNvSpPr>
          <p:nvPr>
            <p:ph type="subTitle" idx="1"/>
          </p:nvPr>
        </p:nvSpPr>
        <p:spPr>
          <a:xfrm>
            <a:off x="1371600" y="3886200"/>
            <a:ext cx="6400800" cy="1752600"/>
          </a:xfrm>
        </p:spPr>
        <p:txBody>
          <a:bodyPr/>
          <a:lstStyle>
            <a:lvl1pPr marL="0" indent="0" algn="ctr">
              <a:buFontTx/>
              <a:buNone/>
              <a:defRPr/>
            </a:lvl1pPr>
          </a:lstStyle>
          <a:p>
            <a:pPr lvl="0"/>
            <a:r>
              <a:rPr lang="en-US" noProof="0" smtClean="0"/>
              <a:t>Click to edit Master subtitle style</a:t>
            </a:r>
          </a:p>
        </p:txBody>
      </p:sp>
    </p:spTree>
    <p:extLst>
      <p:ext uri="{BB962C8B-B14F-4D97-AF65-F5344CB8AC3E}">
        <p14:creationId xmlns:p14="http://schemas.microsoft.com/office/powerpoint/2010/main" val="158155956"/>
      </p:ext>
    </p:extLst>
  </p:cSld>
  <p:clrMapOvr>
    <a:masterClrMapping/>
  </p:clrMapOvr>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34697319"/>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152400"/>
            <a:ext cx="1981200" cy="5867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152400"/>
            <a:ext cx="57912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25116457"/>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90600" y="152400"/>
            <a:ext cx="7162800" cy="5334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609600" y="914400"/>
            <a:ext cx="3886200" cy="5105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914400"/>
            <a:ext cx="3886200" cy="5105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6036376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669780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0" i="0" cap="all">
                <a:latin typeface="Gill Sans" charset="0"/>
                <a:ea typeface="Gill Sans" charset="0"/>
                <a:cs typeface="Gill Sans" charset="0"/>
              </a:defRPr>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4063356615"/>
      </p:ext>
    </p:extLst>
  </p:cSld>
  <p:clrMapOvr>
    <a:masterClrMapping/>
  </p:clrMapOv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914400"/>
            <a:ext cx="388620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914400"/>
            <a:ext cx="388620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52099607"/>
      </p:ext>
    </p:extLst>
  </p:cSld>
  <p:clrMapOvr>
    <a:masterClrMapping/>
  </p:clrMapOv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0" i="0">
                <a:latin typeface="Gill Sans" charset="0"/>
                <a:ea typeface="Gill Sans" charset="0"/>
                <a:cs typeface="Gill Sans"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0" i="0">
                <a:latin typeface="Gill Sans" charset="0"/>
                <a:ea typeface="Gill Sans" charset="0"/>
                <a:cs typeface="Gill Sans"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72388191"/>
      </p:ext>
    </p:extLst>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860769495"/>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26398778"/>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20753463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484454970"/>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990600" y="152400"/>
            <a:ext cx="7162800" cy="5334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0478" tIns="44445" rIns="90478" bIns="44445" numCol="1" anchor="ctr" anchorCtr="0" compatLnSpc="1">
            <a:prstTxWarp prst="textNoShape">
              <a:avLst/>
            </a:prstTxWarp>
          </a:bodyPr>
          <a:lstStyle/>
          <a:p>
            <a:pPr lvl="0"/>
            <a:r>
              <a:rPr lang="en-US" altLang="en-US" dirty="0" smtClean="0"/>
              <a:t>Slide Title</a:t>
            </a:r>
          </a:p>
        </p:txBody>
      </p:sp>
      <p:sp>
        <p:nvSpPr>
          <p:cNvPr id="1027" name="Rectangle 3"/>
          <p:cNvSpPr>
            <a:spLocks noGrp="1" noChangeArrowheads="1"/>
          </p:cNvSpPr>
          <p:nvPr>
            <p:ph type="body" idx="1"/>
          </p:nvPr>
        </p:nvSpPr>
        <p:spPr bwMode="auto">
          <a:xfrm>
            <a:off x="609600" y="914400"/>
            <a:ext cx="7924800" cy="5105400"/>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0478" tIns="44445" rIns="90478" bIns="44445" numCol="1" anchor="t" anchorCtr="0" compatLnSpc="1">
            <a:prstTxWarp prst="textNoShape">
              <a:avLst/>
            </a:prstTxWarp>
            <a:normAutofit/>
          </a:bodyPr>
          <a:lstStyle/>
          <a:p>
            <a:pPr lvl="0"/>
            <a:r>
              <a:rPr lang="en-US" altLang="en-US" smtClean="0"/>
              <a:t>Body Text</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8" name="Rectangle 4"/>
          <p:cNvSpPr>
            <a:spLocks noChangeArrowheads="1"/>
          </p:cNvSpPr>
          <p:nvPr userDrawn="1"/>
        </p:nvSpPr>
        <p:spPr bwMode="auto">
          <a:xfrm>
            <a:off x="7947816" y="6551613"/>
            <a:ext cx="987431" cy="305202"/>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b="1">
                <a:solidFill>
                  <a:schemeClr val="tx1"/>
                </a:solidFill>
                <a:latin typeface="Comic Sans MS" panose="030F0702030302020204" pitchFamily="66" charset="0"/>
              </a:defRPr>
            </a:lvl1pPr>
            <a:lvl2pPr marL="742950" indent="-285750">
              <a:defRPr b="1">
                <a:solidFill>
                  <a:schemeClr val="tx1"/>
                </a:solidFill>
                <a:latin typeface="Comic Sans MS" panose="030F0702030302020204" pitchFamily="66" charset="0"/>
              </a:defRPr>
            </a:lvl2pPr>
            <a:lvl3pPr marL="1143000" indent="-228600">
              <a:defRPr b="1">
                <a:solidFill>
                  <a:schemeClr val="tx1"/>
                </a:solidFill>
                <a:latin typeface="Comic Sans MS" panose="030F0702030302020204" pitchFamily="66" charset="0"/>
              </a:defRPr>
            </a:lvl3pPr>
            <a:lvl4pPr marL="1600200" indent="-228600">
              <a:defRPr b="1">
                <a:solidFill>
                  <a:schemeClr val="tx1"/>
                </a:solidFill>
                <a:latin typeface="Comic Sans MS" panose="030F0702030302020204" pitchFamily="66" charset="0"/>
              </a:defRPr>
            </a:lvl4pPr>
            <a:lvl5pPr marL="2057400" indent="-228600">
              <a:defRPr b="1">
                <a:solidFill>
                  <a:schemeClr val="tx1"/>
                </a:solidFill>
                <a:latin typeface="Comic Sans MS" panose="030F0702030302020204" pitchFamily="66" charset="0"/>
              </a:defRPr>
            </a:lvl5pPr>
            <a:lvl6pPr marL="2514600" indent="-228600" eaLnBrk="0" fontAlgn="base" hangingPunct="0">
              <a:spcBef>
                <a:spcPct val="0"/>
              </a:spcBef>
              <a:spcAft>
                <a:spcPct val="0"/>
              </a:spcAft>
              <a:defRPr b="1">
                <a:solidFill>
                  <a:schemeClr val="tx1"/>
                </a:solidFill>
                <a:latin typeface="Comic Sans MS" panose="030F0702030302020204" pitchFamily="66" charset="0"/>
              </a:defRPr>
            </a:lvl6pPr>
            <a:lvl7pPr marL="2971800" indent="-228600" eaLnBrk="0" fontAlgn="base" hangingPunct="0">
              <a:spcBef>
                <a:spcPct val="0"/>
              </a:spcBef>
              <a:spcAft>
                <a:spcPct val="0"/>
              </a:spcAft>
              <a:defRPr b="1">
                <a:solidFill>
                  <a:schemeClr val="tx1"/>
                </a:solidFill>
                <a:latin typeface="Comic Sans MS" panose="030F0702030302020204" pitchFamily="66" charset="0"/>
              </a:defRPr>
            </a:lvl7pPr>
            <a:lvl8pPr marL="3429000" indent="-228600" eaLnBrk="0" fontAlgn="base" hangingPunct="0">
              <a:spcBef>
                <a:spcPct val="0"/>
              </a:spcBef>
              <a:spcAft>
                <a:spcPct val="0"/>
              </a:spcAft>
              <a:defRPr b="1">
                <a:solidFill>
                  <a:schemeClr val="tx1"/>
                </a:solidFill>
                <a:latin typeface="Comic Sans MS" panose="030F0702030302020204" pitchFamily="66" charset="0"/>
              </a:defRPr>
            </a:lvl8pPr>
            <a:lvl9pPr marL="3886200" indent="-228600" eaLnBrk="0" fontAlgn="base" hangingPunct="0">
              <a:spcBef>
                <a:spcPct val="0"/>
              </a:spcBef>
              <a:spcAft>
                <a:spcPct val="0"/>
              </a:spcAft>
              <a:defRPr b="1">
                <a:solidFill>
                  <a:schemeClr val="tx1"/>
                </a:solidFill>
                <a:latin typeface="Comic Sans MS" panose="030F0702030302020204" pitchFamily="66" charset="0"/>
              </a:defRPr>
            </a:lvl9pPr>
          </a:lstStyle>
          <a:p>
            <a:pPr algn="ctr"/>
            <a:r>
              <a:rPr lang="en-US" altLang="en-US" sz="1400" b="0" i="0" dirty="0" err="1">
                <a:solidFill>
                  <a:srgbClr val="2A40E2"/>
                </a:solidFill>
                <a:latin typeface="Gill Sans" charset="0"/>
                <a:ea typeface="Gill Sans" charset="0"/>
                <a:cs typeface="Gill Sans" charset="0"/>
              </a:rPr>
              <a:t>Lec</a:t>
            </a:r>
            <a:r>
              <a:rPr lang="en-US" altLang="en-US" sz="1400" b="0" i="0" dirty="0">
                <a:solidFill>
                  <a:srgbClr val="2A40E2"/>
                </a:solidFill>
                <a:latin typeface="Gill Sans" charset="0"/>
                <a:ea typeface="Gill Sans" charset="0"/>
                <a:cs typeface="Gill Sans" charset="0"/>
              </a:rPr>
              <a:t> </a:t>
            </a:r>
            <a:r>
              <a:rPr lang="en-US" altLang="en-US" sz="1400" b="0" i="0" dirty="0" smtClean="0">
                <a:solidFill>
                  <a:srgbClr val="2A40E2"/>
                </a:solidFill>
                <a:latin typeface="Gill Sans" charset="0"/>
                <a:ea typeface="Gill Sans" charset="0"/>
                <a:cs typeface="Gill Sans" charset="0"/>
              </a:rPr>
              <a:t>14.</a:t>
            </a:r>
            <a:fld id="{6456B83E-17D0-4CDF-84AD-C8A97BEB5271}" type="slidenum">
              <a:rPr lang="en-US" altLang="en-US" sz="1400" b="0" i="0" smtClean="0">
                <a:solidFill>
                  <a:srgbClr val="2A40E2"/>
                </a:solidFill>
                <a:latin typeface="Gill Sans" charset="0"/>
                <a:ea typeface="Gill Sans" charset="0"/>
                <a:cs typeface="Gill Sans" charset="0"/>
              </a:rPr>
              <a:pPr algn="ctr"/>
              <a:t>‹#›</a:t>
            </a:fld>
            <a:endParaRPr lang="en-US" altLang="en-US" sz="1400" b="0" i="0" dirty="0">
              <a:solidFill>
                <a:srgbClr val="2A40E2"/>
              </a:solidFill>
              <a:latin typeface="Gill Sans" charset="0"/>
              <a:ea typeface="Gill Sans" charset="0"/>
              <a:cs typeface="Gill Sans" charset="0"/>
            </a:endParaRPr>
          </a:p>
        </p:txBody>
      </p:sp>
      <p:sp>
        <p:nvSpPr>
          <p:cNvPr id="1029" name="Text Box 5"/>
          <p:cNvSpPr txBox="1">
            <a:spLocks noChangeArrowheads="1"/>
          </p:cNvSpPr>
          <p:nvPr/>
        </p:nvSpPr>
        <p:spPr bwMode="auto">
          <a:xfrm>
            <a:off x="0" y="6550025"/>
            <a:ext cx="780961" cy="307764"/>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5715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1429" tIns="45714" rIns="91429" bIns="45714">
            <a:spAutoFit/>
          </a:bodyPr>
          <a:lstStyle>
            <a:lvl1pPr>
              <a:defRPr b="1">
                <a:solidFill>
                  <a:schemeClr val="tx1"/>
                </a:solidFill>
                <a:latin typeface="Comic Sans MS" pitchFamily="66" charset="0"/>
              </a:defRPr>
            </a:lvl1pPr>
            <a:lvl2pPr marL="742950" indent="-285750">
              <a:defRPr b="1">
                <a:solidFill>
                  <a:schemeClr val="tx1"/>
                </a:solidFill>
                <a:latin typeface="Comic Sans MS" pitchFamily="66" charset="0"/>
              </a:defRPr>
            </a:lvl2pPr>
            <a:lvl3pPr marL="1143000" indent="-228600">
              <a:defRPr b="1">
                <a:solidFill>
                  <a:schemeClr val="tx1"/>
                </a:solidFill>
                <a:latin typeface="Comic Sans MS" pitchFamily="66" charset="0"/>
              </a:defRPr>
            </a:lvl3pPr>
            <a:lvl4pPr marL="1600200" indent="-228600">
              <a:defRPr b="1">
                <a:solidFill>
                  <a:schemeClr val="tx1"/>
                </a:solidFill>
                <a:latin typeface="Comic Sans MS" pitchFamily="66" charset="0"/>
              </a:defRPr>
            </a:lvl4pPr>
            <a:lvl5pPr marL="2057400" indent="-228600">
              <a:defRPr b="1">
                <a:solidFill>
                  <a:schemeClr val="tx1"/>
                </a:solidFill>
                <a:latin typeface="Comic Sans MS" pitchFamily="66" charset="0"/>
              </a:defRPr>
            </a:lvl5pPr>
            <a:lvl6pPr marL="2514600" indent="-228600" eaLnBrk="0" fontAlgn="base" hangingPunct="0">
              <a:spcBef>
                <a:spcPct val="0"/>
              </a:spcBef>
              <a:spcAft>
                <a:spcPct val="0"/>
              </a:spcAft>
              <a:defRPr b="1">
                <a:solidFill>
                  <a:schemeClr val="tx1"/>
                </a:solidFill>
                <a:latin typeface="Comic Sans MS" pitchFamily="66" charset="0"/>
              </a:defRPr>
            </a:lvl6pPr>
            <a:lvl7pPr marL="2971800" indent="-228600" eaLnBrk="0" fontAlgn="base" hangingPunct="0">
              <a:spcBef>
                <a:spcPct val="0"/>
              </a:spcBef>
              <a:spcAft>
                <a:spcPct val="0"/>
              </a:spcAft>
              <a:defRPr b="1">
                <a:solidFill>
                  <a:schemeClr val="tx1"/>
                </a:solidFill>
                <a:latin typeface="Comic Sans MS" pitchFamily="66" charset="0"/>
              </a:defRPr>
            </a:lvl7pPr>
            <a:lvl8pPr marL="3429000" indent="-228600" eaLnBrk="0" fontAlgn="base" hangingPunct="0">
              <a:spcBef>
                <a:spcPct val="0"/>
              </a:spcBef>
              <a:spcAft>
                <a:spcPct val="0"/>
              </a:spcAft>
              <a:defRPr b="1">
                <a:solidFill>
                  <a:schemeClr val="tx1"/>
                </a:solidFill>
                <a:latin typeface="Comic Sans MS" pitchFamily="66" charset="0"/>
              </a:defRPr>
            </a:lvl8pPr>
            <a:lvl9pPr marL="3886200" indent="-228600" eaLnBrk="0" fontAlgn="base" hangingPunct="0">
              <a:spcBef>
                <a:spcPct val="0"/>
              </a:spcBef>
              <a:spcAft>
                <a:spcPct val="0"/>
              </a:spcAft>
              <a:defRPr b="1">
                <a:solidFill>
                  <a:schemeClr val="tx1"/>
                </a:solidFill>
                <a:latin typeface="Comic Sans MS" pitchFamily="66" charset="0"/>
              </a:defRPr>
            </a:lvl9pPr>
          </a:lstStyle>
          <a:p>
            <a:pPr>
              <a:defRPr/>
            </a:pPr>
            <a:r>
              <a:rPr lang="en-US" sz="1400" b="0" i="0" dirty="0" smtClean="0">
                <a:solidFill>
                  <a:srgbClr val="2A40E2"/>
                </a:solidFill>
                <a:latin typeface="Gill Sans" charset="0"/>
                <a:ea typeface="Gill Sans" charset="0"/>
                <a:cs typeface="Gill Sans" charset="0"/>
              </a:rPr>
              <a:t>3/12/20</a:t>
            </a:r>
            <a:endParaRPr lang="en-US" sz="1400" b="0" i="0" dirty="0" smtClean="0">
              <a:solidFill>
                <a:srgbClr val="2A40E2"/>
              </a:solidFill>
              <a:latin typeface="Gill Sans" charset="0"/>
              <a:ea typeface="Gill Sans" charset="0"/>
              <a:cs typeface="Gill Sans" charset="0"/>
            </a:endParaRPr>
          </a:p>
        </p:txBody>
      </p:sp>
      <p:sp>
        <p:nvSpPr>
          <p:cNvPr id="1030" name="Line 6"/>
          <p:cNvSpPr>
            <a:spLocks noChangeShapeType="1"/>
          </p:cNvSpPr>
          <p:nvPr userDrawn="1"/>
        </p:nvSpPr>
        <p:spPr bwMode="auto">
          <a:xfrm>
            <a:off x="990600" y="685800"/>
            <a:ext cx="7162800" cy="0"/>
          </a:xfrm>
          <a:prstGeom prst="line">
            <a:avLst/>
          </a:prstGeom>
          <a:noFill/>
          <a:ln w="38100" cmpd="dbl">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endParaRPr lang="en-US">
              <a:latin typeface="Gill Sans Light"/>
              <a:cs typeface="Gill Sans Light"/>
            </a:endParaRPr>
          </a:p>
        </p:txBody>
      </p:sp>
      <p:sp>
        <p:nvSpPr>
          <p:cNvPr id="1031" name="Text Box 7"/>
          <p:cNvSpPr txBox="1">
            <a:spLocks noChangeArrowheads="1"/>
          </p:cNvSpPr>
          <p:nvPr userDrawn="1"/>
        </p:nvSpPr>
        <p:spPr bwMode="auto">
          <a:xfrm>
            <a:off x="2913545" y="6550025"/>
            <a:ext cx="3316911" cy="307764"/>
          </a:xfrm>
          <a:prstGeom prst="rect">
            <a:avLst/>
          </a:prstGeom>
          <a:no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5715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1429" tIns="45714" rIns="91429" bIns="45714">
            <a:spAutoFit/>
          </a:bodyPr>
          <a:lstStyle>
            <a:lvl1pPr>
              <a:defRPr b="1">
                <a:solidFill>
                  <a:schemeClr val="tx1"/>
                </a:solidFill>
                <a:latin typeface="Comic Sans MS" pitchFamily="66" charset="0"/>
              </a:defRPr>
            </a:lvl1pPr>
            <a:lvl2pPr marL="742950" indent="-285750">
              <a:defRPr b="1">
                <a:solidFill>
                  <a:schemeClr val="tx1"/>
                </a:solidFill>
                <a:latin typeface="Comic Sans MS" pitchFamily="66" charset="0"/>
              </a:defRPr>
            </a:lvl2pPr>
            <a:lvl3pPr marL="1143000" indent="-228600">
              <a:defRPr b="1">
                <a:solidFill>
                  <a:schemeClr val="tx1"/>
                </a:solidFill>
                <a:latin typeface="Comic Sans MS" pitchFamily="66" charset="0"/>
              </a:defRPr>
            </a:lvl3pPr>
            <a:lvl4pPr marL="1600200" indent="-228600">
              <a:defRPr b="1">
                <a:solidFill>
                  <a:schemeClr val="tx1"/>
                </a:solidFill>
                <a:latin typeface="Comic Sans MS" pitchFamily="66" charset="0"/>
              </a:defRPr>
            </a:lvl4pPr>
            <a:lvl5pPr marL="2057400" indent="-228600">
              <a:defRPr b="1">
                <a:solidFill>
                  <a:schemeClr val="tx1"/>
                </a:solidFill>
                <a:latin typeface="Comic Sans MS" pitchFamily="66" charset="0"/>
              </a:defRPr>
            </a:lvl5pPr>
            <a:lvl6pPr marL="2514600" indent="-228600" eaLnBrk="0" fontAlgn="base" hangingPunct="0">
              <a:spcBef>
                <a:spcPct val="0"/>
              </a:spcBef>
              <a:spcAft>
                <a:spcPct val="0"/>
              </a:spcAft>
              <a:defRPr b="1">
                <a:solidFill>
                  <a:schemeClr val="tx1"/>
                </a:solidFill>
                <a:latin typeface="Comic Sans MS" pitchFamily="66" charset="0"/>
              </a:defRPr>
            </a:lvl6pPr>
            <a:lvl7pPr marL="2971800" indent="-228600" eaLnBrk="0" fontAlgn="base" hangingPunct="0">
              <a:spcBef>
                <a:spcPct val="0"/>
              </a:spcBef>
              <a:spcAft>
                <a:spcPct val="0"/>
              </a:spcAft>
              <a:defRPr b="1">
                <a:solidFill>
                  <a:schemeClr val="tx1"/>
                </a:solidFill>
                <a:latin typeface="Comic Sans MS" pitchFamily="66" charset="0"/>
              </a:defRPr>
            </a:lvl7pPr>
            <a:lvl8pPr marL="3429000" indent="-228600" eaLnBrk="0" fontAlgn="base" hangingPunct="0">
              <a:spcBef>
                <a:spcPct val="0"/>
              </a:spcBef>
              <a:spcAft>
                <a:spcPct val="0"/>
              </a:spcAft>
              <a:defRPr b="1">
                <a:solidFill>
                  <a:schemeClr val="tx1"/>
                </a:solidFill>
                <a:latin typeface="Comic Sans MS" pitchFamily="66" charset="0"/>
              </a:defRPr>
            </a:lvl8pPr>
            <a:lvl9pPr marL="3886200" indent="-228600" eaLnBrk="0" fontAlgn="base" hangingPunct="0">
              <a:spcBef>
                <a:spcPct val="0"/>
              </a:spcBef>
              <a:spcAft>
                <a:spcPct val="0"/>
              </a:spcAft>
              <a:defRPr b="1">
                <a:solidFill>
                  <a:schemeClr val="tx1"/>
                </a:solidFill>
                <a:latin typeface="Comic Sans MS" pitchFamily="66" charset="0"/>
              </a:defRPr>
            </a:lvl9pPr>
          </a:lstStyle>
          <a:p>
            <a:pPr>
              <a:defRPr/>
            </a:pPr>
            <a:r>
              <a:rPr lang="en-US" sz="1400" b="0" i="0" dirty="0" smtClean="0">
                <a:solidFill>
                  <a:srgbClr val="2A40E2"/>
                </a:solidFill>
                <a:latin typeface="Gill Sans" charset="0"/>
                <a:ea typeface="Gill Sans" charset="0"/>
                <a:cs typeface="Gill Sans" charset="0"/>
              </a:rPr>
              <a:t>Kubiatowicz CS162 ©UCB Spring</a:t>
            </a:r>
            <a:r>
              <a:rPr lang="en-US" sz="1400" b="0" i="0" baseline="0" dirty="0" smtClean="0">
                <a:solidFill>
                  <a:srgbClr val="2A40E2"/>
                </a:solidFill>
                <a:latin typeface="Gill Sans" charset="0"/>
                <a:ea typeface="Gill Sans" charset="0"/>
                <a:cs typeface="Gill Sans" charset="0"/>
              </a:rPr>
              <a:t> 2020</a:t>
            </a:r>
            <a:endParaRPr lang="en-US" sz="1400" b="0" i="0" dirty="0" smtClean="0">
              <a:solidFill>
                <a:srgbClr val="2A40E2"/>
              </a:solidFill>
              <a:latin typeface="Gill Sans" charset="0"/>
              <a:ea typeface="Gill Sans" charset="0"/>
              <a:cs typeface="Gill Sans" charset="0"/>
            </a:endParaRPr>
          </a:p>
        </p:txBody>
      </p:sp>
    </p:spTree>
  </p:cSld>
  <p:clrMap bg1="lt1" tx1="dk1" bg2="lt2" tx2="dk2" accent1="accent1" accent2="accent2" accent3="accent3" accent4="accent4" accent5="accent5" accent6="accent6" hlink="hlink" folHlink="folHlink"/>
  <p:sldLayoutIdLst>
    <p:sldLayoutId id="2147483686"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ransition/>
  <p:timing>
    <p:tnLst>
      <p:par>
        <p:cTn id="1" dur="indefinite" restart="never" nodeType="tmRoot"/>
      </p:par>
    </p:tnLst>
  </p:timing>
  <p:txStyles>
    <p:titleStyle>
      <a:lvl1pPr algn="ctr" rtl="0" eaLnBrk="0" fontAlgn="base" hangingPunct="0">
        <a:lnSpc>
          <a:spcPct val="90000"/>
        </a:lnSpc>
        <a:spcBef>
          <a:spcPct val="0"/>
        </a:spcBef>
        <a:spcAft>
          <a:spcPct val="0"/>
        </a:spcAft>
        <a:defRPr sz="3200" b="0" i="0">
          <a:solidFill>
            <a:srgbClr val="2A40E2"/>
          </a:solidFill>
          <a:latin typeface="Gill Sans" charset="0"/>
          <a:ea typeface="Gill Sans" charset="0"/>
          <a:cs typeface="Gill Sans" charset="0"/>
        </a:defRPr>
      </a:lvl1pPr>
      <a:lvl2pPr algn="ctr" rtl="0" eaLnBrk="0" fontAlgn="base" hangingPunct="0">
        <a:lnSpc>
          <a:spcPct val="90000"/>
        </a:lnSpc>
        <a:spcBef>
          <a:spcPct val="0"/>
        </a:spcBef>
        <a:spcAft>
          <a:spcPct val="0"/>
        </a:spcAft>
        <a:defRPr sz="2400" b="1">
          <a:solidFill>
            <a:srgbClr val="2A40E2"/>
          </a:solidFill>
          <a:latin typeface="Comic Sans MS" pitchFamily="66" charset="0"/>
        </a:defRPr>
      </a:lvl2pPr>
      <a:lvl3pPr algn="ctr" rtl="0" eaLnBrk="0" fontAlgn="base" hangingPunct="0">
        <a:lnSpc>
          <a:spcPct val="90000"/>
        </a:lnSpc>
        <a:spcBef>
          <a:spcPct val="0"/>
        </a:spcBef>
        <a:spcAft>
          <a:spcPct val="0"/>
        </a:spcAft>
        <a:defRPr sz="2400" b="1">
          <a:solidFill>
            <a:srgbClr val="2A40E2"/>
          </a:solidFill>
          <a:latin typeface="Comic Sans MS" pitchFamily="66" charset="0"/>
        </a:defRPr>
      </a:lvl3pPr>
      <a:lvl4pPr algn="ctr" rtl="0" eaLnBrk="0" fontAlgn="base" hangingPunct="0">
        <a:lnSpc>
          <a:spcPct val="90000"/>
        </a:lnSpc>
        <a:spcBef>
          <a:spcPct val="0"/>
        </a:spcBef>
        <a:spcAft>
          <a:spcPct val="0"/>
        </a:spcAft>
        <a:defRPr sz="2400" b="1">
          <a:solidFill>
            <a:srgbClr val="2A40E2"/>
          </a:solidFill>
          <a:latin typeface="Comic Sans MS" pitchFamily="66" charset="0"/>
        </a:defRPr>
      </a:lvl4pPr>
      <a:lvl5pPr algn="ctr" rtl="0" eaLnBrk="0" fontAlgn="base" hangingPunct="0">
        <a:lnSpc>
          <a:spcPct val="90000"/>
        </a:lnSpc>
        <a:spcBef>
          <a:spcPct val="0"/>
        </a:spcBef>
        <a:spcAft>
          <a:spcPct val="0"/>
        </a:spcAft>
        <a:defRPr sz="2400" b="1">
          <a:solidFill>
            <a:srgbClr val="2A40E2"/>
          </a:solidFill>
          <a:latin typeface="Comic Sans MS" pitchFamily="66" charset="0"/>
        </a:defRPr>
      </a:lvl5pPr>
      <a:lvl6pPr marL="457200" algn="ctr" rtl="0" eaLnBrk="0" fontAlgn="base" hangingPunct="0">
        <a:lnSpc>
          <a:spcPct val="90000"/>
        </a:lnSpc>
        <a:spcBef>
          <a:spcPct val="0"/>
        </a:spcBef>
        <a:spcAft>
          <a:spcPct val="0"/>
        </a:spcAft>
        <a:defRPr sz="2400" b="1">
          <a:solidFill>
            <a:srgbClr val="2A40E2"/>
          </a:solidFill>
          <a:latin typeface="Comic Sans MS" pitchFamily="66" charset="0"/>
        </a:defRPr>
      </a:lvl6pPr>
      <a:lvl7pPr marL="914400" algn="ctr" rtl="0" eaLnBrk="0" fontAlgn="base" hangingPunct="0">
        <a:lnSpc>
          <a:spcPct val="90000"/>
        </a:lnSpc>
        <a:spcBef>
          <a:spcPct val="0"/>
        </a:spcBef>
        <a:spcAft>
          <a:spcPct val="0"/>
        </a:spcAft>
        <a:defRPr sz="2400" b="1">
          <a:solidFill>
            <a:srgbClr val="2A40E2"/>
          </a:solidFill>
          <a:latin typeface="Comic Sans MS" pitchFamily="66" charset="0"/>
        </a:defRPr>
      </a:lvl7pPr>
      <a:lvl8pPr marL="1371600" algn="ctr" rtl="0" eaLnBrk="0" fontAlgn="base" hangingPunct="0">
        <a:lnSpc>
          <a:spcPct val="90000"/>
        </a:lnSpc>
        <a:spcBef>
          <a:spcPct val="0"/>
        </a:spcBef>
        <a:spcAft>
          <a:spcPct val="0"/>
        </a:spcAft>
        <a:defRPr sz="2400" b="1">
          <a:solidFill>
            <a:srgbClr val="2A40E2"/>
          </a:solidFill>
          <a:latin typeface="Comic Sans MS" pitchFamily="66" charset="0"/>
        </a:defRPr>
      </a:lvl8pPr>
      <a:lvl9pPr marL="1828800" algn="ctr" rtl="0" eaLnBrk="0" fontAlgn="base" hangingPunct="0">
        <a:lnSpc>
          <a:spcPct val="90000"/>
        </a:lnSpc>
        <a:spcBef>
          <a:spcPct val="0"/>
        </a:spcBef>
        <a:spcAft>
          <a:spcPct val="0"/>
        </a:spcAft>
        <a:defRPr sz="2400" b="1">
          <a:solidFill>
            <a:srgbClr val="2A40E2"/>
          </a:solidFill>
          <a:latin typeface="Comic Sans MS" pitchFamily="66" charset="0"/>
        </a:defRPr>
      </a:lvl9pPr>
    </p:titleStyle>
    <p:bodyStyle>
      <a:lvl1pPr marL="285750" indent="-285750" algn="l" rtl="0" eaLnBrk="0" fontAlgn="base" hangingPunct="0">
        <a:lnSpc>
          <a:spcPct val="90000"/>
        </a:lnSpc>
        <a:spcBef>
          <a:spcPct val="30000"/>
        </a:spcBef>
        <a:spcAft>
          <a:spcPct val="0"/>
        </a:spcAft>
        <a:buSzPct val="100000"/>
        <a:buChar char="•"/>
        <a:defRPr sz="2400" b="0" i="0">
          <a:solidFill>
            <a:schemeClr val="tx1"/>
          </a:solidFill>
          <a:latin typeface="Gill Sans Light" charset="0"/>
          <a:ea typeface="Gill Sans Light" charset="0"/>
          <a:cs typeface="Gill Sans Light" charset="0"/>
        </a:defRPr>
      </a:lvl1pPr>
      <a:lvl2pPr marL="685800" indent="-228600" algn="l" rtl="0" eaLnBrk="0" fontAlgn="base" hangingPunct="0">
        <a:lnSpc>
          <a:spcPct val="90000"/>
        </a:lnSpc>
        <a:spcBef>
          <a:spcPct val="30000"/>
        </a:spcBef>
        <a:spcAft>
          <a:spcPct val="0"/>
        </a:spcAft>
        <a:buSzPct val="100000"/>
        <a:buChar char="–"/>
        <a:defRPr sz="2200" b="0" i="0">
          <a:solidFill>
            <a:schemeClr val="tx1"/>
          </a:solidFill>
          <a:latin typeface="Gill Sans Light" charset="0"/>
          <a:ea typeface="Gill Sans Light" charset="0"/>
          <a:cs typeface="Gill Sans Light" charset="0"/>
        </a:defRPr>
      </a:lvl2pPr>
      <a:lvl3pPr marL="1143000" indent="-228600" algn="l" rtl="0" eaLnBrk="0" fontAlgn="base" hangingPunct="0">
        <a:lnSpc>
          <a:spcPct val="90000"/>
        </a:lnSpc>
        <a:spcBef>
          <a:spcPct val="30000"/>
        </a:spcBef>
        <a:spcAft>
          <a:spcPct val="0"/>
        </a:spcAft>
        <a:buSzPct val="100000"/>
        <a:buChar char="»"/>
        <a:defRPr sz="2000" b="0" i="0">
          <a:solidFill>
            <a:schemeClr val="tx1"/>
          </a:solidFill>
          <a:latin typeface="Gill Sans Light" charset="0"/>
          <a:ea typeface="Gill Sans Light" charset="0"/>
          <a:cs typeface="Gill Sans Light" charset="0"/>
        </a:defRPr>
      </a:lvl3pPr>
      <a:lvl4pPr marL="1543050" indent="-171450" algn="l" rtl="0" eaLnBrk="0" fontAlgn="base" hangingPunct="0">
        <a:lnSpc>
          <a:spcPct val="90000"/>
        </a:lnSpc>
        <a:spcBef>
          <a:spcPct val="30000"/>
        </a:spcBef>
        <a:spcAft>
          <a:spcPct val="0"/>
        </a:spcAft>
        <a:buSzPct val="100000"/>
        <a:buChar char="•"/>
        <a:defRPr sz="2000" b="0" i="0">
          <a:solidFill>
            <a:schemeClr val="tx1"/>
          </a:solidFill>
          <a:latin typeface="Gill Sans Light" charset="0"/>
          <a:ea typeface="Gill Sans Light" charset="0"/>
          <a:cs typeface="Gill Sans Light" charset="0"/>
        </a:defRPr>
      </a:lvl4pPr>
      <a:lvl5pPr marL="2000250" indent="-171450" algn="l" rtl="0" eaLnBrk="0" fontAlgn="base" hangingPunct="0">
        <a:lnSpc>
          <a:spcPct val="90000"/>
        </a:lnSpc>
        <a:spcBef>
          <a:spcPct val="30000"/>
        </a:spcBef>
        <a:spcAft>
          <a:spcPct val="0"/>
        </a:spcAft>
        <a:buSzPct val="100000"/>
        <a:buChar char="–"/>
        <a:defRPr sz="2000" b="0" i="0">
          <a:solidFill>
            <a:schemeClr val="tx1"/>
          </a:solidFill>
          <a:latin typeface="Gill Sans Light" charset="0"/>
          <a:ea typeface="Gill Sans Light" charset="0"/>
          <a:cs typeface="Gill Sans Light" charset="0"/>
        </a:defRPr>
      </a:lvl5pPr>
      <a:lvl6pPr marL="2457450" indent="-171450" algn="l" rtl="0" eaLnBrk="0" fontAlgn="base" hangingPunct="0">
        <a:lnSpc>
          <a:spcPct val="90000"/>
        </a:lnSpc>
        <a:spcBef>
          <a:spcPct val="30000"/>
        </a:spcBef>
        <a:spcAft>
          <a:spcPct val="0"/>
        </a:spcAft>
        <a:buSzPct val="100000"/>
        <a:buChar char="–"/>
        <a:defRPr sz="2000" b="1">
          <a:solidFill>
            <a:schemeClr val="tx1"/>
          </a:solidFill>
          <a:latin typeface="+mn-lt"/>
        </a:defRPr>
      </a:lvl6pPr>
      <a:lvl7pPr marL="2914650" indent="-171450" algn="l" rtl="0" eaLnBrk="0" fontAlgn="base" hangingPunct="0">
        <a:lnSpc>
          <a:spcPct val="90000"/>
        </a:lnSpc>
        <a:spcBef>
          <a:spcPct val="30000"/>
        </a:spcBef>
        <a:spcAft>
          <a:spcPct val="0"/>
        </a:spcAft>
        <a:buSzPct val="100000"/>
        <a:buChar char="–"/>
        <a:defRPr sz="2000" b="1">
          <a:solidFill>
            <a:schemeClr val="tx1"/>
          </a:solidFill>
          <a:latin typeface="+mn-lt"/>
        </a:defRPr>
      </a:lvl7pPr>
      <a:lvl8pPr marL="3371850" indent="-171450" algn="l" rtl="0" eaLnBrk="0" fontAlgn="base" hangingPunct="0">
        <a:lnSpc>
          <a:spcPct val="90000"/>
        </a:lnSpc>
        <a:spcBef>
          <a:spcPct val="30000"/>
        </a:spcBef>
        <a:spcAft>
          <a:spcPct val="0"/>
        </a:spcAft>
        <a:buSzPct val="100000"/>
        <a:buChar char="–"/>
        <a:defRPr sz="2000" b="1">
          <a:solidFill>
            <a:schemeClr val="tx1"/>
          </a:solidFill>
          <a:latin typeface="+mn-lt"/>
        </a:defRPr>
      </a:lvl8pPr>
      <a:lvl9pPr marL="3829050" indent="-171450" algn="l" rtl="0" eaLnBrk="0" fontAlgn="base" hangingPunct="0">
        <a:lnSpc>
          <a:spcPct val="90000"/>
        </a:lnSpc>
        <a:spcBef>
          <a:spcPct val="30000"/>
        </a:spcBef>
        <a:spcAft>
          <a:spcPct val="0"/>
        </a:spcAft>
        <a:buSzPct val="100000"/>
        <a:buChar char="–"/>
        <a:defRPr sz="20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tiff"/></Relationships>
</file>

<file path=ppt/slides/_rels/slide4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609600" y="1066800"/>
            <a:ext cx="7848600" cy="2286000"/>
          </a:xfrm>
          <a:noFill/>
        </p:spPr>
        <p:txBody>
          <a:bodyPr/>
          <a:lstStyle/>
          <a:p>
            <a:r>
              <a:rPr lang="en-US" altLang="en-US" sz="3000" dirty="0" smtClean="0"/>
              <a:t>CS162</a:t>
            </a:r>
            <a:br>
              <a:rPr lang="en-US" altLang="en-US" sz="3000" dirty="0" smtClean="0"/>
            </a:br>
            <a:r>
              <a:rPr lang="en-US" altLang="en-US" sz="3000" dirty="0" smtClean="0"/>
              <a:t>Operating Systems and</a:t>
            </a:r>
            <a:br>
              <a:rPr lang="en-US" altLang="en-US" sz="3000" dirty="0" smtClean="0"/>
            </a:br>
            <a:r>
              <a:rPr lang="en-US" altLang="en-US" sz="3000" dirty="0" smtClean="0"/>
              <a:t>Systems Programming</a:t>
            </a:r>
            <a:br>
              <a:rPr lang="en-US" altLang="en-US" sz="3000" dirty="0" smtClean="0"/>
            </a:br>
            <a:r>
              <a:rPr lang="en-US" altLang="en-US" sz="3000" dirty="0" smtClean="0"/>
              <a:t>Lecture </a:t>
            </a:r>
            <a:r>
              <a:rPr lang="en-US" altLang="en-US" sz="3000" dirty="0" smtClean="0"/>
              <a:t>14</a:t>
            </a:r>
            <a:r>
              <a:rPr lang="en-US" altLang="en-US" sz="3000" dirty="0" smtClean="0"/>
              <a:t/>
            </a:r>
            <a:br>
              <a:rPr lang="en-US" altLang="en-US" sz="3000" dirty="0" smtClean="0"/>
            </a:br>
            <a:r>
              <a:rPr lang="en-US" altLang="en-US" sz="3000" dirty="0" smtClean="0"/>
              <a:t> </a:t>
            </a:r>
            <a:br>
              <a:rPr lang="en-US" altLang="en-US" sz="3000" dirty="0" smtClean="0"/>
            </a:br>
            <a:r>
              <a:rPr lang="en-US" altLang="en-US" sz="3000" dirty="0" smtClean="0"/>
              <a:t>Caching and TLBs (Finished),</a:t>
            </a:r>
            <a:br>
              <a:rPr lang="en-US" altLang="en-US" sz="3000" dirty="0" smtClean="0"/>
            </a:br>
            <a:r>
              <a:rPr lang="en-US" altLang="en-US" sz="3000" dirty="0" smtClean="0"/>
              <a:t>Demand Paging</a:t>
            </a:r>
            <a:endParaRPr lang="en-US" altLang="en-US" sz="3000" dirty="0" smtClean="0"/>
          </a:p>
        </p:txBody>
      </p:sp>
      <p:sp>
        <p:nvSpPr>
          <p:cNvPr id="3075" name="Rectangle 3"/>
          <p:cNvSpPr>
            <a:spLocks noGrp="1" noChangeArrowheads="1"/>
          </p:cNvSpPr>
          <p:nvPr>
            <p:ph type="subTitle" idx="1"/>
          </p:nvPr>
        </p:nvSpPr>
        <p:spPr>
          <a:xfrm>
            <a:off x="609600" y="4191000"/>
            <a:ext cx="8001000" cy="1447800"/>
          </a:xfrm>
          <a:noFill/>
        </p:spPr>
        <p:txBody>
          <a:bodyPr/>
          <a:lstStyle/>
          <a:p>
            <a:pPr marL="285750" indent="-285750"/>
            <a:r>
              <a:rPr lang="en-US" altLang="en-US" dirty="0" smtClean="0"/>
              <a:t>March 12</a:t>
            </a:r>
            <a:r>
              <a:rPr lang="en-US" altLang="en-US" baseline="30000" dirty="0" smtClean="0"/>
              <a:t>th</a:t>
            </a:r>
            <a:r>
              <a:rPr lang="en-US" altLang="en-US" dirty="0" smtClean="0"/>
              <a:t>, </a:t>
            </a:r>
            <a:r>
              <a:rPr lang="en-US" altLang="en-US" dirty="0" smtClean="0"/>
              <a:t>2020</a:t>
            </a:r>
            <a:endParaRPr lang="en-US" altLang="en-US" dirty="0" smtClean="0"/>
          </a:p>
          <a:p>
            <a:pPr marL="285750" indent="-285750"/>
            <a:r>
              <a:rPr lang="en-US" altLang="en-US" dirty="0" smtClean="0"/>
              <a:t>Prof. John </a:t>
            </a:r>
            <a:r>
              <a:rPr lang="en-US" altLang="en-US" dirty="0" err="1" smtClean="0"/>
              <a:t>Kubiatowicz</a:t>
            </a:r>
            <a:endParaRPr lang="en-US" altLang="en-US" dirty="0" smtClean="0"/>
          </a:p>
          <a:p>
            <a:pPr marL="285750" indent="-285750"/>
            <a:r>
              <a:rPr lang="en-US" altLang="en-US" dirty="0" smtClean="0"/>
              <a:t>http://cs162.eecs.Berkeley.edu</a:t>
            </a:r>
          </a:p>
        </p:txBody>
      </p:sp>
    </p:spTree>
    <p:extLst>
      <p:ext uri="{BB962C8B-B14F-4D97-AF65-F5344CB8AC3E}">
        <p14:creationId xmlns:p14="http://schemas.microsoft.com/office/powerpoint/2010/main" val="3773304528"/>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80D48-D8C5-3F42-AC24-038752459F94}"/>
              </a:ext>
            </a:extLst>
          </p:cNvPr>
          <p:cNvSpPr>
            <a:spLocks noGrp="1"/>
          </p:cNvSpPr>
          <p:nvPr>
            <p:ph type="title"/>
          </p:nvPr>
        </p:nvSpPr>
        <p:spPr>
          <a:xfrm>
            <a:off x="990600" y="1790700"/>
            <a:ext cx="7162800" cy="533400"/>
          </a:xfrm>
        </p:spPr>
        <p:txBody>
          <a:bodyPr/>
          <a:lstStyle/>
          <a:p>
            <a:r>
              <a:rPr lang="en-US" dirty="0"/>
              <a:t>How might organization of TLB differ from that of a conventional instruction or data cache?</a:t>
            </a:r>
          </a:p>
        </p:txBody>
      </p:sp>
      <p:sp>
        <p:nvSpPr>
          <p:cNvPr id="4" name="Content Placeholder 3">
            <a:extLst>
              <a:ext uri="{FF2B5EF4-FFF2-40B4-BE49-F238E27FC236}">
                <a16:creationId xmlns:a16="http://schemas.microsoft.com/office/drawing/2014/main" id="{255F472B-D037-3241-A696-AF2A5E9FF525}"/>
              </a:ext>
            </a:extLst>
          </p:cNvPr>
          <p:cNvSpPr>
            <a:spLocks noGrp="1"/>
          </p:cNvSpPr>
          <p:nvPr>
            <p:ph idx="1"/>
          </p:nvPr>
        </p:nvSpPr>
        <p:spPr>
          <a:xfrm>
            <a:off x="762000" y="4114800"/>
            <a:ext cx="7772400" cy="1905000"/>
          </a:xfrm>
        </p:spPr>
        <p:txBody>
          <a:bodyPr/>
          <a:lstStyle/>
          <a:p>
            <a:r>
              <a:rPr lang="en-US" dirty="0"/>
              <a:t>Let’s do some review …</a:t>
            </a:r>
          </a:p>
        </p:txBody>
      </p:sp>
    </p:spTree>
    <p:extLst>
      <p:ext uri="{BB962C8B-B14F-4D97-AF65-F5344CB8AC3E}">
        <p14:creationId xmlns:p14="http://schemas.microsoft.com/office/powerpoint/2010/main" val="10614130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51618" name="Rectangle 2"/>
          <p:cNvSpPr>
            <a:spLocks noGrp="1" noChangeArrowheads="1"/>
          </p:cNvSpPr>
          <p:nvPr>
            <p:ph type="body" idx="1"/>
          </p:nvPr>
        </p:nvSpPr>
        <p:spPr>
          <a:xfrm>
            <a:off x="152400" y="762000"/>
            <a:ext cx="8839200" cy="5715000"/>
          </a:xfrm>
          <a:noFill/>
        </p:spPr>
        <p:txBody>
          <a:bodyPr wrap="square" lIns="63500" tIns="25400" rIns="63500" bIns="25400">
            <a:normAutofit lnSpcReduction="10000"/>
          </a:bodyPr>
          <a:lstStyle/>
          <a:p>
            <a:r>
              <a:rPr lang="en-US" altLang="ko-KR" dirty="0" smtClean="0">
                <a:solidFill>
                  <a:schemeClr val="hlink"/>
                </a:solidFill>
                <a:ea typeface="굴림" panose="020B0600000101010101" pitchFamily="34" charset="-127"/>
              </a:rPr>
              <a:t>Compulsory</a:t>
            </a:r>
            <a:r>
              <a:rPr lang="en-US" altLang="ko-KR" dirty="0" smtClean="0">
                <a:solidFill>
                  <a:schemeClr val="accent1"/>
                </a:solidFill>
                <a:ea typeface="굴림" panose="020B0600000101010101" pitchFamily="34" charset="-127"/>
              </a:rPr>
              <a:t> </a:t>
            </a:r>
            <a:r>
              <a:rPr lang="en-US" altLang="ko-KR" dirty="0" smtClean="0">
                <a:ea typeface="굴림" panose="020B0600000101010101" pitchFamily="34" charset="-127"/>
              </a:rPr>
              <a:t>(cold start or process migration, first reference): first access to a block</a:t>
            </a:r>
          </a:p>
          <a:p>
            <a:pPr lvl="1"/>
            <a:r>
              <a:rPr lang="en-US" altLang="ko-KR" sz="2400" dirty="0" smtClean="0">
                <a:ea typeface="굴림" panose="020B0600000101010101" pitchFamily="34" charset="-127"/>
              </a:rPr>
              <a:t>“Cold” fact of life: not a whole lot you can do about it</a:t>
            </a:r>
          </a:p>
          <a:p>
            <a:pPr lvl="1"/>
            <a:r>
              <a:rPr lang="en-US" altLang="ko-KR" sz="2400" dirty="0" smtClean="0">
                <a:ea typeface="굴림" panose="020B0600000101010101" pitchFamily="34" charset="-127"/>
              </a:rPr>
              <a:t>Note: If you are going to run “billions” of instruction, Compulsory Misses are insignificant</a:t>
            </a:r>
          </a:p>
          <a:p>
            <a:r>
              <a:rPr lang="en-US" altLang="ko-KR" dirty="0" smtClean="0">
                <a:solidFill>
                  <a:schemeClr val="hlink"/>
                </a:solidFill>
                <a:ea typeface="굴림" panose="020B0600000101010101" pitchFamily="34" charset="-127"/>
              </a:rPr>
              <a:t>Capacity</a:t>
            </a:r>
            <a:r>
              <a:rPr lang="en-US" altLang="ko-KR" dirty="0" smtClean="0">
                <a:ea typeface="굴림" panose="020B0600000101010101" pitchFamily="34" charset="-127"/>
              </a:rPr>
              <a:t>:</a:t>
            </a:r>
          </a:p>
          <a:p>
            <a:pPr lvl="1"/>
            <a:r>
              <a:rPr lang="en-US" altLang="ko-KR" sz="2400" dirty="0" smtClean="0">
                <a:ea typeface="굴림" panose="020B0600000101010101" pitchFamily="34" charset="-127"/>
              </a:rPr>
              <a:t>Cache cannot contain all blocks access by the program</a:t>
            </a:r>
          </a:p>
          <a:p>
            <a:pPr lvl="1"/>
            <a:r>
              <a:rPr lang="en-US" altLang="ko-KR" sz="2400" dirty="0" smtClean="0">
                <a:ea typeface="굴림" panose="020B0600000101010101" pitchFamily="34" charset="-127"/>
              </a:rPr>
              <a:t>Solution: increase cache size</a:t>
            </a:r>
          </a:p>
          <a:p>
            <a:r>
              <a:rPr lang="en-US" altLang="ko-KR" dirty="0" smtClean="0">
                <a:solidFill>
                  <a:schemeClr val="hlink"/>
                </a:solidFill>
                <a:ea typeface="굴림" panose="020B0600000101010101" pitchFamily="34" charset="-127"/>
              </a:rPr>
              <a:t>Conflict</a:t>
            </a:r>
            <a:r>
              <a:rPr lang="en-US" altLang="ko-KR" dirty="0" smtClean="0">
                <a:solidFill>
                  <a:schemeClr val="accent1"/>
                </a:solidFill>
                <a:ea typeface="굴림" panose="020B0600000101010101" pitchFamily="34" charset="-127"/>
              </a:rPr>
              <a:t> </a:t>
            </a:r>
            <a:r>
              <a:rPr lang="en-US" altLang="ko-KR" dirty="0" smtClean="0">
                <a:ea typeface="굴림" panose="020B0600000101010101" pitchFamily="34" charset="-127"/>
              </a:rPr>
              <a:t>(collision):</a:t>
            </a:r>
          </a:p>
          <a:p>
            <a:pPr lvl="1"/>
            <a:r>
              <a:rPr lang="en-US" altLang="ko-KR" sz="2400" dirty="0" smtClean="0">
                <a:ea typeface="굴림" panose="020B0600000101010101" pitchFamily="34" charset="-127"/>
              </a:rPr>
              <a:t>Multiple  memory locations  mapped to the same cache location</a:t>
            </a:r>
          </a:p>
          <a:p>
            <a:pPr lvl="1"/>
            <a:r>
              <a:rPr lang="en-US" altLang="ko-KR" sz="2400" dirty="0" smtClean="0">
                <a:ea typeface="굴림" panose="020B0600000101010101" pitchFamily="34" charset="-127"/>
              </a:rPr>
              <a:t>Solution 1: increase  cache size</a:t>
            </a:r>
          </a:p>
          <a:p>
            <a:pPr lvl="1"/>
            <a:r>
              <a:rPr lang="en-US" altLang="ko-KR" sz="2400" dirty="0" smtClean="0">
                <a:ea typeface="굴림" panose="020B0600000101010101" pitchFamily="34" charset="-127"/>
              </a:rPr>
              <a:t>Solution 2: increase associativity</a:t>
            </a:r>
          </a:p>
          <a:p>
            <a:r>
              <a:rPr lang="en-US" altLang="ko-KR" dirty="0" smtClean="0">
                <a:solidFill>
                  <a:schemeClr val="hlink"/>
                </a:solidFill>
                <a:ea typeface="굴림" panose="020B0600000101010101" pitchFamily="34" charset="-127"/>
              </a:rPr>
              <a:t>Coherence</a:t>
            </a:r>
            <a:r>
              <a:rPr lang="en-US" altLang="ko-KR" dirty="0" smtClean="0">
                <a:ea typeface="굴림" panose="020B0600000101010101" pitchFamily="34" charset="-127"/>
              </a:rPr>
              <a:t> (Invalidation): other process (e.g., I/O) updates memory </a:t>
            </a:r>
          </a:p>
        </p:txBody>
      </p:sp>
      <p:sp>
        <p:nvSpPr>
          <p:cNvPr id="24579" name="Rectangle 3"/>
          <p:cNvSpPr>
            <a:spLocks noGrp="1" noChangeArrowheads="1"/>
          </p:cNvSpPr>
          <p:nvPr>
            <p:ph type="title"/>
          </p:nvPr>
        </p:nvSpPr>
        <p:spPr>
          <a:xfrm>
            <a:off x="765175" y="227013"/>
            <a:ext cx="7616825" cy="368300"/>
          </a:xfrm>
        </p:spPr>
        <p:txBody>
          <a:bodyPr/>
          <a:lstStyle/>
          <a:p>
            <a:r>
              <a:rPr lang="en-US" altLang="ko-KR" smtClean="0">
                <a:ea typeface="굴림" panose="020B0600000101010101" pitchFamily="34" charset="-127"/>
              </a:rPr>
              <a:t>A Summary on Sources of Cache Misses</a:t>
            </a:r>
          </a:p>
        </p:txBody>
      </p:sp>
    </p:spTree>
    <p:extLst>
      <p:ext uri="{BB962C8B-B14F-4D97-AF65-F5344CB8AC3E}">
        <p14:creationId xmlns:p14="http://schemas.microsoft.com/office/powerpoint/2010/main" val="27430944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1618">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1618">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51618">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51618">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51618">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51618">
                                            <p:txEl>
                                              <p:pRg st="5" end="5"/>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51618">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51618">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51618">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51618">
                                            <p:txEl>
                                              <p:pRg st="9" end="9"/>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51618">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1618" grpId="0" uiExpand="1" build="p"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body" idx="1"/>
          </p:nvPr>
        </p:nvSpPr>
        <p:spPr>
          <a:xfrm>
            <a:off x="457200" y="3200400"/>
            <a:ext cx="8305800" cy="3042884"/>
          </a:xfrm>
          <a:noFill/>
        </p:spPr>
        <p:txBody>
          <a:bodyPr lIns="63500" tIns="25400" rIns="63500" bIns="25400">
            <a:spAutoFit/>
          </a:bodyPr>
          <a:lstStyle/>
          <a:p>
            <a:r>
              <a:rPr lang="en-US" altLang="ko-KR" dirty="0" smtClean="0">
                <a:solidFill>
                  <a:srgbClr val="FF0000"/>
                </a:solidFill>
                <a:ea typeface="굴림" panose="020B0600000101010101" pitchFamily="34" charset="-127"/>
              </a:rPr>
              <a:t>Block</a:t>
            </a:r>
            <a:r>
              <a:rPr lang="en-US" altLang="ko-KR" dirty="0" smtClean="0">
                <a:ea typeface="굴림" panose="020B0600000101010101" pitchFamily="34" charset="-127"/>
              </a:rPr>
              <a:t> is minimum quantum of caching</a:t>
            </a:r>
          </a:p>
          <a:p>
            <a:pPr lvl="1"/>
            <a:r>
              <a:rPr lang="en-US" altLang="ko-KR" sz="2400" dirty="0" smtClean="0">
                <a:ea typeface="굴림" panose="020B0600000101010101" pitchFamily="34" charset="-127"/>
              </a:rPr>
              <a:t>Data select field used to select data </a:t>
            </a:r>
            <a:r>
              <a:rPr lang="en-US" altLang="ko-KR" sz="2400" dirty="0" smtClean="0">
                <a:ea typeface="굴림" panose="020B0600000101010101" pitchFamily="34" charset="-127"/>
              </a:rPr>
              <a:t>(byte) within </a:t>
            </a:r>
            <a:r>
              <a:rPr lang="en-US" altLang="ko-KR" sz="2400" dirty="0" smtClean="0">
                <a:ea typeface="굴림" panose="020B0600000101010101" pitchFamily="34" charset="-127"/>
              </a:rPr>
              <a:t>block</a:t>
            </a:r>
          </a:p>
          <a:p>
            <a:pPr lvl="1"/>
            <a:r>
              <a:rPr lang="en-US" altLang="ko-KR" sz="2400" dirty="0" smtClean="0">
                <a:ea typeface="굴림" panose="020B0600000101010101" pitchFamily="34" charset="-127"/>
              </a:rPr>
              <a:t>Many caching applications don’t have data select field</a:t>
            </a:r>
          </a:p>
          <a:p>
            <a:r>
              <a:rPr lang="en-US" altLang="ko-KR" dirty="0">
                <a:solidFill>
                  <a:srgbClr val="FF0000"/>
                </a:solidFill>
                <a:ea typeface="굴림" panose="020B0600000101010101" pitchFamily="34" charset="-127"/>
              </a:rPr>
              <a:t>Index</a:t>
            </a:r>
            <a:r>
              <a:rPr lang="en-US" altLang="ko-KR" dirty="0">
                <a:ea typeface="굴림" panose="020B0600000101010101" pitchFamily="34" charset="-127"/>
              </a:rPr>
              <a:t> Used to Lookup Candidates in Cache</a:t>
            </a:r>
          </a:p>
          <a:p>
            <a:pPr lvl="1"/>
            <a:r>
              <a:rPr lang="en-US" altLang="ko-KR" sz="2400" dirty="0">
                <a:ea typeface="굴림" panose="020B0600000101010101" pitchFamily="34" charset="-127"/>
              </a:rPr>
              <a:t>Index identifies the set </a:t>
            </a:r>
            <a:endParaRPr lang="en-US" altLang="ko-KR" sz="2400" dirty="0" smtClean="0">
              <a:ea typeface="굴림" panose="020B0600000101010101" pitchFamily="34" charset="-127"/>
            </a:endParaRPr>
          </a:p>
          <a:p>
            <a:r>
              <a:rPr lang="en-US" altLang="ko-KR" dirty="0">
                <a:solidFill>
                  <a:srgbClr val="FF0000"/>
                </a:solidFill>
                <a:ea typeface="굴림" panose="020B0600000101010101" pitchFamily="34" charset="-127"/>
              </a:rPr>
              <a:t>Tag</a:t>
            </a:r>
            <a:r>
              <a:rPr lang="en-US" altLang="ko-KR" dirty="0">
                <a:ea typeface="굴림" panose="020B0600000101010101" pitchFamily="34" charset="-127"/>
              </a:rPr>
              <a:t> used to identify actual copy</a:t>
            </a:r>
          </a:p>
          <a:p>
            <a:pPr lvl="1"/>
            <a:r>
              <a:rPr lang="en-US" altLang="ko-KR" sz="2400" dirty="0">
                <a:ea typeface="굴림" panose="020B0600000101010101" pitchFamily="34" charset="-127"/>
              </a:rPr>
              <a:t>If no candidates match, then declare cache </a:t>
            </a:r>
            <a:r>
              <a:rPr lang="en-US" altLang="ko-KR" sz="2400" dirty="0" smtClean="0">
                <a:ea typeface="굴림" panose="020B0600000101010101" pitchFamily="34" charset="-127"/>
              </a:rPr>
              <a:t>miss</a:t>
            </a:r>
            <a:endParaRPr lang="en-US" altLang="ko-KR" sz="2400" dirty="0">
              <a:ea typeface="굴림" panose="020B0600000101010101" pitchFamily="34" charset="-127"/>
            </a:endParaRPr>
          </a:p>
        </p:txBody>
      </p:sp>
      <p:sp>
        <p:nvSpPr>
          <p:cNvPr id="25603" name="Rectangle 14"/>
          <p:cNvSpPr>
            <a:spLocks noGrp="1" noChangeArrowheads="1"/>
          </p:cNvSpPr>
          <p:nvPr>
            <p:ph type="title"/>
          </p:nvPr>
        </p:nvSpPr>
        <p:spPr>
          <a:xfrm>
            <a:off x="765175" y="227013"/>
            <a:ext cx="7413625" cy="368300"/>
          </a:xfrm>
        </p:spPr>
        <p:txBody>
          <a:bodyPr/>
          <a:lstStyle/>
          <a:p>
            <a:r>
              <a:rPr lang="en-US" altLang="ko-KR" smtClean="0">
                <a:ea typeface="굴림" panose="020B0600000101010101" pitchFamily="34" charset="-127"/>
              </a:rPr>
              <a:t>How is a Block found in a Cache?</a:t>
            </a:r>
          </a:p>
        </p:txBody>
      </p:sp>
      <p:grpSp>
        <p:nvGrpSpPr>
          <p:cNvPr id="25604" name="Group 20"/>
          <p:cNvGrpSpPr>
            <a:grpSpLocks/>
          </p:cNvGrpSpPr>
          <p:nvPr/>
        </p:nvGrpSpPr>
        <p:grpSpPr bwMode="auto">
          <a:xfrm>
            <a:off x="457200" y="990600"/>
            <a:ext cx="8229600" cy="2366963"/>
            <a:chOff x="288" y="816"/>
            <a:chExt cx="5184" cy="1491"/>
          </a:xfrm>
        </p:grpSpPr>
        <p:grpSp>
          <p:nvGrpSpPr>
            <p:cNvPr id="25605" name="Group 3"/>
            <p:cNvGrpSpPr>
              <a:grpSpLocks/>
            </p:cNvGrpSpPr>
            <p:nvPr/>
          </p:nvGrpSpPr>
          <p:grpSpPr bwMode="auto">
            <a:xfrm>
              <a:off x="288" y="816"/>
              <a:ext cx="5184" cy="720"/>
              <a:chOff x="288" y="624"/>
              <a:chExt cx="5184" cy="720"/>
            </a:xfrm>
          </p:grpSpPr>
          <p:sp>
            <p:nvSpPr>
              <p:cNvPr id="25611" name="Rectangle 4"/>
              <p:cNvSpPr>
                <a:spLocks noChangeArrowheads="1"/>
              </p:cNvSpPr>
              <p:nvPr/>
            </p:nvSpPr>
            <p:spPr bwMode="auto">
              <a:xfrm>
                <a:off x="288" y="624"/>
                <a:ext cx="5184" cy="720"/>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nvGrpSpPr>
              <p:cNvPr id="25612" name="Group 5"/>
              <p:cNvGrpSpPr>
                <a:grpSpLocks/>
              </p:cNvGrpSpPr>
              <p:nvPr/>
            </p:nvGrpSpPr>
            <p:grpSpPr bwMode="auto">
              <a:xfrm>
                <a:off x="912" y="768"/>
                <a:ext cx="3792" cy="339"/>
                <a:chOff x="1056" y="2041"/>
                <a:chExt cx="3792" cy="339"/>
              </a:xfrm>
            </p:grpSpPr>
            <p:sp>
              <p:nvSpPr>
                <p:cNvPr id="25613" name="Rectangle 6"/>
                <p:cNvSpPr>
                  <a:spLocks noChangeArrowheads="1"/>
                </p:cNvSpPr>
                <p:nvPr/>
              </p:nvSpPr>
              <p:spPr bwMode="auto">
                <a:xfrm>
                  <a:off x="1056" y="2064"/>
                  <a:ext cx="3792" cy="288"/>
                </a:xfrm>
                <a:prstGeom prst="rect">
                  <a:avLst/>
                </a:prstGeom>
                <a:solidFill>
                  <a:srgbClr val="FF66CC"/>
                </a:solidFill>
                <a:ln w="1905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endParaRPr lang="ko-KR" altLang="en-US" sz="1800" b="0">
                    <a:latin typeface="Arial" panose="020B0604020202020204" pitchFamily="34" charset="0"/>
                    <a:ea typeface="굴림" panose="020B0600000101010101" pitchFamily="34" charset="-127"/>
                  </a:endParaRPr>
                </a:p>
              </p:txBody>
            </p:sp>
            <p:sp>
              <p:nvSpPr>
                <p:cNvPr id="25614" name="Rectangle 7"/>
                <p:cNvSpPr>
                  <a:spLocks noChangeArrowheads="1"/>
                </p:cNvSpPr>
                <p:nvPr/>
              </p:nvSpPr>
              <p:spPr bwMode="auto">
                <a:xfrm>
                  <a:off x="1056" y="2208"/>
                  <a:ext cx="3120" cy="144"/>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endParaRPr lang="ko-KR" altLang="en-US" sz="1800" b="0">
                    <a:latin typeface="Arial" panose="020B0604020202020204" pitchFamily="34" charset="0"/>
                    <a:ea typeface="굴림" panose="020B0600000101010101" pitchFamily="34" charset="-127"/>
                  </a:endParaRPr>
                </a:p>
              </p:txBody>
            </p:sp>
            <p:sp>
              <p:nvSpPr>
                <p:cNvPr id="25615" name="Rectangle 8"/>
                <p:cNvSpPr>
                  <a:spLocks noChangeArrowheads="1"/>
                </p:cNvSpPr>
                <p:nvPr/>
              </p:nvSpPr>
              <p:spPr bwMode="auto">
                <a:xfrm>
                  <a:off x="3120" y="2208"/>
                  <a:ext cx="1056" cy="144"/>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5616" name="Rectangle 9"/>
                <p:cNvSpPr>
                  <a:spLocks noChangeArrowheads="1"/>
                </p:cNvSpPr>
                <p:nvPr/>
              </p:nvSpPr>
              <p:spPr bwMode="auto">
                <a:xfrm>
                  <a:off x="4176" y="2064"/>
                  <a:ext cx="672" cy="288"/>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5617" name="Text Box 10"/>
                <p:cNvSpPr txBox="1">
                  <a:spLocks noChangeArrowheads="1"/>
                </p:cNvSpPr>
                <p:nvPr/>
              </p:nvSpPr>
              <p:spPr bwMode="auto">
                <a:xfrm>
                  <a:off x="4320" y="2064"/>
                  <a:ext cx="390" cy="3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0"/>
                    </a:spcBef>
                    <a:buSzTx/>
                  </a:pPr>
                  <a:r>
                    <a:rPr lang="en-US" altLang="ko-KR" sz="1400" b="0">
                      <a:latin typeface="Arial" panose="020B0604020202020204" pitchFamily="34" charset="0"/>
                      <a:ea typeface="굴림" panose="020B0600000101010101" pitchFamily="34" charset="-127"/>
                    </a:rPr>
                    <a:t>Block</a:t>
                  </a:r>
                </a:p>
                <a:p>
                  <a:pPr>
                    <a:lnSpc>
                      <a:spcPct val="90000"/>
                    </a:lnSpc>
                    <a:spcBef>
                      <a:spcPct val="0"/>
                    </a:spcBef>
                    <a:buSzTx/>
                  </a:pPr>
                  <a:r>
                    <a:rPr lang="en-US" altLang="ko-KR" sz="1400" b="0">
                      <a:latin typeface="Arial" panose="020B0604020202020204" pitchFamily="34" charset="0"/>
                      <a:ea typeface="굴림" panose="020B0600000101010101" pitchFamily="34" charset="-127"/>
                    </a:rPr>
                    <a:t>offset</a:t>
                  </a:r>
                </a:p>
              </p:txBody>
            </p:sp>
            <p:sp>
              <p:nvSpPr>
                <p:cNvPr id="25618" name="Text Box 11"/>
                <p:cNvSpPr txBox="1">
                  <a:spLocks noChangeArrowheads="1"/>
                </p:cNvSpPr>
                <p:nvPr/>
              </p:nvSpPr>
              <p:spPr bwMode="auto">
                <a:xfrm>
                  <a:off x="2227" y="2041"/>
                  <a:ext cx="831"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b="0">
                      <a:latin typeface="Arial" panose="020B0604020202020204" pitchFamily="34" charset="0"/>
                      <a:ea typeface="굴림" panose="020B0600000101010101" pitchFamily="34" charset="-127"/>
                    </a:rPr>
                    <a:t>Block Address</a:t>
                  </a:r>
                </a:p>
              </p:txBody>
            </p:sp>
            <p:sp>
              <p:nvSpPr>
                <p:cNvPr id="25619" name="Text Box 12"/>
                <p:cNvSpPr txBox="1">
                  <a:spLocks noChangeArrowheads="1"/>
                </p:cNvSpPr>
                <p:nvPr/>
              </p:nvSpPr>
              <p:spPr bwMode="auto">
                <a:xfrm>
                  <a:off x="1860" y="2188"/>
                  <a:ext cx="308"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b="0">
                      <a:latin typeface="Arial" panose="020B0604020202020204" pitchFamily="34" charset="0"/>
                      <a:ea typeface="굴림" panose="020B0600000101010101" pitchFamily="34" charset="-127"/>
                    </a:rPr>
                    <a:t>Tag</a:t>
                  </a:r>
                  <a:endParaRPr lang="en-US" altLang="ko-KR" sz="1800" b="0">
                    <a:latin typeface="Arial" panose="020B0604020202020204" pitchFamily="34" charset="0"/>
                    <a:ea typeface="굴림" panose="020B0600000101010101" pitchFamily="34" charset="-127"/>
                  </a:endParaRPr>
                </a:p>
              </p:txBody>
            </p:sp>
            <p:sp>
              <p:nvSpPr>
                <p:cNvPr id="25620" name="Text Box 13"/>
                <p:cNvSpPr txBox="1">
                  <a:spLocks noChangeArrowheads="1"/>
                </p:cNvSpPr>
                <p:nvPr/>
              </p:nvSpPr>
              <p:spPr bwMode="auto">
                <a:xfrm>
                  <a:off x="3350" y="2179"/>
                  <a:ext cx="389"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b="0">
                      <a:latin typeface="Arial" panose="020B0604020202020204" pitchFamily="34" charset="0"/>
                      <a:ea typeface="굴림" panose="020B0600000101010101" pitchFamily="34" charset="-127"/>
                    </a:rPr>
                    <a:t>Index</a:t>
                  </a:r>
                </a:p>
              </p:txBody>
            </p:sp>
          </p:grpSp>
        </p:grpSp>
        <p:sp>
          <p:nvSpPr>
            <p:cNvPr id="25606" name="AutoShape 15"/>
            <p:cNvSpPr>
              <a:spLocks/>
            </p:cNvSpPr>
            <p:nvPr/>
          </p:nvSpPr>
          <p:spPr bwMode="auto">
            <a:xfrm rot="5400000">
              <a:off x="3384" y="936"/>
              <a:ext cx="240" cy="1056"/>
            </a:xfrm>
            <a:prstGeom prst="rightBrace">
              <a:avLst>
                <a:gd name="adj1" fmla="val 36667"/>
                <a:gd name="adj2" fmla="val 50000"/>
              </a:avLst>
            </a:prstGeom>
            <a:noFill/>
            <a:ln w="57150">
              <a:solidFill>
                <a:srgbClr val="2A40E2"/>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5607" name="Text Box 16"/>
            <p:cNvSpPr txBox="1">
              <a:spLocks noChangeArrowheads="1"/>
            </p:cNvSpPr>
            <p:nvPr/>
          </p:nvSpPr>
          <p:spPr bwMode="auto">
            <a:xfrm>
              <a:off x="3024" y="1632"/>
              <a:ext cx="883"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b="0">
                  <a:latin typeface="Gill Sans" charset="0"/>
                  <a:ea typeface="Gill Sans" charset="0"/>
                  <a:cs typeface="Gill Sans" charset="0"/>
                </a:rPr>
                <a:t>Set Select</a:t>
              </a:r>
            </a:p>
          </p:txBody>
        </p:sp>
        <p:sp>
          <p:nvSpPr>
            <p:cNvPr id="25608" name="AutoShape 17"/>
            <p:cNvSpPr>
              <a:spLocks/>
            </p:cNvSpPr>
            <p:nvPr/>
          </p:nvSpPr>
          <p:spPr bwMode="auto">
            <a:xfrm rot="5400000">
              <a:off x="4268" y="1165"/>
              <a:ext cx="240" cy="615"/>
            </a:xfrm>
            <a:prstGeom prst="rightBrace">
              <a:avLst>
                <a:gd name="adj1" fmla="val 21354"/>
                <a:gd name="adj2" fmla="val 50000"/>
              </a:avLst>
            </a:prstGeom>
            <a:noFill/>
            <a:ln w="57150">
              <a:solidFill>
                <a:srgbClr val="2A40E2"/>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5609" name="Text Box 18"/>
            <p:cNvSpPr txBox="1">
              <a:spLocks noChangeArrowheads="1"/>
            </p:cNvSpPr>
            <p:nvPr/>
          </p:nvSpPr>
          <p:spPr bwMode="auto">
            <a:xfrm>
              <a:off x="3840" y="2016"/>
              <a:ext cx="1012" cy="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2400" b="0" dirty="0">
                  <a:latin typeface="Gill Sans" charset="0"/>
                  <a:ea typeface="Gill Sans" charset="0"/>
                  <a:cs typeface="Gill Sans" charset="0"/>
                </a:rPr>
                <a:t>Data </a:t>
              </a:r>
              <a:r>
                <a:rPr lang="en-US" altLang="ko-KR" sz="2400" b="0" dirty="0" smtClean="0">
                  <a:latin typeface="Gill Sans" charset="0"/>
                  <a:ea typeface="Gill Sans" charset="0"/>
                  <a:cs typeface="Gill Sans" charset="0"/>
                </a:rPr>
                <a:t>Select</a:t>
              </a:r>
              <a:endParaRPr lang="en-US" altLang="ko-KR" sz="2400" b="0" dirty="0">
                <a:latin typeface="Gill Sans" charset="0"/>
                <a:ea typeface="Gill Sans" charset="0"/>
                <a:cs typeface="Gill Sans" charset="0"/>
              </a:endParaRPr>
            </a:p>
          </p:txBody>
        </p:sp>
        <p:sp>
          <p:nvSpPr>
            <p:cNvPr id="25610" name="Line 19"/>
            <p:cNvSpPr>
              <a:spLocks noChangeShapeType="1"/>
            </p:cNvSpPr>
            <p:nvPr/>
          </p:nvSpPr>
          <p:spPr bwMode="auto">
            <a:xfrm>
              <a:off x="4388" y="1592"/>
              <a:ext cx="0" cy="432"/>
            </a:xfrm>
            <a:prstGeom prst="line">
              <a:avLst/>
            </a:prstGeom>
            <a:noFill/>
            <a:ln w="57150">
              <a:solidFill>
                <a:srgbClr val="2A40E2"/>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32416702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60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60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60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60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560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560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560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2"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32234" name="Rectangle 74"/>
          <p:cNvSpPr>
            <a:spLocks noChangeArrowheads="1"/>
          </p:cNvSpPr>
          <p:nvPr/>
        </p:nvSpPr>
        <p:spPr bwMode="auto">
          <a:xfrm>
            <a:off x="1639888" y="4629150"/>
            <a:ext cx="3248025" cy="304800"/>
          </a:xfrm>
          <a:prstGeom prst="rect">
            <a:avLst/>
          </a:prstGeom>
          <a:solidFill>
            <a:srgbClr val="FF66CC"/>
          </a:solidFill>
          <a:ln w="127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nvGrpSpPr>
          <p:cNvPr id="732251" name="Group 91"/>
          <p:cNvGrpSpPr>
            <a:grpSpLocks/>
          </p:cNvGrpSpPr>
          <p:nvPr/>
        </p:nvGrpSpPr>
        <p:grpSpPr bwMode="auto">
          <a:xfrm>
            <a:off x="685800" y="4010025"/>
            <a:ext cx="4224338" cy="2432050"/>
            <a:chOff x="515" y="2334"/>
            <a:chExt cx="2661" cy="1532"/>
          </a:xfrm>
        </p:grpSpPr>
        <p:sp>
          <p:nvSpPr>
            <p:cNvPr id="26689" name="Rectangle 24"/>
            <p:cNvSpPr>
              <a:spLocks noChangeArrowheads="1"/>
            </p:cNvSpPr>
            <p:nvPr/>
          </p:nvSpPr>
          <p:spPr bwMode="auto">
            <a:xfrm>
              <a:off x="1112" y="2538"/>
              <a:ext cx="2048" cy="1328"/>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6690" name="Line 25"/>
            <p:cNvSpPr>
              <a:spLocks noChangeShapeType="1"/>
            </p:cNvSpPr>
            <p:nvPr/>
          </p:nvSpPr>
          <p:spPr bwMode="auto">
            <a:xfrm flipH="1">
              <a:off x="1096" y="2722"/>
              <a:ext cx="208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91" name="Line 26"/>
            <p:cNvSpPr>
              <a:spLocks noChangeShapeType="1"/>
            </p:cNvSpPr>
            <p:nvPr/>
          </p:nvSpPr>
          <p:spPr bwMode="auto">
            <a:xfrm flipH="1">
              <a:off x="1096" y="2914"/>
              <a:ext cx="208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92" name="Line 27"/>
            <p:cNvSpPr>
              <a:spLocks noChangeShapeType="1"/>
            </p:cNvSpPr>
            <p:nvPr/>
          </p:nvSpPr>
          <p:spPr bwMode="auto">
            <a:xfrm flipH="1">
              <a:off x="1096" y="3106"/>
              <a:ext cx="208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93" name="Line 28"/>
            <p:cNvSpPr>
              <a:spLocks noChangeShapeType="1"/>
            </p:cNvSpPr>
            <p:nvPr/>
          </p:nvSpPr>
          <p:spPr bwMode="auto">
            <a:xfrm flipH="1">
              <a:off x="1096" y="3298"/>
              <a:ext cx="208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94" name="Line 29"/>
            <p:cNvSpPr>
              <a:spLocks noChangeShapeType="1"/>
            </p:cNvSpPr>
            <p:nvPr/>
          </p:nvSpPr>
          <p:spPr bwMode="auto">
            <a:xfrm flipH="1">
              <a:off x="1096" y="3682"/>
              <a:ext cx="208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95" name="Rectangle 30"/>
            <p:cNvSpPr>
              <a:spLocks noChangeArrowheads="1"/>
            </p:cNvSpPr>
            <p:nvPr/>
          </p:nvSpPr>
          <p:spPr bwMode="auto">
            <a:xfrm>
              <a:off x="2051" y="3333"/>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6696" name="Rectangle 35"/>
            <p:cNvSpPr>
              <a:spLocks noChangeArrowheads="1"/>
            </p:cNvSpPr>
            <p:nvPr/>
          </p:nvSpPr>
          <p:spPr bwMode="auto">
            <a:xfrm>
              <a:off x="1955" y="2718"/>
              <a:ext cx="37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0x50</a:t>
              </a:r>
            </a:p>
          </p:txBody>
        </p:sp>
        <p:sp>
          <p:nvSpPr>
            <p:cNvPr id="26697" name="Rectangle 38"/>
            <p:cNvSpPr>
              <a:spLocks noChangeArrowheads="1"/>
            </p:cNvSpPr>
            <p:nvPr/>
          </p:nvSpPr>
          <p:spPr bwMode="auto">
            <a:xfrm>
              <a:off x="728" y="2538"/>
              <a:ext cx="176" cy="1328"/>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6698" name="Rectangle 39"/>
            <p:cNvSpPr>
              <a:spLocks noChangeArrowheads="1"/>
            </p:cNvSpPr>
            <p:nvPr/>
          </p:nvSpPr>
          <p:spPr bwMode="auto">
            <a:xfrm>
              <a:off x="515" y="2334"/>
              <a:ext cx="609"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Valid Bit</a:t>
              </a:r>
            </a:p>
          </p:txBody>
        </p:sp>
        <p:sp>
          <p:nvSpPr>
            <p:cNvPr id="26699" name="Line 40"/>
            <p:cNvSpPr>
              <a:spLocks noChangeShapeType="1"/>
            </p:cNvSpPr>
            <p:nvPr/>
          </p:nvSpPr>
          <p:spPr bwMode="auto">
            <a:xfrm flipH="1">
              <a:off x="712" y="2722"/>
              <a:ext cx="20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700" name="Line 41"/>
            <p:cNvSpPr>
              <a:spLocks noChangeShapeType="1"/>
            </p:cNvSpPr>
            <p:nvPr/>
          </p:nvSpPr>
          <p:spPr bwMode="auto">
            <a:xfrm flipH="1">
              <a:off x="712" y="2914"/>
              <a:ext cx="20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701" name="Line 42"/>
            <p:cNvSpPr>
              <a:spLocks noChangeShapeType="1"/>
            </p:cNvSpPr>
            <p:nvPr/>
          </p:nvSpPr>
          <p:spPr bwMode="auto">
            <a:xfrm flipH="1">
              <a:off x="712" y="3106"/>
              <a:ext cx="20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702" name="Line 43"/>
            <p:cNvSpPr>
              <a:spLocks noChangeShapeType="1"/>
            </p:cNvSpPr>
            <p:nvPr/>
          </p:nvSpPr>
          <p:spPr bwMode="auto">
            <a:xfrm flipH="1">
              <a:off x="712" y="3298"/>
              <a:ext cx="20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703" name="Line 44"/>
            <p:cNvSpPr>
              <a:spLocks noChangeShapeType="1"/>
            </p:cNvSpPr>
            <p:nvPr/>
          </p:nvSpPr>
          <p:spPr bwMode="auto">
            <a:xfrm flipH="1">
              <a:off x="712" y="3682"/>
              <a:ext cx="20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704" name="Rectangle 45"/>
            <p:cNvSpPr>
              <a:spLocks noChangeArrowheads="1"/>
            </p:cNvSpPr>
            <p:nvPr/>
          </p:nvSpPr>
          <p:spPr bwMode="auto">
            <a:xfrm>
              <a:off x="755" y="3333"/>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6705" name="Rectangle 63"/>
            <p:cNvSpPr>
              <a:spLocks noChangeArrowheads="1"/>
            </p:cNvSpPr>
            <p:nvPr/>
          </p:nvSpPr>
          <p:spPr bwMode="auto">
            <a:xfrm>
              <a:off x="1680" y="2334"/>
              <a:ext cx="732"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ko-KR" altLang="en-US" sz="1600">
                  <a:latin typeface="Times New Roman" panose="02020603050405020304" pitchFamily="18" charset="0"/>
                  <a:ea typeface="굴림" panose="020B0600000101010101" pitchFamily="34" charset="-127"/>
                </a:rPr>
                <a:t> </a:t>
              </a:r>
              <a:r>
                <a:rPr lang="en-US" altLang="ko-KR" sz="1600">
                  <a:latin typeface="Times New Roman" panose="02020603050405020304" pitchFamily="18" charset="0"/>
                  <a:ea typeface="굴림" panose="020B0600000101010101" pitchFamily="34" charset="-127"/>
                </a:rPr>
                <a:t>Cache Tag</a:t>
              </a:r>
            </a:p>
          </p:txBody>
        </p:sp>
      </p:grpSp>
      <p:sp>
        <p:nvSpPr>
          <p:cNvPr id="732235" name="Rectangle 75"/>
          <p:cNvSpPr>
            <a:spLocks noChangeArrowheads="1"/>
          </p:cNvSpPr>
          <p:nvPr/>
        </p:nvSpPr>
        <p:spPr bwMode="auto">
          <a:xfrm>
            <a:off x="7259638" y="4621213"/>
            <a:ext cx="752475" cy="307975"/>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nvGrpSpPr>
          <p:cNvPr id="732250" name="Group 90"/>
          <p:cNvGrpSpPr>
            <a:grpSpLocks/>
          </p:cNvGrpSpPr>
          <p:nvPr/>
        </p:nvGrpSpPr>
        <p:grpSpPr bwMode="auto">
          <a:xfrm>
            <a:off x="5181600" y="4010025"/>
            <a:ext cx="3203575" cy="2466975"/>
            <a:chOff x="3347" y="2334"/>
            <a:chExt cx="2018" cy="1554"/>
          </a:xfrm>
        </p:grpSpPr>
        <p:sp>
          <p:nvSpPr>
            <p:cNvPr id="26659" name="Rectangle 53"/>
            <p:cNvSpPr>
              <a:spLocks noChangeArrowheads="1"/>
            </p:cNvSpPr>
            <p:nvPr/>
          </p:nvSpPr>
          <p:spPr bwMode="auto">
            <a:xfrm>
              <a:off x="4643" y="2718"/>
              <a:ext cx="52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32</a:t>
              </a:r>
            </a:p>
          </p:txBody>
        </p:sp>
        <p:sp>
          <p:nvSpPr>
            <p:cNvPr id="26660" name="Rectangle 4"/>
            <p:cNvSpPr>
              <a:spLocks noChangeArrowheads="1"/>
            </p:cNvSpPr>
            <p:nvPr/>
          </p:nvSpPr>
          <p:spPr bwMode="auto">
            <a:xfrm>
              <a:off x="3368" y="2538"/>
              <a:ext cx="1760" cy="1328"/>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6661" name="Line 5"/>
            <p:cNvSpPr>
              <a:spLocks noChangeShapeType="1"/>
            </p:cNvSpPr>
            <p:nvPr/>
          </p:nvSpPr>
          <p:spPr bwMode="auto">
            <a:xfrm>
              <a:off x="3368" y="2722"/>
              <a:ext cx="17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62" name="Line 6"/>
            <p:cNvSpPr>
              <a:spLocks noChangeShapeType="1"/>
            </p:cNvSpPr>
            <p:nvPr/>
          </p:nvSpPr>
          <p:spPr bwMode="auto">
            <a:xfrm>
              <a:off x="3368" y="2914"/>
              <a:ext cx="17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63" name="Line 7"/>
            <p:cNvSpPr>
              <a:spLocks noChangeShapeType="1"/>
            </p:cNvSpPr>
            <p:nvPr/>
          </p:nvSpPr>
          <p:spPr bwMode="auto">
            <a:xfrm>
              <a:off x="3368" y="3106"/>
              <a:ext cx="17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64" name="Rectangle 9"/>
            <p:cNvSpPr>
              <a:spLocks noChangeArrowheads="1"/>
            </p:cNvSpPr>
            <p:nvPr/>
          </p:nvSpPr>
          <p:spPr bwMode="auto">
            <a:xfrm>
              <a:off x="5123" y="2526"/>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0</a:t>
              </a:r>
            </a:p>
          </p:txBody>
        </p:sp>
        <p:sp>
          <p:nvSpPr>
            <p:cNvPr id="26665" name="Rectangle 10"/>
            <p:cNvSpPr>
              <a:spLocks noChangeArrowheads="1"/>
            </p:cNvSpPr>
            <p:nvPr/>
          </p:nvSpPr>
          <p:spPr bwMode="auto">
            <a:xfrm>
              <a:off x="5123" y="2718"/>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1</a:t>
              </a:r>
            </a:p>
          </p:txBody>
        </p:sp>
        <p:sp>
          <p:nvSpPr>
            <p:cNvPr id="26666" name="Rectangle 11"/>
            <p:cNvSpPr>
              <a:spLocks noChangeArrowheads="1"/>
            </p:cNvSpPr>
            <p:nvPr/>
          </p:nvSpPr>
          <p:spPr bwMode="auto">
            <a:xfrm>
              <a:off x="5123" y="2910"/>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2</a:t>
              </a:r>
            </a:p>
          </p:txBody>
        </p:sp>
        <p:sp>
          <p:nvSpPr>
            <p:cNvPr id="26667" name="Rectangle 12"/>
            <p:cNvSpPr>
              <a:spLocks noChangeArrowheads="1"/>
            </p:cNvSpPr>
            <p:nvPr/>
          </p:nvSpPr>
          <p:spPr bwMode="auto">
            <a:xfrm>
              <a:off x="5123" y="3102"/>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3</a:t>
              </a:r>
            </a:p>
          </p:txBody>
        </p:sp>
        <p:sp>
          <p:nvSpPr>
            <p:cNvPr id="26668" name="Line 13"/>
            <p:cNvSpPr>
              <a:spLocks noChangeShapeType="1"/>
            </p:cNvSpPr>
            <p:nvPr/>
          </p:nvSpPr>
          <p:spPr bwMode="auto">
            <a:xfrm>
              <a:off x="3368" y="3298"/>
              <a:ext cx="17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69" name="Line 14"/>
            <p:cNvSpPr>
              <a:spLocks noChangeShapeType="1"/>
            </p:cNvSpPr>
            <p:nvPr/>
          </p:nvSpPr>
          <p:spPr bwMode="auto">
            <a:xfrm>
              <a:off x="3368" y="3682"/>
              <a:ext cx="17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70" name="Rectangle 15"/>
            <p:cNvSpPr>
              <a:spLocks noChangeArrowheads="1"/>
            </p:cNvSpPr>
            <p:nvPr/>
          </p:nvSpPr>
          <p:spPr bwMode="auto">
            <a:xfrm>
              <a:off x="4211" y="3285"/>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6671" name="Rectangle 16"/>
            <p:cNvSpPr>
              <a:spLocks noChangeArrowheads="1"/>
            </p:cNvSpPr>
            <p:nvPr/>
          </p:nvSpPr>
          <p:spPr bwMode="auto">
            <a:xfrm>
              <a:off x="3826" y="2334"/>
              <a:ext cx="782"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ko-KR" altLang="en-US" sz="1600">
                  <a:latin typeface="Times New Roman" panose="02020603050405020304" pitchFamily="18" charset="0"/>
                  <a:ea typeface="굴림" panose="020B0600000101010101" pitchFamily="34" charset="-127"/>
                </a:rPr>
                <a:t> </a:t>
              </a:r>
              <a:r>
                <a:rPr lang="en-US" altLang="ko-KR" sz="1600">
                  <a:latin typeface="Times New Roman" panose="02020603050405020304" pitchFamily="18" charset="0"/>
                  <a:ea typeface="굴림" panose="020B0600000101010101" pitchFamily="34" charset="-127"/>
                </a:rPr>
                <a:t>Cache Data</a:t>
              </a:r>
            </a:p>
          </p:txBody>
        </p:sp>
        <p:sp>
          <p:nvSpPr>
            <p:cNvPr id="26672" name="Rectangle 17"/>
            <p:cNvSpPr>
              <a:spLocks noChangeArrowheads="1"/>
            </p:cNvSpPr>
            <p:nvPr/>
          </p:nvSpPr>
          <p:spPr bwMode="auto">
            <a:xfrm>
              <a:off x="4643" y="2526"/>
              <a:ext cx="459"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0</a:t>
              </a:r>
            </a:p>
          </p:txBody>
        </p:sp>
        <p:sp>
          <p:nvSpPr>
            <p:cNvPr id="26673" name="Line 47"/>
            <p:cNvSpPr>
              <a:spLocks noChangeShapeType="1"/>
            </p:cNvSpPr>
            <p:nvPr/>
          </p:nvSpPr>
          <p:spPr bwMode="auto">
            <a:xfrm>
              <a:off x="4656" y="2538"/>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74" name="Rectangle 48"/>
            <p:cNvSpPr>
              <a:spLocks noChangeArrowheads="1"/>
            </p:cNvSpPr>
            <p:nvPr/>
          </p:nvSpPr>
          <p:spPr bwMode="auto">
            <a:xfrm>
              <a:off x="4163" y="2526"/>
              <a:ext cx="459"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1</a:t>
              </a:r>
            </a:p>
          </p:txBody>
        </p:sp>
        <p:sp>
          <p:nvSpPr>
            <p:cNvPr id="26675" name="Line 49"/>
            <p:cNvSpPr>
              <a:spLocks noChangeShapeType="1"/>
            </p:cNvSpPr>
            <p:nvPr/>
          </p:nvSpPr>
          <p:spPr bwMode="auto">
            <a:xfrm>
              <a:off x="4176" y="2538"/>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76" name="Rectangle 50"/>
            <p:cNvSpPr>
              <a:spLocks noChangeArrowheads="1"/>
            </p:cNvSpPr>
            <p:nvPr/>
          </p:nvSpPr>
          <p:spPr bwMode="auto">
            <a:xfrm>
              <a:off x="3347" y="2526"/>
              <a:ext cx="52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31</a:t>
              </a:r>
            </a:p>
          </p:txBody>
        </p:sp>
        <p:sp>
          <p:nvSpPr>
            <p:cNvPr id="26677" name="Line 51"/>
            <p:cNvSpPr>
              <a:spLocks noChangeShapeType="1"/>
            </p:cNvSpPr>
            <p:nvPr/>
          </p:nvSpPr>
          <p:spPr bwMode="auto">
            <a:xfrm>
              <a:off x="3840" y="2538"/>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78" name="Rectangle 52"/>
            <p:cNvSpPr>
              <a:spLocks noChangeArrowheads="1"/>
            </p:cNvSpPr>
            <p:nvPr/>
          </p:nvSpPr>
          <p:spPr bwMode="auto">
            <a:xfrm rot="-5400000">
              <a:off x="3926" y="2472"/>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6679" name="Line 54"/>
            <p:cNvSpPr>
              <a:spLocks noChangeShapeType="1"/>
            </p:cNvSpPr>
            <p:nvPr/>
          </p:nvSpPr>
          <p:spPr bwMode="auto">
            <a:xfrm>
              <a:off x="4656" y="2730"/>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80" name="Rectangle 55"/>
            <p:cNvSpPr>
              <a:spLocks noChangeArrowheads="1"/>
            </p:cNvSpPr>
            <p:nvPr/>
          </p:nvSpPr>
          <p:spPr bwMode="auto">
            <a:xfrm>
              <a:off x="4163" y="2718"/>
              <a:ext cx="52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33</a:t>
              </a:r>
            </a:p>
          </p:txBody>
        </p:sp>
        <p:sp>
          <p:nvSpPr>
            <p:cNvPr id="26681" name="Line 56"/>
            <p:cNvSpPr>
              <a:spLocks noChangeShapeType="1"/>
            </p:cNvSpPr>
            <p:nvPr/>
          </p:nvSpPr>
          <p:spPr bwMode="auto">
            <a:xfrm>
              <a:off x="4176" y="2730"/>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82" name="Rectangle 57"/>
            <p:cNvSpPr>
              <a:spLocks noChangeArrowheads="1"/>
            </p:cNvSpPr>
            <p:nvPr/>
          </p:nvSpPr>
          <p:spPr bwMode="auto">
            <a:xfrm>
              <a:off x="3347" y="2718"/>
              <a:ext cx="52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63</a:t>
              </a:r>
            </a:p>
          </p:txBody>
        </p:sp>
        <p:sp>
          <p:nvSpPr>
            <p:cNvPr id="26683" name="Line 58"/>
            <p:cNvSpPr>
              <a:spLocks noChangeShapeType="1"/>
            </p:cNvSpPr>
            <p:nvPr/>
          </p:nvSpPr>
          <p:spPr bwMode="auto">
            <a:xfrm>
              <a:off x="3840" y="2730"/>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84" name="Rectangle 59"/>
            <p:cNvSpPr>
              <a:spLocks noChangeArrowheads="1"/>
            </p:cNvSpPr>
            <p:nvPr/>
          </p:nvSpPr>
          <p:spPr bwMode="auto">
            <a:xfrm rot="-5400000">
              <a:off x="3926" y="2664"/>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6685" name="Rectangle 60"/>
            <p:cNvSpPr>
              <a:spLocks noChangeArrowheads="1"/>
            </p:cNvSpPr>
            <p:nvPr/>
          </p:nvSpPr>
          <p:spPr bwMode="auto">
            <a:xfrm>
              <a:off x="4547" y="3678"/>
              <a:ext cx="587"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992</a:t>
              </a:r>
            </a:p>
          </p:txBody>
        </p:sp>
        <p:sp>
          <p:nvSpPr>
            <p:cNvPr id="26686" name="Rectangle 61"/>
            <p:cNvSpPr>
              <a:spLocks noChangeArrowheads="1"/>
            </p:cNvSpPr>
            <p:nvPr/>
          </p:nvSpPr>
          <p:spPr bwMode="auto">
            <a:xfrm>
              <a:off x="3347" y="3678"/>
              <a:ext cx="651"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1023</a:t>
              </a:r>
            </a:p>
          </p:txBody>
        </p:sp>
        <p:sp>
          <p:nvSpPr>
            <p:cNvPr id="26687" name="Rectangle 62"/>
            <p:cNvSpPr>
              <a:spLocks noChangeArrowheads="1"/>
            </p:cNvSpPr>
            <p:nvPr/>
          </p:nvSpPr>
          <p:spPr bwMode="auto">
            <a:xfrm rot="-5400000">
              <a:off x="4214" y="3624"/>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6688" name="Rectangle 46"/>
            <p:cNvSpPr>
              <a:spLocks noChangeArrowheads="1"/>
            </p:cNvSpPr>
            <p:nvPr/>
          </p:nvSpPr>
          <p:spPr bwMode="auto">
            <a:xfrm>
              <a:off x="5123" y="3678"/>
              <a:ext cx="242"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31</a:t>
              </a:r>
            </a:p>
          </p:txBody>
        </p:sp>
      </p:grpSp>
      <p:sp>
        <p:nvSpPr>
          <p:cNvPr id="732247" name="Rectangle 87"/>
          <p:cNvSpPr>
            <a:spLocks noChangeArrowheads="1"/>
          </p:cNvSpPr>
          <p:nvPr/>
        </p:nvSpPr>
        <p:spPr bwMode="auto">
          <a:xfrm>
            <a:off x="6726238" y="3084513"/>
            <a:ext cx="1433512" cy="280987"/>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732246" name="Rectangle 86"/>
          <p:cNvSpPr>
            <a:spLocks noChangeArrowheads="1"/>
          </p:cNvSpPr>
          <p:nvPr/>
        </p:nvSpPr>
        <p:spPr bwMode="auto">
          <a:xfrm>
            <a:off x="5126038" y="3094038"/>
            <a:ext cx="1600200" cy="273050"/>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732238" name="Rectangle 78"/>
          <p:cNvSpPr>
            <a:spLocks noChangeArrowheads="1"/>
          </p:cNvSpPr>
          <p:nvPr/>
        </p:nvSpPr>
        <p:spPr bwMode="auto">
          <a:xfrm>
            <a:off x="706438" y="3095625"/>
            <a:ext cx="4419600" cy="266700"/>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6633" name="Rectangle 2"/>
          <p:cNvSpPr>
            <a:spLocks noGrp="1" noChangeArrowheads="1"/>
          </p:cNvSpPr>
          <p:nvPr>
            <p:ph type="title"/>
          </p:nvPr>
        </p:nvSpPr>
        <p:spPr>
          <a:xfrm>
            <a:off x="2413000" y="230188"/>
            <a:ext cx="4530725" cy="379412"/>
          </a:xfrm>
          <a:noFill/>
        </p:spPr>
        <p:txBody>
          <a:bodyPr wrap="none" lIns="63500" tIns="25400" rIns="63500" bIns="25400" anchor="t">
            <a:spAutoFit/>
          </a:bodyPr>
          <a:lstStyle/>
          <a:p>
            <a:r>
              <a:rPr lang="en-US" altLang="ko-KR" smtClean="0">
                <a:ea typeface="굴림" panose="020B0600000101010101" pitchFamily="34" charset="-127"/>
              </a:rPr>
              <a:t>Review: Direct Mapped Cache</a:t>
            </a:r>
          </a:p>
        </p:txBody>
      </p:sp>
      <p:sp>
        <p:nvSpPr>
          <p:cNvPr id="732163" name="Rectangle 3"/>
          <p:cNvSpPr>
            <a:spLocks noGrp="1" noChangeArrowheads="1"/>
          </p:cNvSpPr>
          <p:nvPr>
            <p:ph type="body" idx="1"/>
          </p:nvPr>
        </p:nvSpPr>
        <p:spPr>
          <a:xfrm>
            <a:off x="228600" y="860966"/>
            <a:ext cx="8915400" cy="2110834"/>
          </a:xfrm>
          <a:noFill/>
        </p:spPr>
        <p:txBody>
          <a:bodyPr wrap="square" lIns="63500" tIns="25400" rIns="63500" bIns="25400">
            <a:spAutoFit/>
          </a:bodyPr>
          <a:lstStyle/>
          <a:p>
            <a:pPr>
              <a:lnSpc>
                <a:spcPct val="80000"/>
              </a:lnSpc>
              <a:spcBef>
                <a:spcPct val="5000"/>
              </a:spcBef>
            </a:pPr>
            <a:r>
              <a:rPr lang="en-US" altLang="ko-KR" dirty="0" smtClean="0">
                <a:solidFill>
                  <a:schemeClr val="hlink"/>
                </a:solidFill>
                <a:ea typeface="굴림" panose="020B0600000101010101" pitchFamily="34" charset="-127"/>
              </a:rPr>
              <a:t>Direct Mapped 2</a:t>
            </a:r>
            <a:r>
              <a:rPr lang="en-US" altLang="ko-KR" baseline="30000" dirty="0" smtClean="0">
                <a:solidFill>
                  <a:schemeClr val="hlink"/>
                </a:solidFill>
                <a:ea typeface="굴림" panose="020B0600000101010101" pitchFamily="34" charset="-127"/>
              </a:rPr>
              <a:t>N</a:t>
            </a:r>
            <a:r>
              <a:rPr lang="en-US" altLang="ko-KR" dirty="0" smtClean="0">
                <a:solidFill>
                  <a:schemeClr val="hlink"/>
                </a:solidFill>
                <a:ea typeface="굴림" panose="020B0600000101010101" pitchFamily="34" charset="-127"/>
              </a:rPr>
              <a:t> byte cache</a:t>
            </a:r>
            <a:r>
              <a:rPr lang="en-US" altLang="ko-KR" dirty="0" smtClean="0">
                <a:ea typeface="굴림" panose="020B0600000101010101" pitchFamily="34" charset="-127"/>
              </a:rPr>
              <a:t>:</a:t>
            </a:r>
          </a:p>
          <a:p>
            <a:pPr lvl="1">
              <a:lnSpc>
                <a:spcPct val="80000"/>
              </a:lnSpc>
              <a:spcBef>
                <a:spcPct val="5000"/>
              </a:spcBef>
            </a:pPr>
            <a:r>
              <a:rPr lang="en-US" altLang="ko-KR" dirty="0" smtClean="0">
                <a:ea typeface="굴림" panose="020B0600000101010101" pitchFamily="34" charset="-127"/>
              </a:rPr>
              <a:t>The uppermost (32 - N) bits are always the Cache Tag</a:t>
            </a:r>
          </a:p>
          <a:p>
            <a:pPr lvl="1">
              <a:lnSpc>
                <a:spcPct val="80000"/>
              </a:lnSpc>
              <a:spcBef>
                <a:spcPct val="5000"/>
              </a:spcBef>
            </a:pPr>
            <a:r>
              <a:rPr lang="en-US" altLang="ko-KR" dirty="0" smtClean="0">
                <a:ea typeface="굴림" panose="020B0600000101010101" pitchFamily="34" charset="-127"/>
              </a:rPr>
              <a:t>The lowest M bits are the Byte Select (Block Size = 2</a:t>
            </a:r>
            <a:r>
              <a:rPr lang="en-US" altLang="ko-KR" baseline="30000" dirty="0" smtClean="0">
                <a:ea typeface="굴림" panose="020B0600000101010101" pitchFamily="34" charset="-127"/>
              </a:rPr>
              <a:t>M</a:t>
            </a:r>
            <a:r>
              <a:rPr lang="en-US" altLang="ko-KR" dirty="0" smtClean="0">
                <a:ea typeface="굴림" panose="020B0600000101010101" pitchFamily="34" charset="-127"/>
              </a:rPr>
              <a:t>)</a:t>
            </a:r>
          </a:p>
          <a:p>
            <a:pPr>
              <a:lnSpc>
                <a:spcPct val="80000"/>
              </a:lnSpc>
              <a:spcBef>
                <a:spcPct val="5000"/>
              </a:spcBef>
            </a:pPr>
            <a:r>
              <a:rPr lang="en-US" altLang="ko-KR" dirty="0" smtClean="0">
                <a:ea typeface="굴림" panose="020B0600000101010101" pitchFamily="34" charset="-127"/>
              </a:rPr>
              <a:t>Example: 1 KB Direct Mapped Cache with 32 B Blocks</a:t>
            </a:r>
          </a:p>
          <a:p>
            <a:pPr lvl="1">
              <a:lnSpc>
                <a:spcPct val="80000"/>
              </a:lnSpc>
              <a:spcBef>
                <a:spcPct val="5000"/>
              </a:spcBef>
            </a:pPr>
            <a:r>
              <a:rPr lang="en-US" altLang="ko-KR" dirty="0" smtClean="0">
                <a:ea typeface="굴림" panose="020B0600000101010101" pitchFamily="34" charset="-127"/>
              </a:rPr>
              <a:t>Index chooses potential block</a:t>
            </a:r>
          </a:p>
          <a:p>
            <a:pPr lvl="1">
              <a:lnSpc>
                <a:spcPct val="80000"/>
              </a:lnSpc>
              <a:spcBef>
                <a:spcPct val="5000"/>
              </a:spcBef>
            </a:pPr>
            <a:r>
              <a:rPr lang="en-US" altLang="ko-KR" dirty="0" smtClean="0">
                <a:ea typeface="굴림" panose="020B0600000101010101" pitchFamily="34" charset="-127"/>
              </a:rPr>
              <a:t>Tag checked to verify block</a:t>
            </a:r>
          </a:p>
          <a:p>
            <a:pPr lvl="1">
              <a:lnSpc>
                <a:spcPct val="80000"/>
              </a:lnSpc>
              <a:spcBef>
                <a:spcPct val="5000"/>
              </a:spcBef>
            </a:pPr>
            <a:r>
              <a:rPr lang="en-US" altLang="ko-KR" dirty="0" smtClean="0">
                <a:ea typeface="굴림" panose="020B0600000101010101" pitchFamily="34" charset="-127"/>
              </a:rPr>
              <a:t>Byte select chooses byte within block</a:t>
            </a:r>
          </a:p>
        </p:txBody>
      </p:sp>
      <p:sp>
        <p:nvSpPr>
          <p:cNvPr id="732192" name="Rectangle 32"/>
          <p:cNvSpPr>
            <a:spLocks noChangeArrowheads="1"/>
          </p:cNvSpPr>
          <p:nvPr/>
        </p:nvSpPr>
        <p:spPr bwMode="auto">
          <a:xfrm>
            <a:off x="3560763" y="3390900"/>
            <a:ext cx="942975" cy="3333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Ex: 0x50</a:t>
            </a:r>
          </a:p>
        </p:txBody>
      </p:sp>
      <p:sp>
        <p:nvSpPr>
          <p:cNvPr id="732196" name="Line 36"/>
          <p:cNvSpPr>
            <a:spLocks noChangeShapeType="1"/>
          </p:cNvSpPr>
          <p:nvPr/>
        </p:nvSpPr>
        <p:spPr bwMode="auto">
          <a:xfrm>
            <a:off x="4745038" y="3225800"/>
            <a:ext cx="0" cy="1470025"/>
          </a:xfrm>
          <a:prstGeom prst="line">
            <a:avLst/>
          </a:prstGeom>
          <a:noFill/>
          <a:ln w="3810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nvGrpSpPr>
          <p:cNvPr id="732245" name="Group 85"/>
          <p:cNvGrpSpPr>
            <a:grpSpLocks/>
          </p:cNvGrpSpPr>
          <p:nvPr/>
        </p:nvGrpSpPr>
        <p:grpSpPr bwMode="auto">
          <a:xfrm>
            <a:off x="6934200" y="3371850"/>
            <a:ext cx="942975" cy="1352550"/>
            <a:chOff x="4451" y="1932"/>
            <a:chExt cx="594" cy="852"/>
          </a:xfrm>
        </p:grpSpPr>
        <p:sp>
          <p:nvSpPr>
            <p:cNvPr id="26657" name="Line 19"/>
            <p:cNvSpPr>
              <a:spLocks noChangeShapeType="1"/>
            </p:cNvSpPr>
            <p:nvPr/>
          </p:nvSpPr>
          <p:spPr bwMode="auto">
            <a:xfrm>
              <a:off x="4944" y="2136"/>
              <a:ext cx="0" cy="648"/>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58" name="Rectangle 66"/>
            <p:cNvSpPr>
              <a:spLocks noChangeArrowheads="1"/>
            </p:cNvSpPr>
            <p:nvPr/>
          </p:nvSpPr>
          <p:spPr bwMode="auto">
            <a:xfrm>
              <a:off x="4451" y="1932"/>
              <a:ext cx="594"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Ex: 0x00</a:t>
              </a:r>
            </a:p>
          </p:txBody>
        </p:sp>
      </p:grpSp>
      <p:grpSp>
        <p:nvGrpSpPr>
          <p:cNvPr id="732240" name="Group 80"/>
          <p:cNvGrpSpPr>
            <a:grpSpLocks/>
          </p:cNvGrpSpPr>
          <p:nvPr/>
        </p:nvGrpSpPr>
        <p:grpSpPr bwMode="auto">
          <a:xfrm>
            <a:off x="685800" y="2762250"/>
            <a:ext cx="7521575" cy="638175"/>
            <a:chOff x="515" y="1470"/>
            <a:chExt cx="4738" cy="402"/>
          </a:xfrm>
        </p:grpSpPr>
        <p:sp>
          <p:nvSpPr>
            <p:cNvPr id="26647" name="Rectangle 8"/>
            <p:cNvSpPr>
              <a:spLocks noChangeArrowheads="1"/>
            </p:cNvSpPr>
            <p:nvPr/>
          </p:nvSpPr>
          <p:spPr bwMode="auto">
            <a:xfrm>
              <a:off x="3347" y="1662"/>
              <a:ext cx="80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Index</a:t>
              </a:r>
            </a:p>
          </p:txBody>
        </p:sp>
        <p:sp>
          <p:nvSpPr>
            <p:cNvPr id="26648" name="Rectangle 18"/>
            <p:cNvSpPr>
              <a:spLocks noChangeArrowheads="1"/>
            </p:cNvSpPr>
            <p:nvPr/>
          </p:nvSpPr>
          <p:spPr bwMode="auto">
            <a:xfrm>
              <a:off x="536" y="1674"/>
              <a:ext cx="4688" cy="176"/>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6649" name="Line 20"/>
            <p:cNvSpPr>
              <a:spLocks noChangeShapeType="1"/>
            </p:cNvSpPr>
            <p:nvPr/>
          </p:nvSpPr>
          <p:spPr bwMode="auto">
            <a:xfrm>
              <a:off x="3312" y="1674"/>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50" name="Rectangle 21"/>
            <p:cNvSpPr>
              <a:spLocks noChangeArrowheads="1"/>
            </p:cNvSpPr>
            <p:nvPr/>
          </p:nvSpPr>
          <p:spPr bwMode="auto">
            <a:xfrm>
              <a:off x="5075" y="1470"/>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0</a:t>
              </a:r>
            </a:p>
          </p:txBody>
        </p:sp>
        <p:sp>
          <p:nvSpPr>
            <p:cNvPr id="26651" name="Rectangle 22"/>
            <p:cNvSpPr>
              <a:spLocks noChangeArrowheads="1"/>
            </p:cNvSpPr>
            <p:nvPr/>
          </p:nvSpPr>
          <p:spPr bwMode="auto">
            <a:xfrm>
              <a:off x="4307" y="1470"/>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4</a:t>
              </a:r>
            </a:p>
          </p:txBody>
        </p:sp>
        <p:sp>
          <p:nvSpPr>
            <p:cNvPr id="26652" name="Rectangle 23"/>
            <p:cNvSpPr>
              <a:spLocks noChangeArrowheads="1"/>
            </p:cNvSpPr>
            <p:nvPr/>
          </p:nvSpPr>
          <p:spPr bwMode="auto">
            <a:xfrm>
              <a:off x="515" y="1470"/>
              <a:ext cx="242"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31</a:t>
              </a:r>
            </a:p>
          </p:txBody>
        </p:sp>
        <p:sp>
          <p:nvSpPr>
            <p:cNvPr id="26653" name="Rectangle 31"/>
            <p:cNvSpPr>
              <a:spLocks noChangeArrowheads="1"/>
            </p:cNvSpPr>
            <p:nvPr/>
          </p:nvSpPr>
          <p:spPr bwMode="auto">
            <a:xfrm>
              <a:off x="1556" y="1655"/>
              <a:ext cx="70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Tag</a:t>
              </a:r>
            </a:p>
          </p:txBody>
        </p:sp>
        <p:sp>
          <p:nvSpPr>
            <p:cNvPr id="26654" name="Line 64"/>
            <p:cNvSpPr>
              <a:spLocks noChangeShapeType="1"/>
            </p:cNvSpPr>
            <p:nvPr/>
          </p:nvSpPr>
          <p:spPr bwMode="auto">
            <a:xfrm>
              <a:off x="4320" y="1674"/>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55" name="Rectangle 65"/>
            <p:cNvSpPr>
              <a:spLocks noChangeArrowheads="1"/>
            </p:cNvSpPr>
            <p:nvPr/>
          </p:nvSpPr>
          <p:spPr bwMode="auto">
            <a:xfrm>
              <a:off x="4355" y="1662"/>
              <a:ext cx="716"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Select</a:t>
              </a:r>
            </a:p>
          </p:txBody>
        </p:sp>
        <p:sp>
          <p:nvSpPr>
            <p:cNvPr id="26656" name="Rectangle 67"/>
            <p:cNvSpPr>
              <a:spLocks noChangeArrowheads="1"/>
            </p:cNvSpPr>
            <p:nvPr/>
          </p:nvSpPr>
          <p:spPr bwMode="auto">
            <a:xfrm>
              <a:off x="3299" y="1470"/>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9</a:t>
              </a:r>
            </a:p>
          </p:txBody>
        </p:sp>
      </p:grpSp>
      <p:grpSp>
        <p:nvGrpSpPr>
          <p:cNvPr id="732244" name="Group 84"/>
          <p:cNvGrpSpPr>
            <a:grpSpLocks/>
          </p:cNvGrpSpPr>
          <p:nvPr/>
        </p:nvGrpSpPr>
        <p:grpSpPr bwMode="auto">
          <a:xfrm>
            <a:off x="5334000" y="3371850"/>
            <a:ext cx="3297238" cy="1400175"/>
            <a:chOff x="3443" y="1854"/>
            <a:chExt cx="2077" cy="882"/>
          </a:xfrm>
        </p:grpSpPr>
        <p:sp>
          <p:nvSpPr>
            <p:cNvPr id="26641" name="Rectangle 34"/>
            <p:cNvSpPr>
              <a:spLocks noChangeArrowheads="1"/>
            </p:cNvSpPr>
            <p:nvPr/>
          </p:nvSpPr>
          <p:spPr bwMode="auto">
            <a:xfrm>
              <a:off x="3443" y="1854"/>
              <a:ext cx="594"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Ex: 0x01</a:t>
              </a:r>
            </a:p>
          </p:txBody>
        </p:sp>
        <p:grpSp>
          <p:nvGrpSpPr>
            <p:cNvPr id="26642" name="Group 76"/>
            <p:cNvGrpSpPr>
              <a:grpSpLocks/>
            </p:cNvGrpSpPr>
            <p:nvPr/>
          </p:nvGrpSpPr>
          <p:grpSpPr bwMode="auto">
            <a:xfrm>
              <a:off x="3744" y="2035"/>
              <a:ext cx="1776" cy="701"/>
              <a:chOff x="3744" y="1960"/>
              <a:chExt cx="1776" cy="928"/>
            </a:xfrm>
          </p:grpSpPr>
          <p:sp>
            <p:nvSpPr>
              <p:cNvPr id="26643" name="Line 33"/>
              <p:cNvSpPr>
                <a:spLocks noChangeShapeType="1"/>
              </p:cNvSpPr>
              <p:nvPr/>
            </p:nvSpPr>
            <p:spPr bwMode="auto">
              <a:xfrm>
                <a:off x="5240" y="2880"/>
                <a:ext cx="272" cy="0"/>
              </a:xfrm>
              <a:prstGeom prst="line">
                <a:avLst/>
              </a:prstGeom>
              <a:noFill/>
              <a:ln w="38100">
                <a:solidFill>
                  <a:schemeClr val="tx1"/>
                </a:solidFill>
                <a:round/>
                <a:headEnd type="triangle" w="med" len="me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44" name="Line 68"/>
              <p:cNvSpPr>
                <a:spLocks noChangeShapeType="1"/>
              </p:cNvSpPr>
              <p:nvPr/>
            </p:nvSpPr>
            <p:spPr bwMode="auto">
              <a:xfrm>
                <a:off x="3752" y="2160"/>
                <a:ext cx="1760" cy="0"/>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45" name="Line 69"/>
              <p:cNvSpPr>
                <a:spLocks noChangeShapeType="1"/>
              </p:cNvSpPr>
              <p:nvPr/>
            </p:nvSpPr>
            <p:spPr bwMode="auto">
              <a:xfrm flipV="1">
                <a:off x="5520" y="2152"/>
                <a:ext cx="0" cy="736"/>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6646" name="Line 70"/>
              <p:cNvSpPr>
                <a:spLocks noChangeShapeType="1"/>
              </p:cNvSpPr>
              <p:nvPr/>
            </p:nvSpPr>
            <p:spPr bwMode="auto">
              <a:xfrm flipV="1">
                <a:off x="3744" y="1960"/>
                <a:ext cx="0" cy="208"/>
              </a:xfrm>
              <a:prstGeom prst="line">
                <a:avLst/>
              </a:prstGeom>
              <a:noFill/>
              <a:ln w="381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grpSp>
      <p:sp>
        <p:nvSpPr>
          <p:cNvPr id="732243" name="Rectangle 83"/>
          <p:cNvSpPr>
            <a:spLocks noChangeArrowheads="1"/>
          </p:cNvSpPr>
          <p:nvPr/>
        </p:nvSpPr>
        <p:spPr bwMode="auto">
          <a:xfrm>
            <a:off x="931863" y="4572000"/>
            <a:ext cx="7196137" cy="419100"/>
          </a:xfrm>
          <a:prstGeom prst="rect">
            <a:avLst/>
          </a:prstGeom>
          <a:noFill/>
          <a:ln w="38100" algn="ctr">
            <a:solidFill>
              <a:schemeClr val="hlink"/>
            </a:solidFill>
            <a:prstDash val="sysDot"/>
            <a:miter lim="800000"/>
            <a:headEnd/>
            <a:tailEnd/>
          </a:ln>
          <a:effectLst/>
          <a:extLst>
            <a:ext uri="{909E8E84-426E-40dd-AFC4-6F175D3DCCD1}">
              <a14:hiddenFill xmlns:a14="http://schemas.microsoft.com/office/drawing/2010/main" xmlns="">
                <a:solidFill>
                  <a:srgbClr val="FF66CC"/>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Tree>
    <p:extLst>
      <p:ext uri="{BB962C8B-B14F-4D97-AF65-F5344CB8AC3E}">
        <p14:creationId xmlns:p14="http://schemas.microsoft.com/office/powerpoint/2010/main" val="18093562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3216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3216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32163">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2163">
                                            <p:txEl>
                                              <p:pRg st="3" end="3"/>
                                            </p:txEl>
                                          </p:spTgt>
                                        </p:tgtEl>
                                        <p:attrNameLst>
                                          <p:attrName>style.visibility</p:attrName>
                                        </p:attrNameLst>
                                      </p:cBhvr>
                                      <p:to>
                                        <p:strVal val="visible"/>
                                      </p:to>
                                    </p:set>
                                  </p:childTnLst>
                                </p:cTn>
                              </p:par>
                              <p:par>
                                <p:cTn id="15" presetID="2" presetClass="entr" presetSubtype="2" fill="hold" nodeType="withEffect">
                                  <p:stCondLst>
                                    <p:cond delay="0"/>
                                  </p:stCondLst>
                                  <p:childTnLst>
                                    <p:set>
                                      <p:cBhvr>
                                        <p:cTn id="16" dur="1" fill="hold">
                                          <p:stCondLst>
                                            <p:cond delay="0"/>
                                          </p:stCondLst>
                                        </p:cTn>
                                        <p:tgtEl>
                                          <p:spTgt spid="732250"/>
                                        </p:tgtEl>
                                        <p:attrNameLst>
                                          <p:attrName>style.visibility</p:attrName>
                                        </p:attrNameLst>
                                      </p:cBhvr>
                                      <p:to>
                                        <p:strVal val="visible"/>
                                      </p:to>
                                    </p:set>
                                    <p:anim calcmode="lin" valueType="num">
                                      <p:cBhvr additive="base">
                                        <p:cTn id="17" dur="500" fill="hold"/>
                                        <p:tgtEl>
                                          <p:spTgt spid="732250"/>
                                        </p:tgtEl>
                                        <p:attrNameLst>
                                          <p:attrName>ppt_x</p:attrName>
                                        </p:attrNameLst>
                                      </p:cBhvr>
                                      <p:tavLst>
                                        <p:tav tm="0">
                                          <p:val>
                                            <p:strVal val="1+#ppt_w/2"/>
                                          </p:val>
                                        </p:tav>
                                        <p:tav tm="100000">
                                          <p:val>
                                            <p:strVal val="#ppt_x"/>
                                          </p:val>
                                        </p:tav>
                                      </p:tavLst>
                                    </p:anim>
                                    <p:anim calcmode="lin" valueType="num">
                                      <p:cBhvr additive="base">
                                        <p:cTn id="18" dur="500" fill="hold"/>
                                        <p:tgtEl>
                                          <p:spTgt spid="732250"/>
                                        </p:tgtEl>
                                        <p:attrNameLst>
                                          <p:attrName>ppt_y</p:attrName>
                                        </p:attrNameLst>
                                      </p:cBhvr>
                                      <p:tavLst>
                                        <p:tav tm="0">
                                          <p:val>
                                            <p:strVal val="#ppt_y"/>
                                          </p:val>
                                        </p:tav>
                                        <p:tav tm="100000">
                                          <p:val>
                                            <p:strVal val="#ppt_y"/>
                                          </p:val>
                                        </p:tav>
                                      </p:tavLst>
                                    </p:anim>
                                  </p:childTnLst>
                                </p:cTn>
                              </p:par>
                            </p:childTnLst>
                          </p:cTn>
                        </p:par>
                      </p:childTnLst>
                    </p:cTn>
                  </p:par>
                  <p:par>
                    <p:cTn id="19" fill="hold" nodeType="clickPar">
                      <p:stCondLst>
                        <p:cond delay="indefinite"/>
                      </p:stCondLst>
                      <p:childTnLst>
                        <p:par>
                          <p:cTn id="20" fill="hold" nodeType="withGroup">
                            <p:stCondLst>
                              <p:cond delay="0"/>
                            </p:stCondLst>
                            <p:childTnLst>
                              <p:par>
                                <p:cTn id="21" presetID="2" presetClass="entr" presetSubtype="8" fill="hold" nodeType="clickEffect">
                                  <p:stCondLst>
                                    <p:cond delay="0"/>
                                  </p:stCondLst>
                                  <p:childTnLst>
                                    <p:set>
                                      <p:cBhvr>
                                        <p:cTn id="22" dur="1" fill="hold">
                                          <p:stCondLst>
                                            <p:cond delay="0"/>
                                          </p:stCondLst>
                                        </p:cTn>
                                        <p:tgtEl>
                                          <p:spTgt spid="732251"/>
                                        </p:tgtEl>
                                        <p:attrNameLst>
                                          <p:attrName>style.visibility</p:attrName>
                                        </p:attrNameLst>
                                      </p:cBhvr>
                                      <p:to>
                                        <p:strVal val="visible"/>
                                      </p:to>
                                    </p:set>
                                    <p:anim calcmode="lin" valueType="num">
                                      <p:cBhvr additive="base">
                                        <p:cTn id="23" dur="500" fill="hold"/>
                                        <p:tgtEl>
                                          <p:spTgt spid="732251"/>
                                        </p:tgtEl>
                                        <p:attrNameLst>
                                          <p:attrName>ppt_x</p:attrName>
                                        </p:attrNameLst>
                                      </p:cBhvr>
                                      <p:tavLst>
                                        <p:tav tm="0">
                                          <p:val>
                                            <p:strVal val="0-#ppt_w/2"/>
                                          </p:val>
                                        </p:tav>
                                        <p:tav tm="100000">
                                          <p:val>
                                            <p:strVal val="#ppt_x"/>
                                          </p:val>
                                        </p:tav>
                                      </p:tavLst>
                                    </p:anim>
                                    <p:anim calcmode="lin" valueType="num">
                                      <p:cBhvr additive="base">
                                        <p:cTn id="24" dur="500" fill="hold"/>
                                        <p:tgtEl>
                                          <p:spTgt spid="732251"/>
                                        </p:tgtEl>
                                        <p:attrNameLst>
                                          <p:attrName>ppt_y</p:attrName>
                                        </p:attrNameLst>
                                      </p:cBhvr>
                                      <p:tavLst>
                                        <p:tav tm="0">
                                          <p:val>
                                            <p:strVal val="#ppt_y"/>
                                          </p:val>
                                        </p:tav>
                                        <p:tav tm="100000">
                                          <p:val>
                                            <p:strVal val="#ppt_y"/>
                                          </p:val>
                                        </p:tav>
                                      </p:tavLst>
                                    </p:anim>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732240"/>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32163">
                                            <p:txEl>
                                              <p:pRg st="4" end="4"/>
                                            </p:txEl>
                                          </p:spTgt>
                                        </p:tgtEl>
                                        <p:attrNameLst>
                                          <p:attrName>style.visibility</p:attrName>
                                        </p:attrNameLst>
                                      </p:cBhvr>
                                      <p:to>
                                        <p:strVal val="visible"/>
                                      </p:to>
                                    </p:set>
                                  </p:childTnLst>
                                </p:cTn>
                              </p:par>
                            </p:childTnLst>
                          </p:cTn>
                        </p:par>
                        <p:par>
                          <p:cTn id="33" fill="hold" nodeType="afterGroup">
                            <p:stCondLst>
                              <p:cond delay="0"/>
                            </p:stCondLst>
                            <p:childTnLst>
                              <p:par>
                                <p:cTn id="34" presetID="1" presetClass="entr" presetSubtype="0" fill="hold" grpId="0" nodeType="afterEffect">
                                  <p:stCondLst>
                                    <p:cond delay="0"/>
                                  </p:stCondLst>
                                  <p:childTnLst>
                                    <p:set>
                                      <p:cBhvr>
                                        <p:cTn id="35" dur="1" fill="hold">
                                          <p:stCondLst>
                                            <p:cond delay="0"/>
                                          </p:stCondLst>
                                        </p:cTn>
                                        <p:tgtEl>
                                          <p:spTgt spid="732246"/>
                                        </p:tgtEl>
                                        <p:attrNameLst>
                                          <p:attrName>style.visibility</p:attrName>
                                        </p:attrNameLst>
                                      </p:cBhvr>
                                      <p:to>
                                        <p:strVal val="visible"/>
                                      </p:to>
                                    </p:set>
                                  </p:childTnLst>
                                </p:cTn>
                              </p:par>
                            </p:childTnLst>
                          </p:cTn>
                        </p:par>
                        <p:par>
                          <p:cTn id="36" fill="hold" nodeType="afterGroup">
                            <p:stCondLst>
                              <p:cond delay="0"/>
                            </p:stCondLst>
                            <p:childTnLst>
                              <p:par>
                                <p:cTn id="37" presetID="22" presetClass="entr" presetSubtype="1" fill="hold" nodeType="afterEffect">
                                  <p:stCondLst>
                                    <p:cond delay="0"/>
                                  </p:stCondLst>
                                  <p:childTnLst>
                                    <p:set>
                                      <p:cBhvr>
                                        <p:cTn id="38" dur="1" fill="hold">
                                          <p:stCondLst>
                                            <p:cond delay="0"/>
                                          </p:stCondLst>
                                        </p:cTn>
                                        <p:tgtEl>
                                          <p:spTgt spid="732244"/>
                                        </p:tgtEl>
                                        <p:attrNameLst>
                                          <p:attrName>style.visibility</p:attrName>
                                        </p:attrNameLst>
                                      </p:cBhvr>
                                      <p:to>
                                        <p:strVal val="visible"/>
                                      </p:to>
                                    </p:set>
                                    <p:animEffect transition="in" filter="wipe(up)">
                                      <p:cBhvr>
                                        <p:cTn id="39" dur="500"/>
                                        <p:tgtEl>
                                          <p:spTgt spid="732244"/>
                                        </p:tgtEl>
                                      </p:cBhvr>
                                    </p:animEffect>
                                  </p:childTnLst>
                                </p:cTn>
                              </p:par>
                            </p:childTnLst>
                          </p:cTn>
                        </p:par>
                        <p:par>
                          <p:cTn id="40" fill="hold" nodeType="afterGroup">
                            <p:stCondLst>
                              <p:cond delay="500"/>
                            </p:stCondLst>
                            <p:childTnLst>
                              <p:par>
                                <p:cTn id="41" presetID="22" presetClass="entr" presetSubtype="2" fill="hold" grpId="0" nodeType="afterEffect">
                                  <p:stCondLst>
                                    <p:cond delay="0"/>
                                  </p:stCondLst>
                                  <p:childTnLst>
                                    <p:set>
                                      <p:cBhvr>
                                        <p:cTn id="42" dur="1" fill="hold">
                                          <p:stCondLst>
                                            <p:cond delay="0"/>
                                          </p:stCondLst>
                                        </p:cTn>
                                        <p:tgtEl>
                                          <p:spTgt spid="732243"/>
                                        </p:tgtEl>
                                        <p:attrNameLst>
                                          <p:attrName>style.visibility</p:attrName>
                                        </p:attrNameLst>
                                      </p:cBhvr>
                                      <p:to>
                                        <p:strVal val="visible"/>
                                      </p:to>
                                    </p:set>
                                    <p:animEffect transition="in" filter="wipe(right)">
                                      <p:cBhvr>
                                        <p:cTn id="43" dur="500"/>
                                        <p:tgtEl>
                                          <p:spTgt spid="732243"/>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732163">
                                            <p:txEl>
                                              <p:pRg st="5" end="5"/>
                                            </p:txEl>
                                          </p:spTgt>
                                        </p:tgtEl>
                                        <p:attrNameLst>
                                          <p:attrName>style.visibility</p:attrName>
                                        </p:attrNameLst>
                                      </p:cBhvr>
                                      <p:to>
                                        <p:strVal val="visible"/>
                                      </p:to>
                                    </p:set>
                                  </p:childTnLst>
                                </p:cTn>
                              </p:par>
                            </p:childTnLst>
                          </p:cTn>
                        </p:par>
                        <p:par>
                          <p:cTn id="48" fill="hold" nodeType="afterGroup">
                            <p:stCondLst>
                              <p:cond delay="0"/>
                            </p:stCondLst>
                            <p:childTnLst>
                              <p:par>
                                <p:cTn id="49" presetID="1" presetClass="entr" presetSubtype="0" fill="hold" grpId="0" nodeType="afterEffect">
                                  <p:stCondLst>
                                    <p:cond delay="0"/>
                                  </p:stCondLst>
                                  <p:childTnLst>
                                    <p:set>
                                      <p:cBhvr>
                                        <p:cTn id="50" dur="1" fill="hold">
                                          <p:stCondLst>
                                            <p:cond delay="0"/>
                                          </p:stCondLst>
                                        </p:cTn>
                                        <p:tgtEl>
                                          <p:spTgt spid="732234"/>
                                        </p:tgtEl>
                                        <p:attrNameLst>
                                          <p:attrName>style.visibility</p:attrName>
                                        </p:attrNameLst>
                                      </p:cBhvr>
                                      <p:to>
                                        <p:strVal val="visible"/>
                                      </p:to>
                                    </p:set>
                                  </p:childTnLst>
                                </p:cTn>
                              </p:par>
                            </p:childTnLst>
                          </p:cTn>
                        </p:par>
                        <p:par>
                          <p:cTn id="51" fill="hold" nodeType="afterGroup">
                            <p:stCondLst>
                              <p:cond delay="0"/>
                            </p:stCondLst>
                            <p:childTnLst>
                              <p:par>
                                <p:cTn id="52" presetID="22" presetClass="entr" presetSubtype="4" fill="hold" grpId="0" nodeType="afterEffect">
                                  <p:stCondLst>
                                    <p:cond delay="0"/>
                                  </p:stCondLst>
                                  <p:childTnLst>
                                    <p:set>
                                      <p:cBhvr>
                                        <p:cTn id="53" dur="1" fill="hold">
                                          <p:stCondLst>
                                            <p:cond delay="0"/>
                                          </p:stCondLst>
                                        </p:cTn>
                                        <p:tgtEl>
                                          <p:spTgt spid="732196"/>
                                        </p:tgtEl>
                                        <p:attrNameLst>
                                          <p:attrName>style.visibility</p:attrName>
                                        </p:attrNameLst>
                                      </p:cBhvr>
                                      <p:to>
                                        <p:strVal val="visible"/>
                                      </p:to>
                                    </p:set>
                                    <p:animEffect transition="in" filter="wipe(down)">
                                      <p:cBhvr>
                                        <p:cTn id="54" dur="500"/>
                                        <p:tgtEl>
                                          <p:spTgt spid="732196"/>
                                        </p:tgtEl>
                                      </p:cBhvr>
                                    </p:animEffect>
                                  </p:childTnLst>
                                </p:cTn>
                              </p:par>
                            </p:childTnLst>
                          </p:cTn>
                        </p:par>
                        <p:par>
                          <p:cTn id="55" fill="hold" nodeType="afterGroup">
                            <p:stCondLst>
                              <p:cond delay="500"/>
                            </p:stCondLst>
                            <p:childTnLst>
                              <p:par>
                                <p:cTn id="56" presetID="1" presetClass="entr" presetSubtype="0" fill="hold" grpId="0" nodeType="afterEffect">
                                  <p:stCondLst>
                                    <p:cond delay="0"/>
                                  </p:stCondLst>
                                  <p:childTnLst>
                                    <p:set>
                                      <p:cBhvr>
                                        <p:cTn id="57" dur="1" fill="hold">
                                          <p:stCondLst>
                                            <p:cond delay="0"/>
                                          </p:stCondLst>
                                        </p:cTn>
                                        <p:tgtEl>
                                          <p:spTgt spid="732238"/>
                                        </p:tgtEl>
                                        <p:attrNameLst>
                                          <p:attrName>style.visibility</p:attrName>
                                        </p:attrNameLst>
                                      </p:cBhvr>
                                      <p:to>
                                        <p:strVal val="visible"/>
                                      </p:to>
                                    </p:set>
                                  </p:childTnLst>
                                </p:cTn>
                              </p:par>
                            </p:childTnLst>
                          </p:cTn>
                        </p:par>
                        <p:par>
                          <p:cTn id="58" fill="hold" nodeType="afterGroup">
                            <p:stCondLst>
                              <p:cond delay="500"/>
                            </p:stCondLst>
                            <p:childTnLst>
                              <p:par>
                                <p:cTn id="59" presetID="1" presetClass="entr" presetSubtype="0" fill="hold" grpId="0" nodeType="afterEffect">
                                  <p:stCondLst>
                                    <p:cond delay="0"/>
                                  </p:stCondLst>
                                  <p:childTnLst>
                                    <p:set>
                                      <p:cBhvr>
                                        <p:cTn id="60" dur="1" fill="hold">
                                          <p:stCondLst>
                                            <p:cond delay="0"/>
                                          </p:stCondLst>
                                        </p:cTn>
                                        <p:tgtEl>
                                          <p:spTgt spid="732192"/>
                                        </p:tgtEl>
                                        <p:attrNameLst>
                                          <p:attrName>style.visibility</p:attrName>
                                        </p:attrNameLst>
                                      </p:cBhvr>
                                      <p:to>
                                        <p:strVal val="visible"/>
                                      </p:to>
                                    </p:set>
                                  </p:childTnLst>
                                </p:cTn>
                              </p:par>
                            </p:childTnLst>
                          </p:cTn>
                        </p:par>
                      </p:childTnLst>
                    </p:cTn>
                  </p:par>
                  <p:par>
                    <p:cTn id="61" fill="hold" nodeType="clickPar">
                      <p:stCondLst>
                        <p:cond delay="indefinite"/>
                      </p:stCondLst>
                      <p:childTnLst>
                        <p:par>
                          <p:cTn id="62" fill="hold" nodeType="withGroup">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732163">
                                            <p:txEl>
                                              <p:pRg st="6" end="6"/>
                                            </p:txEl>
                                          </p:spTgt>
                                        </p:tgtEl>
                                        <p:attrNameLst>
                                          <p:attrName>style.visibility</p:attrName>
                                        </p:attrNameLst>
                                      </p:cBhvr>
                                      <p:to>
                                        <p:strVal val="visible"/>
                                      </p:to>
                                    </p:set>
                                  </p:childTnLst>
                                </p:cTn>
                              </p:par>
                            </p:childTnLst>
                          </p:cTn>
                        </p:par>
                        <p:par>
                          <p:cTn id="65" fill="hold" nodeType="afterGroup">
                            <p:stCondLst>
                              <p:cond delay="0"/>
                            </p:stCondLst>
                            <p:childTnLst>
                              <p:par>
                                <p:cTn id="66" presetID="1" presetClass="entr" presetSubtype="0" fill="hold" grpId="0" nodeType="afterEffect">
                                  <p:stCondLst>
                                    <p:cond delay="0"/>
                                  </p:stCondLst>
                                  <p:childTnLst>
                                    <p:set>
                                      <p:cBhvr>
                                        <p:cTn id="67" dur="1" fill="hold">
                                          <p:stCondLst>
                                            <p:cond delay="0"/>
                                          </p:stCondLst>
                                        </p:cTn>
                                        <p:tgtEl>
                                          <p:spTgt spid="732247"/>
                                        </p:tgtEl>
                                        <p:attrNameLst>
                                          <p:attrName>style.visibility</p:attrName>
                                        </p:attrNameLst>
                                      </p:cBhvr>
                                      <p:to>
                                        <p:strVal val="visible"/>
                                      </p:to>
                                    </p:set>
                                  </p:childTnLst>
                                </p:cTn>
                              </p:par>
                            </p:childTnLst>
                          </p:cTn>
                        </p:par>
                        <p:par>
                          <p:cTn id="68" fill="hold" nodeType="afterGroup">
                            <p:stCondLst>
                              <p:cond delay="0"/>
                            </p:stCondLst>
                            <p:childTnLst>
                              <p:par>
                                <p:cTn id="69" presetID="22" presetClass="entr" presetSubtype="1" fill="hold" nodeType="afterEffect">
                                  <p:stCondLst>
                                    <p:cond delay="0"/>
                                  </p:stCondLst>
                                  <p:childTnLst>
                                    <p:set>
                                      <p:cBhvr>
                                        <p:cTn id="70" dur="1" fill="hold">
                                          <p:stCondLst>
                                            <p:cond delay="0"/>
                                          </p:stCondLst>
                                        </p:cTn>
                                        <p:tgtEl>
                                          <p:spTgt spid="732245"/>
                                        </p:tgtEl>
                                        <p:attrNameLst>
                                          <p:attrName>style.visibility</p:attrName>
                                        </p:attrNameLst>
                                      </p:cBhvr>
                                      <p:to>
                                        <p:strVal val="visible"/>
                                      </p:to>
                                    </p:set>
                                    <p:animEffect transition="in" filter="wipe(up)">
                                      <p:cBhvr>
                                        <p:cTn id="71" dur="500"/>
                                        <p:tgtEl>
                                          <p:spTgt spid="732245"/>
                                        </p:tgtEl>
                                      </p:cBhvr>
                                    </p:animEffect>
                                  </p:childTnLst>
                                </p:cTn>
                              </p:par>
                            </p:childTnLst>
                          </p:cTn>
                        </p:par>
                        <p:par>
                          <p:cTn id="72" fill="hold" nodeType="afterGroup">
                            <p:stCondLst>
                              <p:cond delay="500"/>
                            </p:stCondLst>
                            <p:childTnLst>
                              <p:par>
                                <p:cTn id="73" presetID="1" presetClass="entr" presetSubtype="0" fill="hold" grpId="0" nodeType="afterEffect">
                                  <p:stCondLst>
                                    <p:cond delay="0"/>
                                  </p:stCondLst>
                                  <p:childTnLst>
                                    <p:set>
                                      <p:cBhvr>
                                        <p:cTn id="74" dur="1" fill="hold">
                                          <p:stCondLst>
                                            <p:cond delay="0"/>
                                          </p:stCondLst>
                                        </p:cTn>
                                        <p:tgtEl>
                                          <p:spTgt spid="7322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2234" grpId="0" animBg="1"/>
      <p:bldP spid="732235" grpId="0" animBg="1"/>
      <p:bldP spid="732247" grpId="0" animBg="1"/>
      <p:bldP spid="732246" grpId="0" animBg="1"/>
      <p:bldP spid="732238" grpId="0" animBg="1"/>
      <p:bldP spid="732163" grpId="0" build="p"/>
      <p:bldP spid="732192" grpId="0"/>
      <p:bldP spid="732196" grpId="0" animBg="1"/>
      <p:bldP spid="732243" grpId="0" animBg="1"/>
    </p:bldLst>
  </p:timing>
</p:sld>
</file>

<file path=ppt/slides/slide1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34314" name="Rectangle 106"/>
          <p:cNvSpPr>
            <a:spLocks noChangeArrowheads="1"/>
          </p:cNvSpPr>
          <p:nvPr/>
        </p:nvSpPr>
        <p:spPr bwMode="auto">
          <a:xfrm>
            <a:off x="706438" y="2847975"/>
            <a:ext cx="4419600" cy="266700"/>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734313" name="Rectangle 105"/>
          <p:cNvSpPr>
            <a:spLocks noChangeArrowheads="1"/>
          </p:cNvSpPr>
          <p:nvPr/>
        </p:nvSpPr>
        <p:spPr bwMode="auto">
          <a:xfrm>
            <a:off x="5126038" y="2846388"/>
            <a:ext cx="1600200" cy="273050"/>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nvGrpSpPr>
          <p:cNvPr id="734316" name="Group 108"/>
          <p:cNvGrpSpPr>
            <a:grpSpLocks/>
          </p:cNvGrpSpPr>
          <p:nvPr/>
        </p:nvGrpSpPr>
        <p:grpSpPr bwMode="auto">
          <a:xfrm>
            <a:off x="685800" y="2514600"/>
            <a:ext cx="7521575" cy="638175"/>
            <a:chOff x="515" y="1470"/>
            <a:chExt cx="4738" cy="402"/>
          </a:xfrm>
        </p:grpSpPr>
        <p:sp>
          <p:nvSpPr>
            <p:cNvPr id="27762" name="Rectangle 109"/>
            <p:cNvSpPr>
              <a:spLocks noChangeArrowheads="1"/>
            </p:cNvSpPr>
            <p:nvPr/>
          </p:nvSpPr>
          <p:spPr bwMode="auto">
            <a:xfrm>
              <a:off x="3347" y="1662"/>
              <a:ext cx="80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Index</a:t>
              </a:r>
            </a:p>
          </p:txBody>
        </p:sp>
        <p:sp>
          <p:nvSpPr>
            <p:cNvPr id="27763" name="Rectangle 110"/>
            <p:cNvSpPr>
              <a:spLocks noChangeArrowheads="1"/>
            </p:cNvSpPr>
            <p:nvPr/>
          </p:nvSpPr>
          <p:spPr bwMode="auto">
            <a:xfrm>
              <a:off x="536" y="1674"/>
              <a:ext cx="4688" cy="176"/>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764" name="Line 111"/>
            <p:cNvSpPr>
              <a:spLocks noChangeShapeType="1"/>
            </p:cNvSpPr>
            <p:nvPr/>
          </p:nvSpPr>
          <p:spPr bwMode="auto">
            <a:xfrm>
              <a:off x="3312" y="1674"/>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65" name="Rectangle 112"/>
            <p:cNvSpPr>
              <a:spLocks noChangeArrowheads="1"/>
            </p:cNvSpPr>
            <p:nvPr/>
          </p:nvSpPr>
          <p:spPr bwMode="auto">
            <a:xfrm>
              <a:off x="5075" y="1470"/>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0</a:t>
              </a:r>
            </a:p>
          </p:txBody>
        </p:sp>
        <p:sp>
          <p:nvSpPr>
            <p:cNvPr id="27766" name="Rectangle 113"/>
            <p:cNvSpPr>
              <a:spLocks noChangeArrowheads="1"/>
            </p:cNvSpPr>
            <p:nvPr/>
          </p:nvSpPr>
          <p:spPr bwMode="auto">
            <a:xfrm>
              <a:off x="4307" y="1470"/>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4</a:t>
              </a:r>
            </a:p>
          </p:txBody>
        </p:sp>
        <p:sp>
          <p:nvSpPr>
            <p:cNvPr id="27767" name="Rectangle 114"/>
            <p:cNvSpPr>
              <a:spLocks noChangeArrowheads="1"/>
            </p:cNvSpPr>
            <p:nvPr/>
          </p:nvSpPr>
          <p:spPr bwMode="auto">
            <a:xfrm>
              <a:off x="515" y="1470"/>
              <a:ext cx="242"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31</a:t>
              </a:r>
            </a:p>
          </p:txBody>
        </p:sp>
        <p:sp>
          <p:nvSpPr>
            <p:cNvPr id="27768" name="Rectangle 115"/>
            <p:cNvSpPr>
              <a:spLocks noChangeArrowheads="1"/>
            </p:cNvSpPr>
            <p:nvPr/>
          </p:nvSpPr>
          <p:spPr bwMode="auto">
            <a:xfrm>
              <a:off x="1556" y="1655"/>
              <a:ext cx="70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Tag</a:t>
              </a:r>
            </a:p>
          </p:txBody>
        </p:sp>
        <p:sp>
          <p:nvSpPr>
            <p:cNvPr id="27769" name="Line 116"/>
            <p:cNvSpPr>
              <a:spLocks noChangeShapeType="1"/>
            </p:cNvSpPr>
            <p:nvPr/>
          </p:nvSpPr>
          <p:spPr bwMode="auto">
            <a:xfrm>
              <a:off x="4320" y="1674"/>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70" name="Rectangle 117"/>
            <p:cNvSpPr>
              <a:spLocks noChangeArrowheads="1"/>
            </p:cNvSpPr>
            <p:nvPr/>
          </p:nvSpPr>
          <p:spPr bwMode="auto">
            <a:xfrm>
              <a:off x="4355" y="1662"/>
              <a:ext cx="716"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Select</a:t>
              </a:r>
            </a:p>
          </p:txBody>
        </p:sp>
        <p:sp>
          <p:nvSpPr>
            <p:cNvPr id="27771" name="Rectangle 118"/>
            <p:cNvSpPr>
              <a:spLocks noChangeArrowheads="1"/>
            </p:cNvSpPr>
            <p:nvPr/>
          </p:nvSpPr>
          <p:spPr bwMode="auto">
            <a:xfrm>
              <a:off x="3299" y="1470"/>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8</a:t>
              </a:r>
            </a:p>
          </p:txBody>
        </p:sp>
      </p:grpSp>
      <p:grpSp>
        <p:nvGrpSpPr>
          <p:cNvPr id="734348" name="Group 140"/>
          <p:cNvGrpSpPr>
            <a:grpSpLocks/>
          </p:cNvGrpSpPr>
          <p:nvPr/>
        </p:nvGrpSpPr>
        <p:grpSpPr bwMode="auto">
          <a:xfrm>
            <a:off x="55563" y="3421063"/>
            <a:ext cx="4122737" cy="1517650"/>
            <a:chOff x="35" y="2155"/>
            <a:chExt cx="2597" cy="956"/>
          </a:xfrm>
        </p:grpSpPr>
        <p:sp>
          <p:nvSpPr>
            <p:cNvPr id="27746" name="Rectangle 4"/>
            <p:cNvSpPr>
              <a:spLocks noChangeArrowheads="1"/>
            </p:cNvSpPr>
            <p:nvPr/>
          </p:nvSpPr>
          <p:spPr bwMode="auto">
            <a:xfrm>
              <a:off x="1640" y="2359"/>
              <a:ext cx="992" cy="752"/>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747" name="Line 5"/>
            <p:cNvSpPr>
              <a:spLocks noChangeShapeType="1"/>
            </p:cNvSpPr>
            <p:nvPr/>
          </p:nvSpPr>
          <p:spPr bwMode="auto">
            <a:xfrm>
              <a:off x="1640" y="2543"/>
              <a:ext cx="992"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48" name="Line 6"/>
            <p:cNvSpPr>
              <a:spLocks noChangeShapeType="1"/>
            </p:cNvSpPr>
            <p:nvPr/>
          </p:nvSpPr>
          <p:spPr bwMode="auto">
            <a:xfrm>
              <a:off x="1640" y="2927"/>
              <a:ext cx="992"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49" name="Rectangle 7"/>
            <p:cNvSpPr>
              <a:spLocks noChangeArrowheads="1"/>
            </p:cNvSpPr>
            <p:nvPr/>
          </p:nvSpPr>
          <p:spPr bwMode="auto">
            <a:xfrm>
              <a:off x="1763" y="2155"/>
              <a:ext cx="75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Data</a:t>
              </a:r>
            </a:p>
          </p:txBody>
        </p:sp>
        <p:sp>
          <p:nvSpPr>
            <p:cNvPr id="27750" name="Rectangle 8"/>
            <p:cNvSpPr>
              <a:spLocks noChangeArrowheads="1"/>
            </p:cNvSpPr>
            <p:nvPr/>
          </p:nvSpPr>
          <p:spPr bwMode="auto">
            <a:xfrm>
              <a:off x="1715" y="2347"/>
              <a:ext cx="896"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Block 0</a:t>
              </a:r>
            </a:p>
          </p:txBody>
        </p:sp>
        <p:sp>
          <p:nvSpPr>
            <p:cNvPr id="27751" name="Rectangle 9"/>
            <p:cNvSpPr>
              <a:spLocks noChangeArrowheads="1"/>
            </p:cNvSpPr>
            <p:nvPr/>
          </p:nvSpPr>
          <p:spPr bwMode="auto">
            <a:xfrm>
              <a:off x="440" y="2359"/>
              <a:ext cx="1088" cy="752"/>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752" name="Line 10"/>
            <p:cNvSpPr>
              <a:spLocks noChangeShapeType="1"/>
            </p:cNvSpPr>
            <p:nvPr/>
          </p:nvSpPr>
          <p:spPr bwMode="auto">
            <a:xfrm flipH="1">
              <a:off x="424" y="2543"/>
              <a:ext cx="112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53" name="Line 11"/>
            <p:cNvSpPr>
              <a:spLocks noChangeShapeType="1"/>
            </p:cNvSpPr>
            <p:nvPr/>
          </p:nvSpPr>
          <p:spPr bwMode="auto">
            <a:xfrm flipH="1">
              <a:off x="424" y="2927"/>
              <a:ext cx="112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54" name="Rectangle 12"/>
            <p:cNvSpPr>
              <a:spLocks noChangeArrowheads="1"/>
            </p:cNvSpPr>
            <p:nvPr/>
          </p:nvSpPr>
          <p:spPr bwMode="auto">
            <a:xfrm>
              <a:off x="200" y="2359"/>
              <a:ext cx="128" cy="752"/>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755" name="Line 13"/>
            <p:cNvSpPr>
              <a:spLocks noChangeShapeType="1"/>
            </p:cNvSpPr>
            <p:nvPr/>
          </p:nvSpPr>
          <p:spPr bwMode="auto">
            <a:xfrm flipH="1">
              <a:off x="184" y="2543"/>
              <a:ext cx="1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56" name="Line 14"/>
            <p:cNvSpPr>
              <a:spLocks noChangeShapeType="1"/>
            </p:cNvSpPr>
            <p:nvPr/>
          </p:nvSpPr>
          <p:spPr bwMode="auto">
            <a:xfrm flipH="1">
              <a:off x="184" y="2927"/>
              <a:ext cx="1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57" name="Rectangle 15"/>
            <p:cNvSpPr>
              <a:spLocks noChangeArrowheads="1"/>
            </p:cNvSpPr>
            <p:nvPr/>
          </p:nvSpPr>
          <p:spPr bwMode="auto">
            <a:xfrm>
              <a:off x="611" y="2155"/>
              <a:ext cx="70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Tag</a:t>
              </a:r>
            </a:p>
          </p:txBody>
        </p:sp>
        <p:sp>
          <p:nvSpPr>
            <p:cNvPr id="27758" name="Rectangle 16"/>
            <p:cNvSpPr>
              <a:spLocks noChangeArrowheads="1"/>
            </p:cNvSpPr>
            <p:nvPr/>
          </p:nvSpPr>
          <p:spPr bwMode="auto">
            <a:xfrm>
              <a:off x="35" y="2155"/>
              <a:ext cx="41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Valid</a:t>
              </a:r>
            </a:p>
          </p:txBody>
        </p:sp>
        <p:sp>
          <p:nvSpPr>
            <p:cNvPr id="27759" name="Rectangle 17"/>
            <p:cNvSpPr>
              <a:spLocks noChangeArrowheads="1"/>
            </p:cNvSpPr>
            <p:nvPr/>
          </p:nvSpPr>
          <p:spPr bwMode="auto">
            <a:xfrm>
              <a:off x="899" y="2578"/>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7760" name="Rectangle 18"/>
            <p:cNvSpPr>
              <a:spLocks noChangeArrowheads="1"/>
            </p:cNvSpPr>
            <p:nvPr/>
          </p:nvSpPr>
          <p:spPr bwMode="auto">
            <a:xfrm>
              <a:off x="179" y="2578"/>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7761" name="Rectangle 19"/>
            <p:cNvSpPr>
              <a:spLocks noChangeArrowheads="1"/>
            </p:cNvSpPr>
            <p:nvPr/>
          </p:nvSpPr>
          <p:spPr bwMode="auto">
            <a:xfrm>
              <a:off x="2051" y="2578"/>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grpSp>
      <p:grpSp>
        <p:nvGrpSpPr>
          <p:cNvPr id="734228" name="Group 20"/>
          <p:cNvGrpSpPr>
            <a:grpSpLocks/>
          </p:cNvGrpSpPr>
          <p:nvPr/>
        </p:nvGrpSpPr>
        <p:grpSpPr bwMode="auto">
          <a:xfrm>
            <a:off x="4924425" y="3427413"/>
            <a:ext cx="4143375" cy="1511300"/>
            <a:chOff x="3102" y="2064"/>
            <a:chExt cx="2610" cy="952"/>
          </a:xfrm>
        </p:grpSpPr>
        <p:sp>
          <p:nvSpPr>
            <p:cNvPr id="27730" name="Rectangle 21"/>
            <p:cNvSpPr>
              <a:spLocks noChangeArrowheads="1"/>
            </p:cNvSpPr>
            <p:nvPr/>
          </p:nvSpPr>
          <p:spPr bwMode="auto">
            <a:xfrm>
              <a:off x="3118" y="2264"/>
              <a:ext cx="992" cy="752"/>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731" name="Line 22"/>
            <p:cNvSpPr>
              <a:spLocks noChangeShapeType="1"/>
            </p:cNvSpPr>
            <p:nvPr/>
          </p:nvSpPr>
          <p:spPr bwMode="auto">
            <a:xfrm flipH="1">
              <a:off x="3102" y="2448"/>
              <a:ext cx="1024"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32" name="Line 23"/>
            <p:cNvSpPr>
              <a:spLocks noChangeShapeType="1"/>
            </p:cNvSpPr>
            <p:nvPr/>
          </p:nvSpPr>
          <p:spPr bwMode="auto">
            <a:xfrm flipH="1">
              <a:off x="3102" y="2832"/>
              <a:ext cx="1024"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33" name="Rectangle 24"/>
            <p:cNvSpPr>
              <a:spLocks noChangeArrowheads="1"/>
            </p:cNvSpPr>
            <p:nvPr/>
          </p:nvSpPr>
          <p:spPr bwMode="auto">
            <a:xfrm flipH="1">
              <a:off x="3233" y="2064"/>
              <a:ext cx="75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Data</a:t>
              </a:r>
            </a:p>
          </p:txBody>
        </p:sp>
        <p:sp>
          <p:nvSpPr>
            <p:cNvPr id="27734" name="Rectangle 25"/>
            <p:cNvSpPr>
              <a:spLocks noChangeArrowheads="1"/>
            </p:cNvSpPr>
            <p:nvPr/>
          </p:nvSpPr>
          <p:spPr bwMode="auto">
            <a:xfrm flipH="1">
              <a:off x="3135" y="2256"/>
              <a:ext cx="896"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Block 0</a:t>
              </a:r>
            </a:p>
          </p:txBody>
        </p:sp>
        <p:sp>
          <p:nvSpPr>
            <p:cNvPr id="27735" name="Rectangle 26"/>
            <p:cNvSpPr>
              <a:spLocks noChangeArrowheads="1"/>
            </p:cNvSpPr>
            <p:nvPr/>
          </p:nvSpPr>
          <p:spPr bwMode="auto">
            <a:xfrm>
              <a:off x="4222" y="2264"/>
              <a:ext cx="1088" cy="752"/>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736" name="Line 27"/>
            <p:cNvSpPr>
              <a:spLocks noChangeShapeType="1"/>
            </p:cNvSpPr>
            <p:nvPr/>
          </p:nvSpPr>
          <p:spPr bwMode="auto">
            <a:xfrm>
              <a:off x="4222" y="2448"/>
              <a:ext cx="108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37" name="Line 28"/>
            <p:cNvSpPr>
              <a:spLocks noChangeShapeType="1"/>
            </p:cNvSpPr>
            <p:nvPr/>
          </p:nvSpPr>
          <p:spPr bwMode="auto">
            <a:xfrm>
              <a:off x="4222" y="2832"/>
              <a:ext cx="108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38" name="Rectangle 29"/>
            <p:cNvSpPr>
              <a:spLocks noChangeArrowheads="1"/>
            </p:cNvSpPr>
            <p:nvPr/>
          </p:nvSpPr>
          <p:spPr bwMode="auto">
            <a:xfrm>
              <a:off x="5422" y="2264"/>
              <a:ext cx="128" cy="752"/>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739" name="Line 30"/>
            <p:cNvSpPr>
              <a:spLocks noChangeShapeType="1"/>
            </p:cNvSpPr>
            <p:nvPr/>
          </p:nvSpPr>
          <p:spPr bwMode="auto">
            <a:xfrm>
              <a:off x="5422" y="2448"/>
              <a:ext cx="12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40" name="Line 31"/>
            <p:cNvSpPr>
              <a:spLocks noChangeShapeType="1"/>
            </p:cNvSpPr>
            <p:nvPr/>
          </p:nvSpPr>
          <p:spPr bwMode="auto">
            <a:xfrm>
              <a:off x="5422" y="2832"/>
              <a:ext cx="12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41" name="Rectangle 32"/>
            <p:cNvSpPr>
              <a:spLocks noChangeArrowheads="1"/>
            </p:cNvSpPr>
            <p:nvPr/>
          </p:nvSpPr>
          <p:spPr bwMode="auto">
            <a:xfrm flipH="1">
              <a:off x="4434" y="2064"/>
              <a:ext cx="70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Tag</a:t>
              </a:r>
            </a:p>
          </p:txBody>
        </p:sp>
        <p:sp>
          <p:nvSpPr>
            <p:cNvPr id="27742" name="Rectangle 33"/>
            <p:cNvSpPr>
              <a:spLocks noChangeArrowheads="1"/>
            </p:cNvSpPr>
            <p:nvPr/>
          </p:nvSpPr>
          <p:spPr bwMode="auto">
            <a:xfrm flipH="1">
              <a:off x="5299" y="2064"/>
              <a:ext cx="41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Valid</a:t>
              </a:r>
            </a:p>
          </p:txBody>
        </p:sp>
        <p:sp>
          <p:nvSpPr>
            <p:cNvPr id="27743" name="Rectangle 34"/>
            <p:cNvSpPr>
              <a:spLocks noChangeArrowheads="1"/>
            </p:cNvSpPr>
            <p:nvPr/>
          </p:nvSpPr>
          <p:spPr bwMode="auto">
            <a:xfrm flipH="1">
              <a:off x="4669" y="2487"/>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7744" name="Rectangle 35"/>
            <p:cNvSpPr>
              <a:spLocks noChangeArrowheads="1"/>
            </p:cNvSpPr>
            <p:nvPr/>
          </p:nvSpPr>
          <p:spPr bwMode="auto">
            <a:xfrm flipH="1">
              <a:off x="5389" y="2487"/>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7745" name="Rectangle 36"/>
            <p:cNvSpPr>
              <a:spLocks noChangeArrowheads="1"/>
            </p:cNvSpPr>
            <p:nvPr/>
          </p:nvSpPr>
          <p:spPr bwMode="auto">
            <a:xfrm flipH="1">
              <a:off x="3517" y="2487"/>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grpSp>
      <p:grpSp>
        <p:nvGrpSpPr>
          <p:cNvPr id="734330" name="Group 122"/>
          <p:cNvGrpSpPr>
            <a:grpSpLocks/>
          </p:cNvGrpSpPr>
          <p:nvPr/>
        </p:nvGrpSpPr>
        <p:grpSpPr bwMode="auto">
          <a:xfrm>
            <a:off x="4203700" y="3124200"/>
            <a:ext cx="1663700" cy="1676400"/>
            <a:chOff x="2648" y="1968"/>
            <a:chExt cx="1048" cy="1056"/>
          </a:xfrm>
        </p:grpSpPr>
        <p:sp>
          <p:nvSpPr>
            <p:cNvPr id="27728" name="Freeform 121"/>
            <p:cNvSpPr>
              <a:spLocks/>
            </p:cNvSpPr>
            <p:nvPr/>
          </p:nvSpPr>
          <p:spPr bwMode="auto">
            <a:xfrm>
              <a:off x="2880" y="1968"/>
              <a:ext cx="816" cy="1056"/>
            </a:xfrm>
            <a:custGeom>
              <a:avLst/>
              <a:gdLst>
                <a:gd name="T0" fmla="*/ 816 w 816"/>
                <a:gd name="T1" fmla="*/ 0 h 1056"/>
                <a:gd name="T2" fmla="*/ 816 w 816"/>
                <a:gd name="T3" fmla="*/ 96 h 1056"/>
                <a:gd name="T4" fmla="*/ 0 w 816"/>
                <a:gd name="T5" fmla="*/ 96 h 1056"/>
                <a:gd name="T6" fmla="*/ 0 w 816"/>
                <a:gd name="T7" fmla="*/ 1056 h 10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16" h="1056">
                  <a:moveTo>
                    <a:pt x="816" y="0"/>
                  </a:moveTo>
                  <a:lnTo>
                    <a:pt x="816" y="96"/>
                  </a:lnTo>
                  <a:lnTo>
                    <a:pt x="0" y="96"/>
                  </a:lnTo>
                  <a:lnTo>
                    <a:pt x="0" y="1056"/>
                  </a:lnTo>
                </a:path>
              </a:pathLst>
            </a:custGeom>
            <a:noFill/>
            <a:ln w="38100" cap="flat" cmpd="sng">
              <a:solidFill>
                <a:schemeClr val="tx1"/>
              </a:solidFill>
              <a:prstDash val="solid"/>
              <a:round/>
              <a:headEnd/>
              <a:tailEnd/>
            </a:ln>
            <a:effectLst/>
            <a:extLst>
              <a:ext uri="{909E8E84-426E-40dd-AFC4-6F175D3DCCD1}">
                <a14:hiddenFill xmlns:a14="http://schemas.microsoft.com/office/drawing/2010/main" xmlns="">
                  <a:solidFill>
                    <a:srgbClr val="FF66CC"/>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a:p>
          </p:txBody>
        </p:sp>
        <p:sp>
          <p:nvSpPr>
            <p:cNvPr id="27729" name="Line 38"/>
            <p:cNvSpPr>
              <a:spLocks noChangeShapeType="1"/>
            </p:cNvSpPr>
            <p:nvPr/>
          </p:nvSpPr>
          <p:spPr bwMode="auto">
            <a:xfrm>
              <a:off x="2648" y="3023"/>
              <a:ext cx="464" cy="0"/>
            </a:xfrm>
            <a:prstGeom prst="line">
              <a:avLst/>
            </a:prstGeom>
            <a:noFill/>
            <a:ln w="25400">
              <a:solidFill>
                <a:schemeClr val="tx1"/>
              </a:solidFill>
              <a:round/>
              <a:headEnd type="triangle" w="med" len="me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sp>
        <p:nvSpPr>
          <p:cNvPr id="27656" name="Rectangle 119"/>
          <p:cNvSpPr>
            <a:spLocks noChangeArrowheads="1"/>
          </p:cNvSpPr>
          <p:nvPr/>
        </p:nvSpPr>
        <p:spPr bwMode="auto">
          <a:xfrm>
            <a:off x="2514600" y="6257925"/>
            <a:ext cx="4267200" cy="609600"/>
          </a:xfrm>
          <a:prstGeom prst="rect">
            <a:avLst/>
          </a:prstGeom>
          <a:solidFill>
            <a:schemeClr val="bg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nvGrpSpPr>
          <p:cNvPr id="734311" name="Group 103"/>
          <p:cNvGrpSpPr>
            <a:grpSpLocks/>
          </p:cNvGrpSpPr>
          <p:nvPr/>
        </p:nvGrpSpPr>
        <p:grpSpPr bwMode="auto">
          <a:xfrm>
            <a:off x="3332163" y="4953000"/>
            <a:ext cx="2471737" cy="1838325"/>
            <a:chOff x="2099" y="2936"/>
            <a:chExt cx="1557" cy="1158"/>
          </a:xfrm>
        </p:grpSpPr>
        <p:sp>
          <p:nvSpPr>
            <p:cNvPr id="27707" name="Line 41"/>
            <p:cNvSpPr>
              <a:spLocks noChangeShapeType="1"/>
            </p:cNvSpPr>
            <p:nvPr/>
          </p:nvSpPr>
          <p:spPr bwMode="auto">
            <a:xfrm>
              <a:off x="2120" y="3312"/>
              <a:ext cx="152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08" name="Line 42"/>
            <p:cNvSpPr>
              <a:spLocks noChangeShapeType="1"/>
            </p:cNvSpPr>
            <p:nvPr/>
          </p:nvSpPr>
          <p:spPr bwMode="auto">
            <a:xfrm>
              <a:off x="2120" y="3320"/>
              <a:ext cx="128"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09" name="Line 43"/>
            <p:cNvSpPr>
              <a:spLocks noChangeShapeType="1"/>
            </p:cNvSpPr>
            <p:nvPr/>
          </p:nvSpPr>
          <p:spPr bwMode="auto">
            <a:xfrm>
              <a:off x="2264" y="3504"/>
              <a:ext cx="1232"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10" name="Line 44"/>
            <p:cNvSpPr>
              <a:spLocks noChangeShapeType="1"/>
            </p:cNvSpPr>
            <p:nvPr/>
          </p:nvSpPr>
          <p:spPr bwMode="auto">
            <a:xfrm flipH="1">
              <a:off x="3496" y="3320"/>
              <a:ext cx="16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11" name="Rectangle 45"/>
            <p:cNvSpPr>
              <a:spLocks noChangeArrowheads="1"/>
            </p:cNvSpPr>
            <p:nvPr/>
          </p:nvSpPr>
          <p:spPr bwMode="auto">
            <a:xfrm>
              <a:off x="2723" y="3308"/>
              <a:ext cx="370"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Mux</a:t>
              </a:r>
            </a:p>
          </p:txBody>
        </p:sp>
        <p:sp>
          <p:nvSpPr>
            <p:cNvPr id="27712" name="Line 46"/>
            <p:cNvSpPr>
              <a:spLocks noChangeShapeType="1"/>
            </p:cNvSpPr>
            <p:nvPr/>
          </p:nvSpPr>
          <p:spPr bwMode="auto">
            <a:xfrm>
              <a:off x="2496" y="2936"/>
              <a:ext cx="0" cy="368"/>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13" name="Line 47"/>
            <p:cNvSpPr>
              <a:spLocks noChangeShapeType="1"/>
            </p:cNvSpPr>
            <p:nvPr/>
          </p:nvSpPr>
          <p:spPr bwMode="auto">
            <a:xfrm>
              <a:off x="3264" y="2936"/>
              <a:ext cx="0" cy="368"/>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14" name="Rectangle 48"/>
            <p:cNvSpPr>
              <a:spLocks noChangeArrowheads="1"/>
            </p:cNvSpPr>
            <p:nvPr/>
          </p:nvSpPr>
          <p:spPr bwMode="auto">
            <a:xfrm>
              <a:off x="3155" y="3275"/>
              <a:ext cx="170" cy="19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b="0">
                  <a:latin typeface="Times New Roman" panose="02020603050405020304" pitchFamily="18" charset="0"/>
                  <a:ea typeface="굴림" panose="020B0600000101010101" pitchFamily="34" charset="-127"/>
                </a:rPr>
                <a:t>0</a:t>
              </a:r>
            </a:p>
          </p:txBody>
        </p:sp>
        <p:sp>
          <p:nvSpPr>
            <p:cNvPr id="27715" name="Rectangle 49"/>
            <p:cNvSpPr>
              <a:spLocks noChangeArrowheads="1"/>
            </p:cNvSpPr>
            <p:nvPr/>
          </p:nvSpPr>
          <p:spPr bwMode="auto">
            <a:xfrm>
              <a:off x="2435" y="3275"/>
              <a:ext cx="170" cy="19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b="0">
                  <a:latin typeface="Times New Roman" panose="02020603050405020304" pitchFamily="18" charset="0"/>
                  <a:ea typeface="굴림" panose="020B0600000101010101" pitchFamily="34" charset="-127"/>
                </a:rPr>
                <a:t>1</a:t>
              </a:r>
            </a:p>
          </p:txBody>
        </p:sp>
        <p:sp>
          <p:nvSpPr>
            <p:cNvPr id="27716" name="Rectangle 50"/>
            <p:cNvSpPr>
              <a:spLocks noChangeArrowheads="1"/>
            </p:cNvSpPr>
            <p:nvPr/>
          </p:nvSpPr>
          <p:spPr bwMode="auto">
            <a:xfrm>
              <a:off x="2195" y="3323"/>
              <a:ext cx="313" cy="19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b="0">
                  <a:latin typeface="Times New Roman" panose="02020603050405020304" pitchFamily="18" charset="0"/>
                  <a:ea typeface="굴림" panose="020B0600000101010101" pitchFamily="34" charset="-127"/>
                </a:rPr>
                <a:t>Sel1</a:t>
              </a:r>
            </a:p>
          </p:txBody>
        </p:sp>
        <p:sp>
          <p:nvSpPr>
            <p:cNvPr id="27717" name="Rectangle 51"/>
            <p:cNvSpPr>
              <a:spLocks noChangeArrowheads="1"/>
            </p:cNvSpPr>
            <p:nvPr/>
          </p:nvSpPr>
          <p:spPr bwMode="auto">
            <a:xfrm>
              <a:off x="3251" y="3323"/>
              <a:ext cx="313" cy="19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b="0">
                  <a:latin typeface="Times New Roman" panose="02020603050405020304" pitchFamily="18" charset="0"/>
                  <a:ea typeface="굴림" panose="020B0600000101010101" pitchFamily="34" charset="-127"/>
                </a:rPr>
                <a:t>Sel0</a:t>
              </a:r>
            </a:p>
          </p:txBody>
        </p:sp>
        <p:sp>
          <p:nvSpPr>
            <p:cNvPr id="27718" name="Line 52"/>
            <p:cNvSpPr>
              <a:spLocks noChangeShapeType="1"/>
            </p:cNvSpPr>
            <p:nvPr/>
          </p:nvSpPr>
          <p:spPr bwMode="auto">
            <a:xfrm>
              <a:off x="2880" y="3512"/>
              <a:ext cx="0" cy="464"/>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19" name="Rectangle 53"/>
            <p:cNvSpPr>
              <a:spLocks noChangeArrowheads="1"/>
            </p:cNvSpPr>
            <p:nvPr/>
          </p:nvSpPr>
          <p:spPr bwMode="auto">
            <a:xfrm>
              <a:off x="2915" y="3788"/>
              <a:ext cx="114"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endParaRPr lang="ko-KR" altLang="en-US" sz="1600">
                <a:latin typeface="Times New Roman" panose="02020603050405020304" pitchFamily="18" charset="0"/>
                <a:ea typeface="굴림" panose="020B0600000101010101" pitchFamily="34" charset="-127"/>
              </a:endParaRPr>
            </a:p>
          </p:txBody>
        </p:sp>
        <p:sp>
          <p:nvSpPr>
            <p:cNvPr id="27720" name="Oval 90"/>
            <p:cNvSpPr>
              <a:spLocks noChangeArrowheads="1"/>
            </p:cNvSpPr>
            <p:nvPr/>
          </p:nvSpPr>
          <p:spPr bwMode="auto">
            <a:xfrm>
              <a:off x="2264" y="3560"/>
              <a:ext cx="272" cy="272"/>
            </a:xfrm>
            <a:prstGeom prst="ellipse">
              <a:avLst/>
            </a:prstGeom>
            <a:noFill/>
            <a:ln w="254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721" name="Rectangle 91"/>
            <p:cNvSpPr>
              <a:spLocks noChangeArrowheads="1"/>
            </p:cNvSpPr>
            <p:nvPr/>
          </p:nvSpPr>
          <p:spPr bwMode="auto">
            <a:xfrm>
              <a:off x="2243" y="3596"/>
              <a:ext cx="306"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OR</a:t>
              </a:r>
            </a:p>
          </p:txBody>
        </p:sp>
        <p:sp>
          <p:nvSpPr>
            <p:cNvPr id="27722" name="Line 92"/>
            <p:cNvSpPr>
              <a:spLocks noChangeShapeType="1"/>
            </p:cNvSpPr>
            <p:nvPr/>
          </p:nvSpPr>
          <p:spPr bwMode="auto">
            <a:xfrm>
              <a:off x="2112" y="3464"/>
              <a:ext cx="0" cy="224"/>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23" name="Line 93"/>
            <p:cNvSpPr>
              <a:spLocks noChangeShapeType="1"/>
            </p:cNvSpPr>
            <p:nvPr/>
          </p:nvSpPr>
          <p:spPr bwMode="auto">
            <a:xfrm>
              <a:off x="2120" y="3696"/>
              <a:ext cx="12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24" name="Line 94"/>
            <p:cNvSpPr>
              <a:spLocks noChangeShapeType="1"/>
            </p:cNvSpPr>
            <p:nvPr/>
          </p:nvSpPr>
          <p:spPr bwMode="auto">
            <a:xfrm>
              <a:off x="3600" y="3464"/>
              <a:ext cx="0" cy="224"/>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25" name="Line 95"/>
            <p:cNvSpPr>
              <a:spLocks noChangeShapeType="1"/>
            </p:cNvSpPr>
            <p:nvPr/>
          </p:nvSpPr>
          <p:spPr bwMode="auto">
            <a:xfrm>
              <a:off x="2552" y="3696"/>
              <a:ext cx="104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26" name="Line 96"/>
            <p:cNvSpPr>
              <a:spLocks noChangeShapeType="1"/>
            </p:cNvSpPr>
            <p:nvPr/>
          </p:nvSpPr>
          <p:spPr bwMode="auto">
            <a:xfrm>
              <a:off x="2400" y="3848"/>
              <a:ext cx="0" cy="224"/>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27" name="Rectangle 97"/>
            <p:cNvSpPr>
              <a:spLocks noChangeArrowheads="1"/>
            </p:cNvSpPr>
            <p:nvPr/>
          </p:nvSpPr>
          <p:spPr bwMode="auto">
            <a:xfrm>
              <a:off x="2099" y="3884"/>
              <a:ext cx="29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Hit</a:t>
              </a:r>
            </a:p>
          </p:txBody>
        </p:sp>
      </p:grpSp>
      <p:sp>
        <p:nvSpPr>
          <p:cNvPr id="27658" name="Rectangle 2"/>
          <p:cNvSpPr>
            <a:spLocks noGrp="1" noChangeArrowheads="1"/>
          </p:cNvSpPr>
          <p:nvPr>
            <p:ph type="title"/>
          </p:nvPr>
        </p:nvSpPr>
        <p:spPr>
          <a:xfrm>
            <a:off x="2068513" y="228600"/>
            <a:ext cx="4652962" cy="379413"/>
          </a:xfrm>
          <a:noFill/>
        </p:spPr>
        <p:txBody>
          <a:bodyPr wrap="none" lIns="63500" tIns="25400" rIns="63500" bIns="25400" anchor="t">
            <a:spAutoFit/>
          </a:bodyPr>
          <a:lstStyle/>
          <a:p>
            <a:r>
              <a:rPr lang="en-US" altLang="ko-KR" smtClean="0">
                <a:ea typeface="굴림" panose="020B0600000101010101" pitchFamily="34" charset="-127"/>
              </a:rPr>
              <a:t>Review: Set Associative Cache</a:t>
            </a:r>
          </a:p>
        </p:txBody>
      </p:sp>
      <p:sp>
        <p:nvSpPr>
          <p:cNvPr id="734211" name="Rectangle 3"/>
          <p:cNvSpPr>
            <a:spLocks noGrp="1" noChangeArrowheads="1"/>
          </p:cNvSpPr>
          <p:nvPr>
            <p:ph type="body" idx="1"/>
          </p:nvPr>
        </p:nvSpPr>
        <p:spPr>
          <a:xfrm>
            <a:off x="304800" y="712788"/>
            <a:ext cx="8610600" cy="2021066"/>
          </a:xfrm>
          <a:noFill/>
        </p:spPr>
        <p:txBody>
          <a:bodyPr lIns="63500" tIns="25400" rIns="63500" bIns="25400">
            <a:spAutoFit/>
          </a:bodyPr>
          <a:lstStyle/>
          <a:p>
            <a:pPr>
              <a:lnSpc>
                <a:spcPct val="80000"/>
              </a:lnSpc>
              <a:spcBef>
                <a:spcPct val="10000"/>
              </a:spcBef>
            </a:pPr>
            <a:r>
              <a:rPr lang="en-US" altLang="ko-KR" dirty="0" smtClean="0">
                <a:solidFill>
                  <a:schemeClr val="hlink"/>
                </a:solidFill>
                <a:ea typeface="굴림" panose="020B0600000101010101" pitchFamily="34" charset="-127"/>
              </a:rPr>
              <a:t>N-way set associative</a:t>
            </a:r>
            <a:r>
              <a:rPr lang="en-US" altLang="ko-KR" dirty="0" smtClean="0">
                <a:ea typeface="굴림" panose="020B0600000101010101" pitchFamily="34" charset="-127"/>
              </a:rPr>
              <a:t>: N entries per Cache Index</a:t>
            </a:r>
          </a:p>
          <a:p>
            <a:pPr lvl="1">
              <a:lnSpc>
                <a:spcPct val="80000"/>
              </a:lnSpc>
              <a:spcBef>
                <a:spcPct val="10000"/>
              </a:spcBef>
            </a:pPr>
            <a:r>
              <a:rPr lang="en-US" altLang="ko-KR" sz="2400" dirty="0" smtClean="0">
                <a:ea typeface="굴림" panose="020B0600000101010101" pitchFamily="34" charset="-127"/>
              </a:rPr>
              <a:t>N direct mapped caches operates in parallel</a:t>
            </a:r>
          </a:p>
          <a:p>
            <a:pPr>
              <a:lnSpc>
                <a:spcPct val="80000"/>
              </a:lnSpc>
              <a:spcBef>
                <a:spcPct val="10000"/>
              </a:spcBef>
            </a:pPr>
            <a:r>
              <a:rPr lang="en-US" altLang="ko-KR" dirty="0" smtClean="0">
                <a:ea typeface="굴림" panose="020B0600000101010101" pitchFamily="34" charset="-127"/>
              </a:rPr>
              <a:t>Example: Two-way set associative cache</a:t>
            </a:r>
          </a:p>
          <a:p>
            <a:pPr lvl="1">
              <a:lnSpc>
                <a:spcPct val="80000"/>
              </a:lnSpc>
              <a:spcBef>
                <a:spcPct val="10000"/>
              </a:spcBef>
            </a:pPr>
            <a:r>
              <a:rPr lang="en-US" altLang="ko-KR" sz="2400" dirty="0" smtClean="0">
                <a:ea typeface="굴림" panose="020B0600000101010101" pitchFamily="34" charset="-127"/>
              </a:rPr>
              <a:t>Cache Index selects a “set” from the cache</a:t>
            </a:r>
          </a:p>
          <a:p>
            <a:pPr lvl="1">
              <a:lnSpc>
                <a:spcPct val="80000"/>
              </a:lnSpc>
              <a:spcBef>
                <a:spcPct val="10000"/>
              </a:spcBef>
            </a:pPr>
            <a:r>
              <a:rPr lang="en-US" altLang="ko-KR" sz="2400" dirty="0" smtClean="0">
                <a:ea typeface="굴림" panose="020B0600000101010101" pitchFamily="34" charset="-127"/>
              </a:rPr>
              <a:t>Two tags in the set are compared to input in parallel</a:t>
            </a:r>
          </a:p>
          <a:p>
            <a:pPr lvl="1">
              <a:lnSpc>
                <a:spcPct val="80000"/>
              </a:lnSpc>
              <a:spcBef>
                <a:spcPct val="10000"/>
              </a:spcBef>
            </a:pPr>
            <a:r>
              <a:rPr lang="en-US" altLang="ko-KR" sz="2400" dirty="0" smtClean="0">
                <a:ea typeface="굴림" panose="020B0600000101010101" pitchFamily="34" charset="-127"/>
              </a:rPr>
              <a:t>Data is selected based on the tag result</a:t>
            </a:r>
          </a:p>
        </p:txBody>
      </p:sp>
      <p:sp>
        <p:nvSpPr>
          <p:cNvPr id="734248" name="Rectangle 40"/>
          <p:cNvSpPr>
            <a:spLocks noChangeArrowheads="1"/>
          </p:cNvSpPr>
          <p:nvPr/>
        </p:nvSpPr>
        <p:spPr bwMode="auto">
          <a:xfrm>
            <a:off x="228600" y="4494213"/>
            <a:ext cx="8661400" cy="508000"/>
          </a:xfrm>
          <a:prstGeom prst="rect">
            <a:avLst/>
          </a:prstGeom>
          <a:noFill/>
          <a:ln w="25400">
            <a:solidFill>
              <a:schemeClr val="hlink"/>
            </a:solidFill>
            <a:prstDash val="dash"/>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734332" name="Freeform 124"/>
          <p:cNvSpPr>
            <a:spLocks/>
          </p:cNvSpPr>
          <p:nvPr/>
        </p:nvSpPr>
        <p:spPr bwMode="auto">
          <a:xfrm>
            <a:off x="990600" y="5181600"/>
            <a:ext cx="7315200" cy="457200"/>
          </a:xfrm>
          <a:custGeom>
            <a:avLst/>
            <a:gdLst>
              <a:gd name="T0" fmla="*/ 0 w 4608"/>
              <a:gd name="T1" fmla="*/ 0 h 288"/>
              <a:gd name="T2" fmla="*/ 7315200 w 4608"/>
              <a:gd name="T3" fmla="*/ 0 h 288"/>
              <a:gd name="T4" fmla="*/ 7315200 w 4608"/>
              <a:gd name="T5" fmla="*/ 457200 h 288"/>
              <a:gd name="T6" fmla="*/ 6781800 w 4608"/>
              <a:gd name="T7" fmla="*/ 457200 h 28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608" h="288">
                <a:moveTo>
                  <a:pt x="0" y="0"/>
                </a:moveTo>
                <a:lnTo>
                  <a:pt x="4608" y="0"/>
                </a:lnTo>
                <a:lnTo>
                  <a:pt x="4608" y="288"/>
                </a:lnTo>
                <a:lnTo>
                  <a:pt x="4272" y="288"/>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xmlns="">
                <a:solidFill>
                  <a:srgbClr val="FF66CC"/>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a:p>
        </p:txBody>
      </p:sp>
      <p:grpSp>
        <p:nvGrpSpPr>
          <p:cNvPr id="734354" name="Group 146"/>
          <p:cNvGrpSpPr>
            <a:grpSpLocks/>
          </p:cNvGrpSpPr>
          <p:nvPr/>
        </p:nvGrpSpPr>
        <p:grpSpPr bwMode="auto">
          <a:xfrm>
            <a:off x="444500" y="4964113"/>
            <a:ext cx="8242300" cy="1055687"/>
            <a:chOff x="280" y="3127"/>
            <a:chExt cx="5192" cy="665"/>
          </a:xfrm>
        </p:grpSpPr>
        <p:grpSp>
          <p:nvGrpSpPr>
            <p:cNvPr id="27676" name="Group 144"/>
            <p:cNvGrpSpPr>
              <a:grpSpLocks/>
            </p:cNvGrpSpPr>
            <p:nvPr/>
          </p:nvGrpSpPr>
          <p:grpSpPr bwMode="auto">
            <a:xfrm>
              <a:off x="280" y="3127"/>
              <a:ext cx="1934" cy="664"/>
              <a:chOff x="280" y="3127"/>
              <a:chExt cx="1934" cy="664"/>
            </a:xfrm>
          </p:grpSpPr>
          <p:grpSp>
            <p:nvGrpSpPr>
              <p:cNvPr id="27691" name="Group 126"/>
              <p:cNvGrpSpPr>
                <a:grpSpLocks/>
              </p:cNvGrpSpPr>
              <p:nvPr/>
            </p:nvGrpSpPr>
            <p:grpSpPr bwMode="auto">
              <a:xfrm>
                <a:off x="1720" y="3503"/>
                <a:ext cx="494" cy="288"/>
                <a:chOff x="1720" y="3503"/>
                <a:chExt cx="494" cy="288"/>
              </a:xfrm>
            </p:grpSpPr>
            <p:grpSp>
              <p:nvGrpSpPr>
                <p:cNvPr id="27700" name="Group 125"/>
                <p:cNvGrpSpPr>
                  <a:grpSpLocks/>
                </p:cNvGrpSpPr>
                <p:nvPr/>
              </p:nvGrpSpPr>
              <p:grpSpPr bwMode="auto">
                <a:xfrm>
                  <a:off x="1720" y="3503"/>
                  <a:ext cx="321" cy="288"/>
                  <a:chOff x="1720" y="3503"/>
                  <a:chExt cx="321" cy="288"/>
                </a:xfrm>
              </p:grpSpPr>
              <p:sp>
                <p:nvSpPr>
                  <p:cNvPr id="27702" name="Arc 57"/>
                  <p:cNvSpPr>
                    <a:spLocks/>
                  </p:cNvSpPr>
                  <p:nvPr/>
                </p:nvSpPr>
                <p:spPr bwMode="auto">
                  <a:xfrm>
                    <a:off x="1848" y="3504"/>
                    <a:ext cx="192" cy="136"/>
                  </a:xfrm>
                  <a:custGeom>
                    <a:avLst/>
                    <a:gdLst>
                      <a:gd name="T0" fmla="*/ 0 w 21600"/>
                      <a:gd name="T1" fmla="*/ 0 h 21600"/>
                      <a:gd name="T2" fmla="*/ 192 w 21600"/>
                      <a:gd name="T3" fmla="*/ 136 h 21600"/>
                      <a:gd name="T4" fmla="*/ 0 w 21600"/>
                      <a:gd name="T5" fmla="*/ 136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5400" cap="rnd">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03" name="Arc 58"/>
                  <p:cNvSpPr>
                    <a:spLocks/>
                  </p:cNvSpPr>
                  <p:nvPr/>
                </p:nvSpPr>
                <p:spPr bwMode="auto">
                  <a:xfrm rot="10800000">
                    <a:off x="1851" y="3644"/>
                    <a:ext cx="190" cy="146"/>
                  </a:xfrm>
                  <a:custGeom>
                    <a:avLst/>
                    <a:gdLst>
                      <a:gd name="T0" fmla="*/ 0 w 21600"/>
                      <a:gd name="T1" fmla="*/ 146 h 21600"/>
                      <a:gd name="T2" fmla="*/ 189 w 21600"/>
                      <a:gd name="T3" fmla="*/ 0 h 21600"/>
                      <a:gd name="T4" fmla="*/ 190 w 21600"/>
                      <a:gd name="T5" fmla="*/ 146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0" y="21600"/>
                        </a:moveTo>
                        <a:cubicBezTo>
                          <a:pt x="0" y="9714"/>
                          <a:pt x="9602" y="61"/>
                          <a:pt x="21488" y="0"/>
                        </a:cubicBezTo>
                      </a:path>
                      <a:path w="21600" h="21600" stroke="0" extrusionOk="0">
                        <a:moveTo>
                          <a:pt x="0" y="21600"/>
                        </a:moveTo>
                        <a:cubicBezTo>
                          <a:pt x="0" y="9714"/>
                          <a:pt x="9602" y="61"/>
                          <a:pt x="21488" y="0"/>
                        </a:cubicBezTo>
                        <a:lnTo>
                          <a:pt x="21600" y="21600"/>
                        </a:lnTo>
                        <a:lnTo>
                          <a:pt x="0" y="21600"/>
                        </a:lnTo>
                        <a:close/>
                      </a:path>
                    </a:pathLst>
                  </a:custGeom>
                  <a:noFill/>
                  <a:ln w="25400" cap="rnd">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04" name="Line 59"/>
                  <p:cNvSpPr>
                    <a:spLocks noChangeShapeType="1"/>
                  </p:cNvSpPr>
                  <p:nvPr/>
                </p:nvSpPr>
                <p:spPr bwMode="auto">
                  <a:xfrm flipH="1">
                    <a:off x="1720" y="3503"/>
                    <a:ext cx="136"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05" name="Line 60"/>
                  <p:cNvSpPr>
                    <a:spLocks noChangeShapeType="1"/>
                  </p:cNvSpPr>
                  <p:nvPr/>
                </p:nvSpPr>
                <p:spPr bwMode="auto">
                  <a:xfrm>
                    <a:off x="1728" y="3511"/>
                    <a:ext cx="0" cy="272"/>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706" name="Line 61"/>
                  <p:cNvSpPr>
                    <a:spLocks noChangeShapeType="1"/>
                  </p:cNvSpPr>
                  <p:nvPr/>
                </p:nvSpPr>
                <p:spPr bwMode="auto">
                  <a:xfrm flipH="1">
                    <a:off x="1720" y="3791"/>
                    <a:ext cx="136"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sp>
              <p:nvSpPr>
                <p:cNvPr id="27701" name="Line 62"/>
                <p:cNvSpPr>
                  <a:spLocks noChangeShapeType="1"/>
                </p:cNvSpPr>
                <p:nvPr/>
              </p:nvSpPr>
              <p:spPr bwMode="auto">
                <a:xfrm flipV="1">
                  <a:off x="2040" y="3646"/>
                  <a:ext cx="174" cy="1"/>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grpSp>
            <p:nvGrpSpPr>
              <p:cNvPr id="27692" name="Group 141"/>
              <p:cNvGrpSpPr>
                <a:grpSpLocks/>
              </p:cNvGrpSpPr>
              <p:nvPr/>
            </p:nvGrpSpPr>
            <p:grpSpPr bwMode="auto">
              <a:xfrm>
                <a:off x="280" y="3127"/>
                <a:ext cx="1456" cy="616"/>
                <a:chOff x="280" y="3127"/>
                <a:chExt cx="1456" cy="616"/>
              </a:xfrm>
            </p:grpSpPr>
            <p:sp>
              <p:nvSpPr>
                <p:cNvPr id="27693" name="Oval 54"/>
                <p:cNvSpPr>
                  <a:spLocks noChangeArrowheads="1"/>
                </p:cNvSpPr>
                <p:nvPr/>
              </p:nvSpPr>
              <p:spPr bwMode="auto">
                <a:xfrm>
                  <a:off x="872" y="3415"/>
                  <a:ext cx="560" cy="272"/>
                </a:xfrm>
                <a:prstGeom prst="ellipse">
                  <a:avLst/>
                </a:prstGeom>
                <a:noFill/>
                <a:ln w="254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694" name="Line 63"/>
                <p:cNvSpPr>
                  <a:spLocks noChangeShapeType="1"/>
                </p:cNvSpPr>
                <p:nvPr/>
              </p:nvSpPr>
              <p:spPr bwMode="auto">
                <a:xfrm flipH="1">
                  <a:off x="1564" y="3551"/>
                  <a:ext cx="1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95" name="Line 64"/>
                <p:cNvSpPr>
                  <a:spLocks noChangeShapeType="1"/>
                </p:cNvSpPr>
                <p:nvPr/>
              </p:nvSpPr>
              <p:spPr bwMode="auto">
                <a:xfrm flipH="1">
                  <a:off x="1576" y="3743"/>
                  <a:ext cx="1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96" name="Rectangle 65"/>
                <p:cNvSpPr>
                  <a:spLocks noChangeArrowheads="1"/>
                </p:cNvSpPr>
                <p:nvPr/>
              </p:nvSpPr>
              <p:spPr bwMode="auto">
                <a:xfrm>
                  <a:off x="851" y="3451"/>
                  <a:ext cx="626"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Compare</a:t>
                  </a:r>
                </a:p>
              </p:txBody>
            </p:sp>
            <p:sp>
              <p:nvSpPr>
                <p:cNvPr id="27697" name="Line 66"/>
                <p:cNvSpPr>
                  <a:spLocks noChangeShapeType="1"/>
                </p:cNvSpPr>
                <p:nvPr/>
              </p:nvSpPr>
              <p:spPr bwMode="auto">
                <a:xfrm>
                  <a:off x="1436" y="3551"/>
                  <a:ext cx="12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98" name="Line 67"/>
                <p:cNvSpPr>
                  <a:spLocks noChangeShapeType="1"/>
                </p:cNvSpPr>
                <p:nvPr/>
              </p:nvSpPr>
              <p:spPr bwMode="auto">
                <a:xfrm flipH="1">
                  <a:off x="280" y="3743"/>
                  <a:ext cx="1312"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99" name="Line 68"/>
                <p:cNvSpPr>
                  <a:spLocks noChangeShapeType="1"/>
                </p:cNvSpPr>
                <p:nvPr/>
              </p:nvSpPr>
              <p:spPr bwMode="auto">
                <a:xfrm>
                  <a:off x="288" y="3127"/>
                  <a:ext cx="0" cy="608"/>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grpSp>
        <p:grpSp>
          <p:nvGrpSpPr>
            <p:cNvPr id="27677" name="Group 145"/>
            <p:cNvGrpSpPr>
              <a:grpSpLocks/>
            </p:cNvGrpSpPr>
            <p:nvPr/>
          </p:nvGrpSpPr>
          <p:grpSpPr bwMode="auto">
            <a:xfrm>
              <a:off x="3522" y="3127"/>
              <a:ext cx="1950" cy="665"/>
              <a:chOff x="3522" y="3127"/>
              <a:chExt cx="1950" cy="665"/>
            </a:xfrm>
          </p:grpSpPr>
          <p:grpSp>
            <p:nvGrpSpPr>
              <p:cNvPr id="27678" name="Group 143"/>
              <p:cNvGrpSpPr>
                <a:grpSpLocks/>
              </p:cNvGrpSpPr>
              <p:nvPr/>
            </p:nvGrpSpPr>
            <p:grpSpPr bwMode="auto">
              <a:xfrm>
                <a:off x="3855" y="3127"/>
                <a:ext cx="1617" cy="665"/>
                <a:chOff x="3855" y="3127"/>
                <a:chExt cx="1617" cy="665"/>
              </a:xfrm>
            </p:grpSpPr>
            <p:sp>
              <p:nvSpPr>
                <p:cNvPr id="27680" name="Oval 73"/>
                <p:cNvSpPr>
                  <a:spLocks noChangeArrowheads="1"/>
                </p:cNvSpPr>
                <p:nvPr/>
              </p:nvSpPr>
              <p:spPr bwMode="auto">
                <a:xfrm>
                  <a:off x="4328" y="3415"/>
                  <a:ext cx="560" cy="272"/>
                </a:xfrm>
                <a:prstGeom prst="ellipse">
                  <a:avLst/>
                </a:prstGeom>
                <a:noFill/>
                <a:ln w="254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681" name="Rectangle 84"/>
                <p:cNvSpPr>
                  <a:spLocks noChangeArrowheads="1"/>
                </p:cNvSpPr>
                <p:nvPr/>
              </p:nvSpPr>
              <p:spPr bwMode="auto">
                <a:xfrm flipH="1">
                  <a:off x="4279" y="3455"/>
                  <a:ext cx="626"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Compare</a:t>
                  </a:r>
                </a:p>
              </p:txBody>
            </p:sp>
            <p:sp>
              <p:nvSpPr>
                <p:cNvPr id="27682" name="Line 85"/>
                <p:cNvSpPr>
                  <a:spLocks noChangeShapeType="1"/>
                </p:cNvSpPr>
                <p:nvPr/>
              </p:nvSpPr>
              <p:spPr bwMode="auto">
                <a:xfrm flipH="1">
                  <a:off x="4168" y="3551"/>
                  <a:ext cx="1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83" name="Line 86"/>
                <p:cNvSpPr>
                  <a:spLocks noChangeShapeType="1"/>
                </p:cNvSpPr>
                <p:nvPr/>
              </p:nvSpPr>
              <p:spPr bwMode="auto">
                <a:xfrm>
                  <a:off x="4176" y="3743"/>
                  <a:ext cx="128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84" name="Line 87"/>
                <p:cNvSpPr>
                  <a:spLocks noChangeShapeType="1"/>
                </p:cNvSpPr>
                <p:nvPr/>
              </p:nvSpPr>
              <p:spPr bwMode="auto">
                <a:xfrm>
                  <a:off x="5472" y="3127"/>
                  <a:ext cx="0" cy="608"/>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nvGrpSpPr>
                <p:cNvPr id="27685" name="Group 128"/>
                <p:cNvGrpSpPr>
                  <a:grpSpLocks/>
                </p:cNvGrpSpPr>
                <p:nvPr/>
              </p:nvGrpSpPr>
              <p:grpSpPr bwMode="auto">
                <a:xfrm flipH="1">
                  <a:off x="3855" y="3504"/>
                  <a:ext cx="321" cy="288"/>
                  <a:chOff x="1720" y="3503"/>
                  <a:chExt cx="321" cy="288"/>
                </a:xfrm>
              </p:grpSpPr>
              <p:sp>
                <p:nvSpPr>
                  <p:cNvPr id="27686" name="Arc 129"/>
                  <p:cNvSpPr>
                    <a:spLocks/>
                  </p:cNvSpPr>
                  <p:nvPr/>
                </p:nvSpPr>
                <p:spPr bwMode="auto">
                  <a:xfrm>
                    <a:off x="1848" y="3504"/>
                    <a:ext cx="192" cy="136"/>
                  </a:xfrm>
                  <a:custGeom>
                    <a:avLst/>
                    <a:gdLst>
                      <a:gd name="T0" fmla="*/ 0 w 21600"/>
                      <a:gd name="T1" fmla="*/ 0 h 21600"/>
                      <a:gd name="T2" fmla="*/ 192 w 21600"/>
                      <a:gd name="T3" fmla="*/ 136 h 21600"/>
                      <a:gd name="T4" fmla="*/ 0 w 21600"/>
                      <a:gd name="T5" fmla="*/ 136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5400" cap="rnd">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87" name="Arc 130"/>
                  <p:cNvSpPr>
                    <a:spLocks/>
                  </p:cNvSpPr>
                  <p:nvPr/>
                </p:nvSpPr>
                <p:spPr bwMode="auto">
                  <a:xfrm rot="10800000">
                    <a:off x="1851" y="3644"/>
                    <a:ext cx="190" cy="146"/>
                  </a:xfrm>
                  <a:custGeom>
                    <a:avLst/>
                    <a:gdLst>
                      <a:gd name="T0" fmla="*/ 0 w 21600"/>
                      <a:gd name="T1" fmla="*/ 146 h 21600"/>
                      <a:gd name="T2" fmla="*/ 189 w 21600"/>
                      <a:gd name="T3" fmla="*/ 0 h 21600"/>
                      <a:gd name="T4" fmla="*/ 190 w 21600"/>
                      <a:gd name="T5" fmla="*/ 146 h 21600"/>
                      <a:gd name="T6" fmla="*/ 0 60000 65536"/>
                      <a:gd name="T7" fmla="*/ 0 60000 65536"/>
                      <a:gd name="T8" fmla="*/ 0 60000 65536"/>
                    </a:gdLst>
                    <a:ahLst/>
                    <a:cxnLst>
                      <a:cxn ang="T6">
                        <a:pos x="T0" y="T1"/>
                      </a:cxn>
                      <a:cxn ang="T7">
                        <a:pos x="T2" y="T3"/>
                      </a:cxn>
                      <a:cxn ang="T8">
                        <a:pos x="T4" y="T5"/>
                      </a:cxn>
                    </a:cxnLst>
                    <a:rect l="0" t="0" r="r" b="b"/>
                    <a:pathLst>
                      <a:path w="21600" h="21600" fill="none" extrusionOk="0">
                        <a:moveTo>
                          <a:pt x="0" y="21600"/>
                        </a:moveTo>
                        <a:cubicBezTo>
                          <a:pt x="0" y="9714"/>
                          <a:pt x="9602" y="61"/>
                          <a:pt x="21488" y="0"/>
                        </a:cubicBezTo>
                      </a:path>
                      <a:path w="21600" h="21600" stroke="0" extrusionOk="0">
                        <a:moveTo>
                          <a:pt x="0" y="21600"/>
                        </a:moveTo>
                        <a:cubicBezTo>
                          <a:pt x="0" y="9714"/>
                          <a:pt x="9602" y="61"/>
                          <a:pt x="21488" y="0"/>
                        </a:cubicBezTo>
                        <a:lnTo>
                          <a:pt x="21600" y="21600"/>
                        </a:lnTo>
                        <a:lnTo>
                          <a:pt x="0" y="21600"/>
                        </a:lnTo>
                        <a:close/>
                      </a:path>
                    </a:pathLst>
                  </a:custGeom>
                  <a:noFill/>
                  <a:ln w="25400" cap="rnd">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88" name="Line 131"/>
                  <p:cNvSpPr>
                    <a:spLocks noChangeShapeType="1"/>
                  </p:cNvSpPr>
                  <p:nvPr/>
                </p:nvSpPr>
                <p:spPr bwMode="auto">
                  <a:xfrm flipH="1">
                    <a:off x="1720" y="3503"/>
                    <a:ext cx="136"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89" name="Line 132"/>
                  <p:cNvSpPr>
                    <a:spLocks noChangeShapeType="1"/>
                  </p:cNvSpPr>
                  <p:nvPr/>
                </p:nvSpPr>
                <p:spPr bwMode="auto">
                  <a:xfrm>
                    <a:off x="1728" y="3511"/>
                    <a:ext cx="0" cy="272"/>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90" name="Line 133"/>
                  <p:cNvSpPr>
                    <a:spLocks noChangeShapeType="1"/>
                  </p:cNvSpPr>
                  <p:nvPr/>
                </p:nvSpPr>
                <p:spPr bwMode="auto">
                  <a:xfrm flipH="1">
                    <a:off x="1720" y="3791"/>
                    <a:ext cx="136"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grpSp>
          <p:sp>
            <p:nvSpPr>
              <p:cNvPr id="27679" name="Line 134"/>
              <p:cNvSpPr>
                <a:spLocks noChangeShapeType="1"/>
              </p:cNvSpPr>
              <p:nvPr/>
            </p:nvSpPr>
            <p:spPr bwMode="auto">
              <a:xfrm flipH="1" flipV="1">
                <a:off x="3522" y="3646"/>
                <a:ext cx="348" cy="2"/>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grpSp>
      <p:grpSp>
        <p:nvGrpSpPr>
          <p:cNvPr id="734347" name="Group 139"/>
          <p:cNvGrpSpPr>
            <a:grpSpLocks/>
          </p:cNvGrpSpPr>
          <p:nvPr/>
        </p:nvGrpSpPr>
        <p:grpSpPr bwMode="auto">
          <a:xfrm>
            <a:off x="698500" y="4648200"/>
            <a:ext cx="7729538" cy="900113"/>
            <a:chOff x="440" y="2928"/>
            <a:chExt cx="4869" cy="567"/>
          </a:xfrm>
        </p:grpSpPr>
        <p:grpSp>
          <p:nvGrpSpPr>
            <p:cNvPr id="27670" name="Group 138"/>
            <p:cNvGrpSpPr>
              <a:grpSpLocks/>
            </p:cNvGrpSpPr>
            <p:nvPr/>
          </p:nvGrpSpPr>
          <p:grpSpPr bwMode="auto">
            <a:xfrm>
              <a:off x="1152" y="3127"/>
              <a:ext cx="3456" cy="368"/>
              <a:chOff x="1152" y="3127"/>
              <a:chExt cx="3456" cy="368"/>
            </a:xfrm>
          </p:grpSpPr>
          <p:sp>
            <p:nvSpPr>
              <p:cNvPr id="27674" name="Line 69"/>
              <p:cNvSpPr>
                <a:spLocks noChangeShapeType="1"/>
              </p:cNvSpPr>
              <p:nvPr/>
            </p:nvSpPr>
            <p:spPr bwMode="auto">
              <a:xfrm>
                <a:off x="1152" y="3127"/>
                <a:ext cx="0" cy="368"/>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7675" name="Line 88"/>
              <p:cNvSpPr>
                <a:spLocks noChangeShapeType="1"/>
              </p:cNvSpPr>
              <p:nvPr/>
            </p:nvSpPr>
            <p:spPr bwMode="auto">
              <a:xfrm>
                <a:off x="4608" y="3127"/>
                <a:ext cx="0" cy="368"/>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grpSp>
          <p:nvGrpSpPr>
            <p:cNvPr id="27671" name="Group 137"/>
            <p:cNvGrpSpPr>
              <a:grpSpLocks/>
            </p:cNvGrpSpPr>
            <p:nvPr/>
          </p:nvGrpSpPr>
          <p:grpSpPr bwMode="auto">
            <a:xfrm>
              <a:off x="440" y="2928"/>
              <a:ext cx="4869" cy="184"/>
              <a:chOff x="440" y="2928"/>
              <a:chExt cx="4869" cy="184"/>
            </a:xfrm>
          </p:grpSpPr>
          <p:sp>
            <p:nvSpPr>
              <p:cNvPr id="27672" name="Rectangle 135"/>
              <p:cNvSpPr>
                <a:spLocks noChangeArrowheads="1"/>
              </p:cNvSpPr>
              <p:nvPr/>
            </p:nvSpPr>
            <p:spPr bwMode="auto">
              <a:xfrm>
                <a:off x="4224" y="2928"/>
                <a:ext cx="1085" cy="184"/>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673" name="Rectangle 136"/>
              <p:cNvSpPr>
                <a:spLocks noChangeArrowheads="1"/>
              </p:cNvSpPr>
              <p:nvPr/>
            </p:nvSpPr>
            <p:spPr bwMode="auto">
              <a:xfrm>
                <a:off x="440" y="2928"/>
                <a:ext cx="1085" cy="184"/>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grpSp>
      <p:sp>
        <p:nvSpPr>
          <p:cNvPr id="734331" name="Freeform 123"/>
          <p:cNvSpPr>
            <a:spLocks/>
          </p:cNvSpPr>
          <p:nvPr/>
        </p:nvSpPr>
        <p:spPr bwMode="auto">
          <a:xfrm>
            <a:off x="990600" y="3048000"/>
            <a:ext cx="381000" cy="2590800"/>
          </a:xfrm>
          <a:custGeom>
            <a:avLst/>
            <a:gdLst>
              <a:gd name="T0" fmla="*/ 0 w 240"/>
              <a:gd name="T1" fmla="*/ 0 h 1584"/>
              <a:gd name="T2" fmla="*/ 0 w 240"/>
              <a:gd name="T3" fmla="*/ 2590800 h 1584"/>
              <a:gd name="T4" fmla="*/ 381000 w 240"/>
              <a:gd name="T5" fmla="*/ 2590800 h 1584"/>
              <a:gd name="T6" fmla="*/ 0 60000 65536"/>
              <a:gd name="T7" fmla="*/ 0 60000 65536"/>
              <a:gd name="T8" fmla="*/ 0 60000 65536"/>
            </a:gdLst>
            <a:ahLst/>
            <a:cxnLst>
              <a:cxn ang="T6">
                <a:pos x="T0" y="T1"/>
              </a:cxn>
              <a:cxn ang="T7">
                <a:pos x="T2" y="T3"/>
              </a:cxn>
              <a:cxn ang="T8">
                <a:pos x="T4" y="T5"/>
              </a:cxn>
            </a:cxnLst>
            <a:rect l="0" t="0" r="r" b="b"/>
            <a:pathLst>
              <a:path w="240" h="1584">
                <a:moveTo>
                  <a:pt x="0" y="0"/>
                </a:moveTo>
                <a:lnTo>
                  <a:pt x="0" y="1584"/>
                </a:lnTo>
                <a:lnTo>
                  <a:pt x="240" y="1584"/>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xmlns="">
                <a:solidFill>
                  <a:srgbClr val="FF66CC"/>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a:p>
        </p:txBody>
      </p:sp>
      <p:sp>
        <p:nvSpPr>
          <p:cNvPr id="734355" name="Rectangle 147"/>
          <p:cNvSpPr>
            <a:spLocks noChangeArrowheads="1"/>
          </p:cNvSpPr>
          <p:nvPr/>
        </p:nvSpPr>
        <p:spPr bwMode="auto">
          <a:xfrm>
            <a:off x="2600325" y="4648200"/>
            <a:ext cx="1581150" cy="295275"/>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734356" name="Freeform 148"/>
          <p:cNvSpPr>
            <a:spLocks/>
          </p:cNvSpPr>
          <p:nvPr/>
        </p:nvSpPr>
        <p:spPr bwMode="auto">
          <a:xfrm>
            <a:off x="3962400" y="4876800"/>
            <a:ext cx="609600" cy="1676400"/>
          </a:xfrm>
          <a:custGeom>
            <a:avLst/>
            <a:gdLst>
              <a:gd name="T0" fmla="*/ 0 w 384"/>
              <a:gd name="T1" fmla="*/ 0 h 1056"/>
              <a:gd name="T2" fmla="*/ 0 w 384"/>
              <a:gd name="T3" fmla="*/ 838200 h 1056"/>
              <a:gd name="T4" fmla="*/ 609600 w 384"/>
              <a:gd name="T5" fmla="*/ 838200 h 1056"/>
              <a:gd name="T6" fmla="*/ 609600 w 384"/>
              <a:gd name="T7" fmla="*/ 1676400 h 105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84" h="1056">
                <a:moveTo>
                  <a:pt x="0" y="0"/>
                </a:moveTo>
                <a:lnTo>
                  <a:pt x="0" y="528"/>
                </a:lnTo>
                <a:lnTo>
                  <a:pt x="384" y="528"/>
                </a:lnTo>
                <a:lnTo>
                  <a:pt x="384" y="1056"/>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xmlns="">
                <a:solidFill>
                  <a:srgbClr val="FF66CC"/>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a:p>
        </p:txBody>
      </p:sp>
      <p:grpSp>
        <p:nvGrpSpPr>
          <p:cNvPr id="734360" name="Group 152"/>
          <p:cNvGrpSpPr>
            <a:grpSpLocks/>
          </p:cNvGrpSpPr>
          <p:nvPr/>
        </p:nvGrpSpPr>
        <p:grpSpPr bwMode="auto">
          <a:xfrm>
            <a:off x="4267200" y="6553200"/>
            <a:ext cx="1879600" cy="304800"/>
            <a:chOff x="2688" y="4128"/>
            <a:chExt cx="1184" cy="192"/>
          </a:xfrm>
        </p:grpSpPr>
        <p:sp>
          <p:nvSpPr>
            <p:cNvPr id="27668" name="Rectangle 149"/>
            <p:cNvSpPr>
              <a:spLocks noChangeArrowheads="1"/>
            </p:cNvSpPr>
            <p:nvPr/>
          </p:nvSpPr>
          <p:spPr bwMode="auto">
            <a:xfrm>
              <a:off x="2688" y="4128"/>
              <a:ext cx="384" cy="192"/>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7669" name="Text Box 151"/>
            <p:cNvSpPr txBox="1">
              <a:spLocks noChangeArrowheads="1"/>
            </p:cNvSpPr>
            <p:nvPr/>
          </p:nvSpPr>
          <p:spPr bwMode="auto">
            <a:xfrm>
              <a:off x="3072" y="4141"/>
              <a:ext cx="800" cy="179"/>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sz="1600">
                  <a:latin typeface="Times New Roman" panose="02020603050405020304" pitchFamily="18" charset="0"/>
                  <a:ea typeface="굴림" panose="020B0600000101010101" pitchFamily="34" charset="-127"/>
                </a:rPr>
                <a:t>Cache Block</a:t>
              </a:r>
            </a:p>
          </p:txBody>
        </p:sp>
      </p:grpSp>
    </p:spTree>
    <p:extLst>
      <p:ext uri="{BB962C8B-B14F-4D97-AF65-F5344CB8AC3E}">
        <p14:creationId xmlns:p14="http://schemas.microsoft.com/office/powerpoint/2010/main" val="42843025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3421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34211">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34316"/>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4211">
                                            <p:txEl>
                                              <p:pRg st="2" end="2"/>
                                            </p:txEl>
                                          </p:spTgt>
                                        </p:tgtEl>
                                        <p:attrNameLst>
                                          <p:attrName>style.visibility</p:attrName>
                                        </p:attrNameLst>
                                      </p:cBhvr>
                                      <p:to>
                                        <p:strVal val="visible"/>
                                      </p:to>
                                    </p:set>
                                  </p:childTnLst>
                                </p:cTn>
                              </p:par>
                              <p:par>
                                <p:cTn id="15" presetID="2" presetClass="entr" presetSubtype="8" fill="hold" nodeType="withEffect">
                                  <p:stCondLst>
                                    <p:cond delay="0"/>
                                  </p:stCondLst>
                                  <p:childTnLst>
                                    <p:set>
                                      <p:cBhvr>
                                        <p:cTn id="16" dur="1" fill="hold">
                                          <p:stCondLst>
                                            <p:cond delay="0"/>
                                          </p:stCondLst>
                                        </p:cTn>
                                        <p:tgtEl>
                                          <p:spTgt spid="734348"/>
                                        </p:tgtEl>
                                        <p:attrNameLst>
                                          <p:attrName>style.visibility</p:attrName>
                                        </p:attrNameLst>
                                      </p:cBhvr>
                                      <p:to>
                                        <p:strVal val="visible"/>
                                      </p:to>
                                    </p:set>
                                    <p:anim calcmode="lin" valueType="num">
                                      <p:cBhvr additive="base">
                                        <p:cTn id="17" dur="500" fill="hold"/>
                                        <p:tgtEl>
                                          <p:spTgt spid="734348"/>
                                        </p:tgtEl>
                                        <p:attrNameLst>
                                          <p:attrName>ppt_x</p:attrName>
                                        </p:attrNameLst>
                                      </p:cBhvr>
                                      <p:tavLst>
                                        <p:tav tm="0">
                                          <p:val>
                                            <p:strVal val="0-#ppt_w/2"/>
                                          </p:val>
                                        </p:tav>
                                        <p:tav tm="100000">
                                          <p:val>
                                            <p:strVal val="#ppt_x"/>
                                          </p:val>
                                        </p:tav>
                                      </p:tavLst>
                                    </p:anim>
                                    <p:anim calcmode="lin" valueType="num">
                                      <p:cBhvr additive="base">
                                        <p:cTn id="18" dur="500" fill="hold"/>
                                        <p:tgtEl>
                                          <p:spTgt spid="734348"/>
                                        </p:tgtEl>
                                        <p:attrNameLst>
                                          <p:attrName>ppt_y</p:attrName>
                                        </p:attrNameLst>
                                      </p:cBhvr>
                                      <p:tavLst>
                                        <p:tav tm="0">
                                          <p:val>
                                            <p:strVal val="#ppt_y"/>
                                          </p:val>
                                        </p:tav>
                                        <p:tav tm="100000">
                                          <p:val>
                                            <p:strVal val="#ppt_y"/>
                                          </p:val>
                                        </p:tav>
                                      </p:tavLst>
                                    </p:anim>
                                  </p:childTnLst>
                                </p:cTn>
                              </p:par>
                              <p:par>
                                <p:cTn id="19" presetID="2" presetClass="entr" presetSubtype="2" fill="hold" nodeType="withEffect">
                                  <p:stCondLst>
                                    <p:cond delay="0"/>
                                  </p:stCondLst>
                                  <p:childTnLst>
                                    <p:set>
                                      <p:cBhvr>
                                        <p:cTn id="20" dur="1" fill="hold">
                                          <p:stCondLst>
                                            <p:cond delay="0"/>
                                          </p:stCondLst>
                                        </p:cTn>
                                        <p:tgtEl>
                                          <p:spTgt spid="734228"/>
                                        </p:tgtEl>
                                        <p:attrNameLst>
                                          <p:attrName>style.visibility</p:attrName>
                                        </p:attrNameLst>
                                      </p:cBhvr>
                                      <p:to>
                                        <p:strVal val="visible"/>
                                      </p:to>
                                    </p:set>
                                    <p:anim calcmode="lin" valueType="num">
                                      <p:cBhvr additive="base">
                                        <p:cTn id="21" dur="500" fill="hold"/>
                                        <p:tgtEl>
                                          <p:spTgt spid="734228"/>
                                        </p:tgtEl>
                                        <p:attrNameLst>
                                          <p:attrName>ppt_x</p:attrName>
                                        </p:attrNameLst>
                                      </p:cBhvr>
                                      <p:tavLst>
                                        <p:tav tm="0">
                                          <p:val>
                                            <p:strVal val="1+#ppt_w/2"/>
                                          </p:val>
                                        </p:tav>
                                        <p:tav tm="100000">
                                          <p:val>
                                            <p:strVal val="#ppt_x"/>
                                          </p:val>
                                        </p:tav>
                                      </p:tavLst>
                                    </p:anim>
                                    <p:anim calcmode="lin" valueType="num">
                                      <p:cBhvr additive="base">
                                        <p:cTn id="22" dur="500" fill="hold"/>
                                        <p:tgtEl>
                                          <p:spTgt spid="734228"/>
                                        </p:tgtEl>
                                        <p:attrNameLst>
                                          <p:attrName>ppt_y</p:attrName>
                                        </p:attrNameLst>
                                      </p:cBhvr>
                                      <p:tavLst>
                                        <p:tav tm="0">
                                          <p:val>
                                            <p:strVal val="#ppt_y"/>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34211">
                                            <p:txEl>
                                              <p:pRg st="3" end="3"/>
                                            </p:txEl>
                                          </p:spTgt>
                                        </p:tgtEl>
                                        <p:attrNameLst>
                                          <p:attrName>style.visibility</p:attrName>
                                        </p:attrNameLst>
                                      </p:cBhvr>
                                      <p:to>
                                        <p:strVal val="visible"/>
                                      </p:to>
                                    </p:set>
                                  </p:childTnLst>
                                </p:cTn>
                              </p:par>
                            </p:childTnLst>
                          </p:cTn>
                        </p:par>
                        <p:par>
                          <p:cTn id="27" fill="hold" nodeType="afterGroup">
                            <p:stCondLst>
                              <p:cond delay="0"/>
                            </p:stCondLst>
                            <p:childTnLst>
                              <p:par>
                                <p:cTn id="28" presetID="1" presetClass="entr" presetSubtype="0" fill="hold" grpId="0" nodeType="afterEffect">
                                  <p:stCondLst>
                                    <p:cond delay="0"/>
                                  </p:stCondLst>
                                  <p:childTnLst>
                                    <p:set>
                                      <p:cBhvr>
                                        <p:cTn id="29" dur="1" fill="hold">
                                          <p:stCondLst>
                                            <p:cond delay="0"/>
                                          </p:stCondLst>
                                        </p:cTn>
                                        <p:tgtEl>
                                          <p:spTgt spid="734313"/>
                                        </p:tgtEl>
                                        <p:attrNameLst>
                                          <p:attrName>style.visibility</p:attrName>
                                        </p:attrNameLst>
                                      </p:cBhvr>
                                      <p:to>
                                        <p:strVal val="visible"/>
                                      </p:to>
                                    </p:set>
                                  </p:childTnLst>
                                </p:cTn>
                              </p:par>
                            </p:childTnLst>
                          </p:cTn>
                        </p:par>
                        <p:par>
                          <p:cTn id="30" fill="hold" nodeType="afterGroup">
                            <p:stCondLst>
                              <p:cond delay="0"/>
                            </p:stCondLst>
                            <p:childTnLst>
                              <p:par>
                                <p:cTn id="31" presetID="22" presetClass="entr" presetSubtype="1" fill="hold" nodeType="afterEffect">
                                  <p:stCondLst>
                                    <p:cond delay="0"/>
                                  </p:stCondLst>
                                  <p:childTnLst>
                                    <p:set>
                                      <p:cBhvr>
                                        <p:cTn id="32" dur="1" fill="hold">
                                          <p:stCondLst>
                                            <p:cond delay="0"/>
                                          </p:stCondLst>
                                        </p:cTn>
                                        <p:tgtEl>
                                          <p:spTgt spid="734330"/>
                                        </p:tgtEl>
                                        <p:attrNameLst>
                                          <p:attrName>style.visibility</p:attrName>
                                        </p:attrNameLst>
                                      </p:cBhvr>
                                      <p:to>
                                        <p:strVal val="visible"/>
                                      </p:to>
                                    </p:set>
                                    <p:animEffect transition="in" filter="wipe(up)">
                                      <p:cBhvr>
                                        <p:cTn id="33" dur="500"/>
                                        <p:tgtEl>
                                          <p:spTgt spid="734330"/>
                                        </p:tgtEl>
                                      </p:cBhvr>
                                    </p:animEffect>
                                  </p:childTnLst>
                                </p:cTn>
                              </p:par>
                            </p:childTnLst>
                          </p:cTn>
                        </p:par>
                        <p:par>
                          <p:cTn id="34" fill="hold" nodeType="afterGroup">
                            <p:stCondLst>
                              <p:cond delay="500"/>
                            </p:stCondLst>
                            <p:childTnLst>
                              <p:par>
                                <p:cTn id="35" presetID="17" presetClass="entr" presetSubtype="10" fill="hold" grpId="0" nodeType="afterEffect">
                                  <p:stCondLst>
                                    <p:cond delay="0"/>
                                  </p:stCondLst>
                                  <p:childTnLst>
                                    <p:set>
                                      <p:cBhvr>
                                        <p:cTn id="36" dur="1" fill="hold">
                                          <p:stCondLst>
                                            <p:cond delay="0"/>
                                          </p:stCondLst>
                                        </p:cTn>
                                        <p:tgtEl>
                                          <p:spTgt spid="734248"/>
                                        </p:tgtEl>
                                        <p:attrNameLst>
                                          <p:attrName>style.visibility</p:attrName>
                                        </p:attrNameLst>
                                      </p:cBhvr>
                                      <p:to>
                                        <p:strVal val="visible"/>
                                      </p:to>
                                    </p:set>
                                    <p:anim calcmode="lin" valueType="num">
                                      <p:cBhvr>
                                        <p:cTn id="37" dur="500" fill="hold"/>
                                        <p:tgtEl>
                                          <p:spTgt spid="734248"/>
                                        </p:tgtEl>
                                        <p:attrNameLst>
                                          <p:attrName>ppt_w</p:attrName>
                                        </p:attrNameLst>
                                      </p:cBhvr>
                                      <p:tavLst>
                                        <p:tav tm="0">
                                          <p:val>
                                            <p:fltVal val="0"/>
                                          </p:val>
                                        </p:tav>
                                        <p:tav tm="100000">
                                          <p:val>
                                            <p:strVal val="#ppt_w"/>
                                          </p:val>
                                        </p:tav>
                                      </p:tavLst>
                                    </p:anim>
                                    <p:anim calcmode="lin" valueType="num">
                                      <p:cBhvr>
                                        <p:cTn id="38" dur="500" fill="hold"/>
                                        <p:tgtEl>
                                          <p:spTgt spid="734248"/>
                                        </p:tgtEl>
                                        <p:attrNameLst>
                                          <p:attrName>ppt_h</p:attrName>
                                        </p:attrNameLst>
                                      </p:cBhvr>
                                      <p:tavLst>
                                        <p:tav tm="0">
                                          <p:val>
                                            <p:strVal val="#ppt_h"/>
                                          </p:val>
                                        </p:tav>
                                        <p:tav tm="100000">
                                          <p:val>
                                            <p:strVal val="#ppt_h"/>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34211">
                                            <p:txEl>
                                              <p:pRg st="4" end="4"/>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34314"/>
                                        </p:tgtEl>
                                        <p:attrNameLst>
                                          <p:attrName>style.visibility</p:attrName>
                                        </p:attrNameLst>
                                      </p:cBhvr>
                                      <p:to>
                                        <p:strVal val="visible"/>
                                      </p:to>
                                    </p:set>
                                  </p:childTnLst>
                                </p:cTn>
                              </p:par>
                            </p:childTnLst>
                          </p:cTn>
                        </p:par>
                        <p:par>
                          <p:cTn id="45" fill="hold" nodeType="afterGroup">
                            <p:stCondLst>
                              <p:cond delay="0"/>
                            </p:stCondLst>
                            <p:childTnLst>
                              <p:par>
                                <p:cTn id="46" presetID="22" presetClass="entr" presetSubtype="1" fill="hold" grpId="0" nodeType="afterEffect">
                                  <p:stCondLst>
                                    <p:cond delay="0"/>
                                  </p:stCondLst>
                                  <p:childTnLst>
                                    <p:set>
                                      <p:cBhvr>
                                        <p:cTn id="47" dur="1" fill="hold">
                                          <p:stCondLst>
                                            <p:cond delay="0"/>
                                          </p:stCondLst>
                                        </p:cTn>
                                        <p:tgtEl>
                                          <p:spTgt spid="734331"/>
                                        </p:tgtEl>
                                        <p:attrNameLst>
                                          <p:attrName>style.visibility</p:attrName>
                                        </p:attrNameLst>
                                      </p:cBhvr>
                                      <p:to>
                                        <p:strVal val="visible"/>
                                      </p:to>
                                    </p:set>
                                    <p:animEffect transition="in" filter="wipe(up)">
                                      <p:cBhvr>
                                        <p:cTn id="48" dur="500"/>
                                        <p:tgtEl>
                                          <p:spTgt spid="734331"/>
                                        </p:tgtEl>
                                      </p:cBhvr>
                                    </p:animEffect>
                                  </p:childTnLst>
                                </p:cTn>
                              </p:par>
                            </p:childTnLst>
                          </p:cTn>
                        </p:par>
                        <p:par>
                          <p:cTn id="49" fill="hold" nodeType="afterGroup">
                            <p:stCondLst>
                              <p:cond delay="500"/>
                            </p:stCondLst>
                            <p:childTnLst>
                              <p:par>
                                <p:cTn id="50" presetID="22" presetClass="entr" presetSubtype="1" fill="hold" grpId="0" nodeType="afterEffect">
                                  <p:stCondLst>
                                    <p:cond delay="0"/>
                                  </p:stCondLst>
                                  <p:childTnLst>
                                    <p:set>
                                      <p:cBhvr>
                                        <p:cTn id="51" dur="1" fill="hold">
                                          <p:stCondLst>
                                            <p:cond delay="0"/>
                                          </p:stCondLst>
                                        </p:cTn>
                                        <p:tgtEl>
                                          <p:spTgt spid="734332"/>
                                        </p:tgtEl>
                                        <p:attrNameLst>
                                          <p:attrName>style.visibility</p:attrName>
                                        </p:attrNameLst>
                                      </p:cBhvr>
                                      <p:to>
                                        <p:strVal val="visible"/>
                                      </p:to>
                                    </p:set>
                                    <p:animEffect transition="in" filter="wipe(up)">
                                      <p:cBhvr>
                                        <p:cTn id="52" dur="500"/>
                                        <p:tgtEl>
                                          <p:spTgt spid="734332"/>
                                        </p:tgtEl>
                                      </p:cBhvr>
                                    </p:animEffect>
                                  </p:childTnLst>
                                </p:cTn>
                              </p:par>
                              <p:par>
                                <p:cTn id="53" presetID="22" presetClass="entr" presetSubtype="1" fill="hold" nodeType="withEffect">
                                  <p:stCondLst>
                                    <p:cond delay="0"/>
                                  </p:stCondLst>
                                  <p:childTnLst>
                                    <p:set>
                                      <p:cBhvr>
                                        <p:cTn id="54" dur="1" fill="hold">
                                          <p:stCondLst>
                                            <p:cond delay="0"/>
                                          </p:stCondLst>
                                        </p:cTn>
                                        <p:tgtEl>
                                          <p:spTgt spid="734347"/>
                                        </p:tgtEl>
                                        <p:attrNameLst>
                                          <p:attrName>style.visibility</p:attrName>
                                        </p:attrNameLst>
                                      </p:cBhvr>
                                      <p:to>
                                        <p:strVal val="visible"/>
                                      </p:to>
                                    </p:set>
                                    <p:animEffect transition="in" filter="wipe(up)">
                                      <p:cBhvr>
                                        <p:cTn id="55" dur="500"/>
                                        <p:tgtEl>
                                          <p:spTgt spid="734347"/>
                                        </p:tgtEl>
                                      </p:cBhvr>
                                    </p:animEffect>
                                  </p:childTnLst>
                                </p:cTn>
                              </p:par>
                            </p:childTnLst>
                          </p:cTn>
                        </p:par>
                        <p:par>
                          <p:cTn id="56" fill="hold" nodeType="afterGroup">
                            <p:stCondLst>
                              <p:cond delay="1000"/>
                            </p:stCondLst>
                            <p:childTnLst>
                              <p:par>
                                <p:cTn id="57" presetID="4" presetClass="entr" presetSubtype="16" fill="hold" nodeType="afterEffect">
                                  <p:stCondLst>
                                    <p:cond delay="0"/>
                                  </p:stCondLst>
                                  <p:childTnLst>
                                    <p:set>
                                      <p:cBhvr>
                                        <p:cTn id="58" dur="1" fill="hold">
                                          <p:stCondLst>
                                            <p:cond delay="0"/>
                                          </p:stCondLst>
                                        </p:cTn>
                                        <p:tgtEl>
                                          <p:spTgt spid="734354"/>
                                        </p:tgtEl>
                                        <p:attrNameLst>
                                          <p:attrName>style.visibility</p:attrName>
                                        </p:attrNameLst>
                                      </p:cBhvr>
                                      <p:to>
                                        <p:strVal val="visible"/>
                                      </p:to>
                                    </p:set>
                                    <p:animEffect transition="in" filter="box(in)">
                                      <p:cBhvr>
                                        <p:cTn id="59" dur="500"/>
                                        <p:tgtEl>
                                          <p:spTgt spid="734354"/>
                                        </p:tgtEl>
                                      </p:cBhvr>
                                    </p:animEffect>
                                  </p:childTnLst>
                                </p:cTn>
                              </p:par>
                            </p:childTnLst>
                          </p:cTn>
                        </p:par>
                      </p:childTnLst>
                    </p:cTn>
                  </p:par>
                  <p:par>
                    <p:cTn id="60" fill="hold" nodeType="clickPar">
                      <p:stCondLst>
                        <p:cond delay="indefinite"/>
                      </p:stCondLst>
                      <p:childTnLst>
                        <p:par>
                          <p:cTn id="61" fill="hold" nodeType="withGroup">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734211">
                                            <p:txEl>
                                              <p:pRg st="5" end="5"/>
                                            </p:txEl>
                                          </p:spTgt>
                                        </p:tgtEl>
                                        <p:attrNameLst>
                                          <p:attrName>style.visibility</p:attrName>
                                        </p:attrNameLst>
                                      </p:cBhvr>
                                      <p:to>
                                        <p:strVal val="visible"/>
                                      </p:to>
                                    </p:set>
                                  </p:childTnLst>
                                </p:cTn>
                              </p:par>
                            </p:childTnLst>
                          </p:cTn>
                        </p:par>
                        <p:par>
                          <p:cTn id="64" fill="hold" nodeType="afterGroup">
                            <p:stCondLst>
                              <p:cond delay="0"/>
                            </p:stCondLst>
                            <p:childTnLst>
                              <p:par>
                                <p:cTn id="65" presetID="1" presetClass="entr" presetSubtype="0" fill="hold" nodeType="afterEffect">
                                  <p:stCondLst>
                                    <p:cond delay="0"/>
                                  </p:stCondLst>
                                  <p:childTnLst>
                                    <p:set>
                                      <p:cBhvr>
                                        <p:cTn id="66" dur="1" fill="hold">
                                          <p:stCondLst>
                                            <p:cond delay="0"/>
                                          </p:stCondLst>
                                        </p:cTn>
                                        <p:tgtEl>
                                          <p:spTgt spid="734311"/>
                                        </p:tgtEl>
                                        <p:attrNameLst>
                                          <p:attrName>style.visibility</p:attrName>
                                        </p:attrNameLst>
                                      </p:cBhvr>
                                      <p:to>
                                        <p:strVal val="visible"/>
                                      </p:to>
                                    </p:set>
                                  </p:childTnLst>
                                </p:cTn>
                              </p:par>
                            </p:childTnLst>
                          </p:cTn>
                        </p:par>
                        <p:par>
                          <p:cTn id="67" fill="hold" nodeType="afterGroup">
                            <p:stCondLst>
                              <p:cond delay="0"/>
                            </p:stCondLst>
                            <p:childTnLst>
                              <p:par>
                                <p:cTn id="68" presetID="1" presetClass="entr" presetSubtype="0" fill="hold" grpId="0" nodeType="afterEffect">
                                  <p:stCondLst>
                                    <p:cond delay="0"/>
                                  </p:stCondLst>
                                  <p:childTnLst>
                                    <p:set>
                                      <p:cBhvr>
                                        <p:cTn id="69" dur="1" fill="hold">
                                          <p:stCondLst>
                                            <p:cond delay="0"/>
                                          </p:stCondLst>
                                        </p:cTn>
                                        <p:tgtEl>
                                          <p:spTgt spid="734355"/>
                                        </p:tgtEl>
                                        <p:attrNameLst>
                                          <p:attrName>style.visibility</p:attrName>
                                        </p:attrNameLst>
                                      </p:cBhvr>
                                      <p:to>
                                        <p:strVal val="visible"/>
                                      </p:to>
                                    </p:set>
                                  </p:childTnLst>
                                </p:cTn>
                              </p:par>
                            </p:childTnLst>
                          </p:cTn>
                        </p:par>
                        <p:par>
                          <p:cTn id="70" fill="hold" nodeType="afterGroup">
                            <p:stCondLst>
                              <p:cond delay="0"/>
                            </p:stCondLst>
                            <p:childTnLst>
                              <p:par>
                                <p:cTn id="71" presetID="22" presetClass="entr" presetSubtype="1" fill="hold" grpId="0" nodeType="afterEffect">
                                  <p:stCondLst>
                                    <p:cond delay="0"/>
                                  </p:stCondLst>
                                  <p:childTnLst>
                                    <p:set>
                                      <p:cBhvr>
                                        <p:cTn id="72" dur="1" fill="hold">
                                          <p:stCondLst>
                                            <p:cond delay="0"/>
                                          </p:stCondLst>
                                        </p:cTn>
                                        <p:tgtEl>
                                          <p:spTgt spid="734356"/>
                                        </p:tgtEl>
                                        <p:attrNameLst>
                                          <p:attrName>style.visibility</p:attrName>
                                        </p:attrNameLst>
                                      </p:cBhvr>
                                      <p:to>
                                        <p:strVal val="visible"/>
                                      </p:to>
                                    </p:set>
                                    <p:animEffect transition="in" filter="wipe(up)">
                                      <p:cBhvr>
                                        <p:cTn id="73" dur="500"/>
                                        <p:tgtEl>
                                          <p:spTgt spid="734356"/>
                                        </p:tgtEl>
                                      </p:cBhvr>
                                    </p:animEffect>
                                  </p:childTnLst>
                                </p:cTn>
                              </p:par>
                            </p:childTnLst>
                          </p:cTn>
                        </p:par>
                        <p:par>
                          <p:cTn id="74" fill="hold" nodeType="afterGroup">
                            <p:stCondLst>
                              <p:cond delay="500"/>
                            </p:stCondLst>
                            <p:childTnLst>
                              <p:par>
                                <p:cTn id="75" presetID="1" presetClass="entr" presetSubtype="0" fill="hold" nodeType="afterEffect">
                                  <p:stCondLst>
                                    <p:cond delay="0"/>
                                  </p:stCondLst>
                                  <p:childTnLst>
                                    <p:set>
                                      <p:cBhvr>
                                        <p:cTn id="76" dur="1" fill="hold">
                                          <p:stCondLst>
                                            <p:cond delay="0"/>
                                          </p:stCondLst>
                                        </p:cTn>
                                        <p:tgtEl>
                                          <p:spTgt spid="7343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4314" grpId="0" animBg="1"/>
      <p:bldP spid="734313" grpId="0" animBg="1"/>
      <p:bldP spid="734211" grpId="0" build="p"/>
      <p:bldP spid="734248" grpId="0" animBg="1"/>
      <p:bldP spid="734332" grpId="0" animBg="1"/>
      <p:bldP spid="734331" grpId="0" animBg="1"/>
      <p:bldP spid="734355" grpId="0" animBg="1"/>
      <p:bldP spid="734356"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36337" name="Rectangle 81"/>
          <p:cNvSpPr>
            <a:spLocks noChangeArrowheads="1"/>
          </p:cNvSpPr>
          <p:nvPr/>
        </p:nvSpPr>
        <p:spPr bwMode="auto">
          <a:xfrm>
            <a:off x="2540000" y="4279900"/>
            <a:ext cx="2946400" cy="1816100"/>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736336" name="Rectangle 80"/>
          <p:cNvSpPr>
            <a:spLocks noChangeArrowheads="1"/>
          </p:cNvSpPr>
          <p:nvPr/>
        </p:nvSpPr>
        <p:spPr bwMode="auto">
          <a:xfrm>
            <a:off x="7181850" y="4287838"/>
            <a:ext cx="757238" cy="285750"/>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736334" name="Rectangle 78"/>
          <p:cNvSpPr>
            <a:spLocks noChangeArrowheads="1"/>
          </p:cNvSpPr>
          <p:nvPr/>
        </p:nvSpPr>
        <p:spPr bwMode="auto">
          <a:xfrm>
            <a:off x="6789738" y="3063875"/>
            <a:ext cx="1439862" cy="282575"/>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736332" name="Rectangle 76"/>
          <p:cNvSpPr>
            <a:spLocks noChangeArrowheads="1"/>
          </p:cNvSpPr>
          <p:nvPr/>
        </p:nvSpPr>
        <p:spPr bwMode="auto">
          <a:xfrm>
            <a:off x="792163" y="3071813"/>
            <a:ext cx="5989637" cy="276225"/>
          </a:xfrm>
          <a:prstGeom prst="rect">
            <a:avLst/>
          </a:prstGeom>
          <a:solidFill>
            <a:srgbClr val="FF66CC"/>
          </a:solidFill>
          <a:ln w="1905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678" name="Rectangle 2"/>
          <p:cNvSpPr>
            <a:spLocks noGrp="1" noChangeArrowheads="1"/>
          </p:cNvSpPr>
          <p:nvPr>
            <p:ph type="title"/>
          </p:nvPr>
        </p:nvSpPr>
        <p:spPr>
          <a:xfrm>
            <a:off x="1941513" y="228600"/>
            <a:ext cx="4810125" cy="379413"/>
          </a:xfrm>
          <a:noFill/>
        </p:spPr>
        <p:txBody>
          <a:bodyPr wrap="none" lIns="63500" tIns="25400" rIns="63500" bIns="25400" anchor="t">
            <a:spAutoFit/>
          </a:bodyPr>
          <a:lstStyle/>
          <a:p>
            <a:r>
              <a:rPr lang="en-US" altLang="ko-KR" smtClean="0">
                <a:ea typeface="굴림" panose="020B0600000101010101" pitchFamily="34" charset="-127"/>
              </a:rPr>
              <a:t>Review: Fully Associative Cache</a:t>
            </a:r>
          </a:p>
        </p:txBody>
      </p:sp>
      <p:sp>
        <p:nvSpPr>
          <p:cNvPr id="736259" name="Rectangle 3"/>
          <p:cNvSpPr>
            <a:spLocks noGrp="1" noChangeArrowheads="1"/>
          </p:cNvSpPr>
          <p:nvPr>
            <p:ph type="body" idx="1"/>
          </p:nvPr>
        </p:nvSpPr>
        <p:spPr>
          <a:xfrm>
            <a:off x="381000" y="685800"/>
            <a:ext cx="8458200" cy="2575064"/>
          </a:xfrm>
          <a:noFill/>
        </p:spPr>
        <p:txBody>
          <a:bodyPr lIns="63500" tIns="25400" rIns="63500" bIns="25400">
            <a:spAutoFit/>
          </a:bodyPr>
          <a:lstStyle/>
          <a:p>
            <a:pPr>
              <a:lnSpc>
                <a:spcPct val="80000"/>
              </a:lnSpc>
              <a:spcBef>
                <a:spcPct val="20000"/>
              </a:spcBef>
            </a:pPr>
            <a:r>
              <a:rPr lang="en-US" altLang="ko-KR" dirty="0" smtClean="0">
                <a:solidFill>
                  <a:schemeClr val="hlink"/>
                </a:solidFill>
                <a:ea typeface="굴림" panose="020B0600000101010101" pitchFamily="34" charset="-127"/>
              </a:rPr>
              <a:t>Fully Associative</a:t>
            </a:r>
            <a:r>
              <a:rPr lang="en-US" altLang="ko-KR" dirty="0" smtClean="0">
                <a:ea typeface="굴림" panose="020B0600000101010101" pitchFamily="34" charset="-127"/>
              </a:rPr>
              <a:t>: Every block can hold any line</a:t>
            </a:r>
          </a:p>
          <a:p>
            <a:pPr lvl="1">
              <a:lnSpc>
                <a:spcPct val="80000"/>
              </a:lnSpc>
              <a:spcBef>
                <a:spcPct val="20000"/>
              </a:spcBef>
            </a:pPr>
            <a:r>
              <a:rPr lang="en-US" altLang="ko-KR" sz="2400" dirty="0" smtClean="0">
                <a:ea typeface="굴림" panose="020B0600000101010101" pitchFamily="34" charset="-127"/>
              </a:rPr>
              <a:t>Address does not include a cache index</a:t>
            </a:r>
          </a:p>
          <a:p>
            <a:pPr lvl="1">
              <a:lnSpc>
                <a:spcPct val="80000"/>
              </a:lnSpc>
              <a:spcBef>
                <a:spcPct val="20000"/>
              </a:spcBef>
            </a:pPr>
            <a:r>
              <a:rPr lang="en-US" altLang="ko-KR" sz="2400" dirty="0" smtClean="0">
                <a:ea typeface="굴림" panose="020B0600000101010101" pitchFamily="34" charset="-127"/>
              </a:rPr>
              <a:t>Compare Cache Tags of all Cache Entries in Parallel</a:t>
            </a:r>
          </a:p>
          <a:p>
            <a:pPr>
              <a:lnSpc>
                <a:spcPct val="80000"/>
              </a:lnSpc>
              <a:spcBef>
                <a:spcPct val="20000"/>
              </a:spcBef>
            </a:pPr>
            <a:r>
              <a:rPr lang="en-US" altLang="ko-KR" dirty="0" smtClean="0">
                <a:ea typeface="굴림" panose="020B0600000101010101" pitchFamily="34" charset="-127"/>
              </a:rPr>
              <a:t>Example: Block Size=32B blocks</a:t>
            </a:r>
          </a:p>
          <a:p>
            <a:pPr lvl="1">
              <a:lnSpc>
                <a:spcPct val="80000"/>
              </a:lnSpc>
              <a:spcBef>
                <a:spcPct val="20000"/>
              </a:spcBef>
            </a:pPr>
            <a:r>
              <a:rPr lang="en-US" altLang="ko-KR" sz="2400" dirty="0" smtClean="0">
                <a:ea typeface="굴림" panose="020B0600000101010101" pitchFamily="34" charset="-127"/>
              </a:rPr>
              <a:t>We need N 27-bit comparators</a:t>
            </a:r>
          </a:p>
          <a:p>
            <a:pPr lvl="1">
              <a:lnSpc>
                <a:spcPct val="80000"/>
              </a:lnSpc>
              <a:spcBef>
                <a:spcPct val="20000"/>
              </a:spcBef>
            </a:pPr>
            <a:r>
              <a:rPr lang="en-US" altLang="ko-KR" sz="2400" dirty="0" smtClean="0">
                <a:ea typeface="굴림" panose="020B0600000101010101" pitchFamily="34" charset="-127"/>
              </a:rPr>
              <a:t>Still have byte select to choose from within block</a:t>
            </a:r>
          </a:p>
          <a:p>
            <a:pPr>
              <a:lnSpc>
                <a:spcPct val="80000"/>
              </a:lnSpc>
              <a:spcBef>
                <a:spcPct val="20000"/>
              </a:spcBef>
            </a:pPr>
            <a:endParaRPr lang="ko-KR" altLang="en-US" dirty="0" smtClean="0">
              <a:ea typeface="굴림" panose="020B0600000101010101" pitchFamily="34" charset="-127"/>
            </a:endParaRPr>
          </a:p>
        </p:txBody>
      </p:sp>
      <p:grpSp>
        <p:nvGrpSpPr>
          <p:cNvPr id="736325" name="Group 69"/>
          <p:cNvGrpSpPr>
            <a:grpSpLocks/>
          </p:cNvGrpSpPr>
          <p:nvPr/>
        </p:nvGrpSpPr>
        <p:grpSpPr bwMode="auto">
          <a:xfrm>
            <a:off x="5867400" y="3962400"/>
            <a:ext cx="2887663" cy="2127250"/>
            <a:chOff x="3696" y="2496"/>
            <a:chExt cx="1819" cy="1340"/>
          </a:xfrm>
        </p:grpSpPr>
        <p:sp>
          <p:nvSpPr>
            <p:cNvPr id="28731" name="Rectangle 4"/>
            <p:cNvSpPr>
              <a:spLocks noChangeArrowheads="1"/>
            </p:cNvSpPr>
            <p:nvPr/>
          </p:nvSpPr>
          <p:spPr bwMode="auto">
            <a:xfrm>
              <a:off x="3717" y="2700"/>
              <a:ext cx="1760" cy="1136"/>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732" name="Line 5"/>
            <p:cNvSpPr>
              <a:spLocks noChangeShapeType="1"/>
            </p:cNvSpPr>
            <p:nvPr/>
          </p:nvSpPr>
          <p:spPr bwMode="auto">
            <a:xfrm>
              <a:off x="3717" y="2884"/>
              <a:ext cx="17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33" name="Line 6"/>
            <p:cNvSpPr>
              <a:spLocks noChangeShapeType="1"/>
            </p:cNvSpPr>
            <p:nvPr/>
          </p:nvSpPr>
          <p:spPr bwMode="auto">
            <a:xfrm>
              <a:off x="3717" y="3076"/>
              <a:ext cx="17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34" name="Line 7"/>
            <p:cNvSpPr>
              <a:spLocks noChangeShapeType="1"/>
            </p:cNvSpPr>
            <p:nvPr/>
          </p:nvSpPr>
          <p:spPr bwMode="auto">
            <a:xfrm>
              <a:off x="3717" y="3268"/>
              <a:ext cx="17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35" name="Line 8"/>
            <p:cNvSpPr>
              <a:spLocks noChangeShapeType="1"/>
            </p:cNvSpPr>
            <p:nvPr/>
          </p:nvSpPr>
          <p:spPr bwMode="auto">
            <a:xfrm>
              <a:off x="3717" y="3460"/>
              <a:ext cx="17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36" name="Rectangle 9"/>
            <p:cNvSpPr>
              <a:spLocks noChangeArrowheads="1"/>
            </p:cNvSpPr>
            <p:nvPr/>
          </p:nvSpPr>
          <p:spPr bwMode="auto">
            <a:xfrm>
              <a:off x="4560" y="3495"/>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8737" name="Rectangle 10"/>
            <p:cNvSpPr>
              <a:spLocks noChangeArrowheads="1"/>
            </p:cNvSpPr>
            <p:nvPr/>
          </p:nvSpPr>
          <p:spPr bwMode="auto">
            <a:xfrm>
              <a:off x="3922" y="2496"/>
              <a:ext cx="782"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ko-KR" altLang="en-US" sz="1600">
                  <a:latin typeface="Times New Roman" panose="02020603050405020304" pitchFamily="18" charset="0"/>
                  <a:ea typeface="굴림" panose="020B0600000101010101" pitchFamily="34" charset="-127"/>
                </a:rPr>
                <a:t> </a:t>
              </a:r>
              <a:r>
                <a:rPr lang="en-US" altLang="ko-KR" sz="1600">
                  <a:latin typeface="Times New Roman" panose="02020603050405020304" pitchFamily="18" charset="0"/>
                  <a:ea typeface="굴림" panose="020B0600000101010101" pitchFamily="34" charset="-127"/>
                </a:rPr>
                <a:t>Cache Data</a:t>
              </a:r>
            </a:p>
          </p:txBody>
        </p:sp>
        <p:sp>
          <p:nvSpPr>
            <p:cNvPr id="28738" name="Rectangle 11"/>
            <p:cNvSpPr>
              <a:spLocks noChangeArrowheads="1"/>
            </p:cNvSpPr>
            <p:nvPr/>
          </p:nvSpPr>
          <p:spPr bwMode="auto">
            <a:xfrm>
              <a:off x="4992" y="2688"/>
              <a:ext cx="459"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0</a:t>
              </a:r>
            </a:p>
          </p:txBody>
        </p:sp>
        <p:sp>
          <p:nvSpPr>
            <p:cNvPr id="28739" name="Line 30"/>
            <p:cNvSpPr>
              <a:spLocks noChangeShapeType="1"/>
            </p:cNvSpPr>
            <p:nvPr/>
          </p:nvSpPr>
          <p:spPr bwMode="auto">
            <a:xfrm>
              <a:off x="5005" y="2700"/>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40" name="Rectangle 31"/>
            <p:cNvSpPr>
              <a:spLocks noChangeArrowheads="1"/>
            </p:cNvSpPr>
            <p:nvPr/>
          </p:nvSpPr>
          <p:spPr bwMode="auto">
            <a:xfrm>
              <a:off x="4512" y="2688"/>
              <a:ext cx="459"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1</a:t>
              </a:r>
            </a:p>
          </p:txBody>
        </p:sp>
        <p:sp>
          <p:nvSpPr>
            <p:cNvPr id="28741" name="Line 32"/>
            <p:cNvSpPr>
              <a:spLocks noChangeShapeType="1"/>
            </p:cNvSpPr>
            <p:nvPr/>
          </p:nvSpPr>
          <p:spPr bwMode="auto">
            <a:xfrm>
              <a:off x="4525" y="2700"/>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42" name="Rectangle 33"/>
            <p:cNvSpPr>
              <a:spLocks noChangeArrowheads="1"/>
            </p:cNvSpPr>
            <p:nvPr/>
          </p:nvSpPr>
          <p:spPr bwMode="auto">
            <a:xfrm>
              <a:off x="3696" y="2688"/>
              <a:ext cx="52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31</a:t>
              </a:r>
            </a:p>
          </p:txBody>
        </p:sp>
        <p:sp>
          <p:nvSpPr>
            <p:cNvPr id="28743" name="Line 34"/>
            <p:cNvSpPr>
              <a:spLocks noChangeShapeType="1"/>
            </p:cNvSpPr>
            <p:nvPr/>
          </p:nvSpPr>
          <p:spPr bwMode="auto">
            <a:xfrm>
              <a:off x="4189" y="2700"/>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44" name="Rectangle 35"/>
            <p:cNvSpPr>
              <a:spLocks noChangeArrowheads="1"/>
            </p:cNvSpPr>
            <p:nvPr/>
          </p:nvSpPr>
          <p:spPr bwMode="auto">
            <a:xfrm rot="-5400000">
              <a:off x="4275" y="2634"/>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8745" name="Rectangle 36"/>
            <p:cNvSpPr>
              <a:spLocks noChangeArrowheads="1"/>
            </p:cNvSpPr>
            <p:nvPr/>
          </p:nvSpPr>
          <p:spPr bwMode="auto">
            <a:xfrm>
              <a:off x="4992" y="2880"/>
              <a:ext cx="52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32</a:t>
              </a:r>
            </a:p>
          </p:txBody>
        </p:sp>
        <p:sp>
          <p:nvSpPr>
            <p:cNvPr id="28746" name="Line 37"/>
            <p:cNvSpPr>
              <a:spLocks noChangeShapeType="1"/>
            </p:cNvSpPr>
            <p:nvPr/>
          </p:nvSpPr>
          <p:spPr bwMode="auto">
            <a:xfrm>
              <a:off x="5005" y="2892"/>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47" name="Rectangle 38"/>
            <p:cNvSpPr>
              <a:spLocks noChangeArrowheads="1"/>
            </p:cNvSpPr>
            <p:nvPr/>
          </p:nvSpPr>
          <p:spPr bwMode="auto">
            <a:xfrm>
              <a:off x="4512" y="2880"/>
              <a:ext cx="52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33</a:t>
              </a:r>
            </a:p>
          </p:txBody>
        </p:sp>
        <p:sp>
          <p:nvSpPr>
            <p:cNvPr id="28748" name="Line 39"/>
            <p:cNvSpPr>
              <a:spLocks noChangeShapeType="1"/>
            </p:cNvSpPr>
            <p:nvPr/>
          </p:nvSpPr>
          <p:spPr bwMode="auto">
            <a:xfrm>
              <a:off x="4525" y="2892"/>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49" name="Rectangle 40"/>
            <p:cNvSpPr>
              <a:spLocks noChangeArrowheads="1"/>
            </p:cNvSpPr>
            <p:nvPr/>
          </p:nvSpPr>
          <p:spPr bwMode="auto">
            <a:xfrm>
              <a:off x="3696" y="2880"/>
              <a:ext cx="523"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63</a:t>
              </a:r>
            </a:p>
          </p:txBody>
        </p:sp>
        <p:sp>
          <p:nvSpPr>
            <p:cNvPr id="28750" name="Line 41"/>
            <p:cNvSpPr>
              <a:spLocks noChangeShapeType="1"/>
            </p:cNvSpPr>
            <p:nvPr/>
          </p:nvSpPr>
          <p:spPr bwMode="auto">
            <a:xfrm>
              <a:off x="4189" y="2892"/>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51" name="Rectangle 42"/>
            <p:cNvSpPr>
              <a:spLocks noChangeArrowheads="1"/>
            </p:cNvSpPr>
            <p:nvPr/>
          </p:nvSpPr>
          <p:spPr bwMode="auto">
            <a:xfrm rot="-5400000">
              <a:off x="4275" y="2826"/>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grpSp>
      <p:grpSp>
        <p:nvGrpSpPr>
          <p:cNvPr id="736329" name="Group 73"/>
          <p:cNvGrpSpPr>
            <a:grpSpLocks/>
          </p:cNvGrpSpPr>
          <p:nvPr/>
        </p:nvGrpSpPr>
        <p:grpSpPr bwMode="auto">
          <a:xfrm>
            <a:off x="2522538" y="3962400"/>
            <a:ext cx="3625850" cy="2127250"/>
            <a:chOff x="1589" y="2496"/>
            <a:chExt cx="2284" cy="1340"/>
          </a:xfrm>
        </p:grpSpPr>
        <p:grpSp>
          <p:nvGrpSpPr>
            <p:cNvPr id="28715" name="Group 70"/>
            <p:cNvGrpSpPr>
              <a:grpSpLocks/>
            </p:cNvGrpSpPr>
            <p:nvPr/>
          </p:nvGrpSpPr>
          <p:grpSpPr bwMode="auto">
            <a:xfrm>
              <a:off x="3264" y="2496"/>
              <a:ext cx="609" cy="1340"/>
              <a:chOff x="3264" y="2496"/>
              <a:chExt cx="609" cy="1340"/>
            </a:xfrm>
          </p:grpSpPr>
          <p:sp>
            <p:nvSpPr>
              <p:cNvPr id="28724" name="Rectangle 23"/>
              <p:cNvSpPr>
                <a:spLocks noChangeArrowheads="1"/>
              </p:cNvSpPr>
              <p:nvPr/>
            </p:nvSpPr>
            <p:spPr bwMode="auto">
              <a:xfrm>
                <a:off x="3525" y="2700"/>
                <a:ext cx="128" cy="1136"/>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725" name="Rectangle 24"/>
              <p:cNvSpPr>
                <a:spLocks noChangeArrowheads="1"/>
              </p:cNvSpPr>
              <p:nvPr/>
            </p:nvSpPr>
            <p:spPr bwMode="auto">
              <a:xfrm>
                <a:off x="3264" y="2496"/>
                <a:ext cx="609"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Valid Bit</a:t>
                </a:r>
              </a:p>
            </p:txBody>
          </p:sp>
          <p:sp>
            <p:nvSpPr>
              <p:cNvPr id="28726" name="Line 25"/>
              <p:cNvSpPr>
                <a:spLocks noChangeShapeType="1"/>
              </p:cNvSpPr>
              <p:nvPr/>
            </p:nvSpPr>
            <p:spPr bwMode="auto">
              <a:xfrm flipH="1">
                <a:off x="3509" y="2884"/>
                <a:ext cx="1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27" name="Line 26"/>
              <p:cNvSpPr>
                <a:spLocks noChangeShapeType="1"/>
              </p:cNvSpPr>
              <p:nvPr/>
            </p:nvSpPr>
            <p:spPr bwMode="auto">
              <a:xfrm flipH="1">
                <a:off x="3509" y="3076"/>
                <a:ext cx="1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28" name="Line 27"/>
              <p:cNvSpPr>
                <a:spLocks noChangeShapeType="1"/>
              </p:cNvSpPr>
              <p:nvPr/>
            </p:nvSpPr>
            <p:spPr bwMode="auto">
              <a:xfrm flipH="1">
                <a:off x="3509" y="3268"/>
                <a:ext cx="1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29" name="Line 28"/>
              <p:cNvSpPr>
                <a:spLocks noChangeShapeType="1"/>
              </p:cNvSpPr>
              <p:nvPr/>
            </p:nvSpPr>
            <p:spPr bwMode="auto">
              <a:xfrm flipH="1">
                <a:off x="3509" y="3460"/>
                <a:ext cx="16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30" name="Rectangle 29"/>
              <p:cNvSpPr>
                <a:spLocks noChangeArrowheads="1"/>
              </p:cNvSpPr>
              <p:nvPr/>
            </p:nvSpPr>
            <p:spPr bwMode="auto">
              <a:xfrm>
                <a:off x="3504" y="3495"/>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grpSp>
        <p:grpSp>
          <p:nvGrpSpPr>
            <p:cNvPr id="28716" name="Group 71"/>
            <p:cNvGrpSpPr>
              <a:grpSpLocks/>
            </p:cNvGrpSpPr>
            <p:nvPr/>
          </p:nvGrpSpPr>
          <p:grpSpPr bwMode="auto">
            <a:xfrm>
              <a:off x="1589" y="2496"/>
              <a:ext cx="1888" cy="1340"/>
              <a:chOff x="1589" y="2496"/>
              <a:chExt cx="1888" cy="1340"/>
            </a:xfrm>
          </p:grpSpPr>
          <p:sp>
            <p:nvSpPr>
              <p:cNvPr id="28717" name="Rectangle 16"/>
              <p:cNvSpPr>
                <a:spLocks noChangeArrowheads="1"/>
              </p:cNvSpPr>
              <p:nvPr/>
            </p:nvSpPr>
            <p:spPr bwMode="auto">
              <a:xfrm>
                <a:off x="1605" y="2700"/>
                <a:ext cx="1856" cy="1136"/>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718" name="Line 17"/>
              <p:cNvSpPr>
                <a:spLocks noChangeShapeType="1"/>
              </p:cNvSpPr>
              <p:nvPr/>
            </p:nvSpPr>
            <p:spPr bwMode="auto">
              <a:xfrm flipH="1">
                <a:off x="1589" y="2884"/>
                <a:ext cx="188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19" name="Line 18"/>
              <p:cNvSpPr>
                <a:spLocks noChangeShapeType="1"/>
              </p:cNvSpPr>
              <p:nvPr/>
            </p:nvSpPr>
            <p:spPr bwMode="auto">
              <a:xfrm flipH="1">
                <a:off x="1589" y="3076"/>
                <a:ext cx="188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20" name="Line 19"/>
              <p:cNvSpPr>
                <a:spLocks noChangeShapeType="1"/>
              </p:cNvSpPr>
              <p:nvPr/>
            </p:nvSpPr>
            <p:spPr bwMode="auto">
              <a:xfrm flipH="1">
                <a:off x="1589" y="3268"/>
                <a:ext cx="188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21" name="Line 20"/>
              <p:cNvSpPr>
                <a:spLocks noChangeShapeType="1"/>
              </p:cNvSpPr>
              <p:nvPr/>
            </p:nvSpPr>
            <p:spPr bwMode="auto">
              <a:xfrm flipH="1">
                <a:off x="1589" y="3460"/>
                <a:ext cx="1888"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22" name="Rectangle 21"/>
              <p:cNvSpPr>
                <a:spLocks noChangeArrowheads="1"/>
              </p:cNvSpPr>
              <p:nvPr/>
            </p:nvSpPr>
            <p:spPr bwMode="auto">
              <a:xfrm>
                <a:off x="2352" y="3495"/>
                <a:ext cx="178" cy="28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2400">
                    <a:latin typeface="Times New Roman" panose="02020603050405020304" pitchFamily="18" charset="0"/>
                    <a:ea typeface="굴림" panose="020B0600000101010101" pitchFamily="34" charset="-127"/>
                  </a:rPr>
                  <a:t>:</a:t>
                </a:r>
              </a:p>
            </p:txBody>
          </p:sp>
          <p:sp>
            <p:nvSpPr>
              <p:cNvPr id="28723" name="Rectangle 43"/>
              <p:cNvSpPr>
                <a:spLocks noChangeArrowheads="1"/>
              </p:cNvSpPr>
              <p:nvPr/>
            </p:nvSpPr>
            <p:spPr bwMode="auto">
              <a:xfrm>
                <a:off x="2244" y="2496"/>
                <a:ext cx="732"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ko-KR" altLang="en-US" sz="1600">
                    <a:latin typeface="Times New Roman" panose="02020603050405020304" pitchFamily="18" charset="0"/>
                    <a:ea typeface="굴림" panose="020B0600000101010101" pitchFamily="34" charset="-127"/>
                  </a:rPr>
                  <a:t> </a:t>
                </a:r>
                <a:r>
                  <a:rPr lang="en-US" altLang="ko-KR" sz="1600">
                    <a:latin typeface="Times New Roman" panose="02020603050405020304" pitchFamily="18" charset="0"/>
                    <a:ea typeface="굴림" panose="020B0600000101010101" pitchFamily="34" charset="-127"/>
                  </a:rPr>
                  <a:t>Cache Tag</a:t>
                </a:r>
              </a:p>
            </p:txBody>
          </p:sp>
        </p:grpSp>
      </p:grpSp>
      <p:grpSp>
        <p:nvGrpSpPr>
          <p:cNvPr id="736333" name="Group 77"/>
          <p:cNvGrpSpPr>
            <a:grpSpLocks/>
          </p:cNvGrpSpPr>
          <p:nvPr/>
        </p:nvGrpSpPr>
        <p:grpSpPr bwMode="auto">
          <a:xfrm>
            <a:off x="762000" y="2743200"/>
            <a:ext cx="7521575" cy="638175"/>
            <a:chOff x="480" y="1728"/>
            <a:chExt cx="4738" cy="402"/>
          </a:xfrm>
        </p:grpSpPr>
        <p:sp>
          <p:nvSpPr>
            <p:cNvPr id="28708" name="Rectangle 12"/>
            <p:cNvSpPr>
              <a:spLocks noChangeArrowheads="1"/>
            </p:cNvSpPr>
            <p:nvPr/>
          </p:nvSpPr>
          <p:spPr bwMode="auto">
            <a:xfrm>
              <a:off x="501" y="1932"/>
              <a:ext cx="4688" cy="176"/>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709" name="Rectangle 13"/>
            <p:cNvSpPr>
              <a:spLocks noChangeArrowheads="1"/>
            </p:cNvSpPr>
            <p:nvPr/>
          </p:nvSpPr>
          <p:spPr bwMode="auto">
            <a:xfrm>
              <a:off x="5040" y="1728"/>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0</a:t>
              </a:r>
            </a:p>
          </p:txBody>
        </p:sp>
        <p:sp>
          <p:nvSpPr>
            <p:cNvPr id="28710" name="Rectangle 14"/>
            <p:cNvSpPr>
              <a:spLocks noChangeArrowheads="1"/>
            </p:cNvSpPr>
            <p:nvPr/>
          </p:nvSpPr>
          <p:spPr bwMode="auto">
            <a:xfrm>
              <a:off x="4128" y="1728"/>
              <a:ext cx="178"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4</a:t>
              </a:r>
            </a:p>
          </p:txBody>
        </p:sp>
        <p:sp>
          <p:nvSpPr>
            <p:cNvPr id="28711" name="Rectangle 22"/>
            <p:cNvSpPr>
              <a:spLocks noChangeArrowheads="1"/>
            </p:cNvSpPr>
            <p:nvPr/>
          </p:nvSpPr>
          <p:spPr bwMode="auto">
            <a:xfrm>
              <a:off x="1968" y="1920"/>
              <a:ext cx="1445"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Cache Tag (27 bits long)</a:t>
              </a:r>
            </a:p>
          </p:txBody>
        </p:sp>
        <p:sp>
          <p:nvSpPr>
            <p:cNvPr id="28712" name="Line 44"/>
            <p:cNvSpPr>
              <a:spLocks noChangeShapeType="1"/>
            </p:cNvSpPr>
            <p:nvPr/>
          </p:nvSpPr>
          <p:spPr bwMode="auto">
            <a:xfrm>
              <a:off x="4285" y="1932"/>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13" name="Rectangle 45"/>
            <p:cNvSpPr>
              <a:spLocks noChangeArrowheads="1"/>
            </p:cNvSpPr>
            <p:nvPr/>
          </p:nvSpPr>
          <p:spPr bwMode="auto">
            <a:xfrm>
              <a:off x="4320" y="1920"/>
              <a:ext cx="716"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Byte Select</a:t>
              </a:r>
            </a:p>
          </p:txBody>
        </p:sp>
        <p:sp>
          <p:nvSpPr>
            <p:cNvPr id="28714" name="Rectangle 15"/>
            <p:cNvSpPr>
              <a:spLocks noChangeArrowheads="1"/>
            </p:cNvSpPr>
            <p:nvPr/>
          </p:nvSpPr>
          <p:spPr bwMode="auto">
            <a:xfrm>
              <a:off x="480" y="1728"/>
              <a:ext cx="242"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31</a:t>
              </a:r>
            </a:p>
          </p:txBody>
        </p:sp>
      </p:grpSp>
      <p:grpSp>
        <p:nvGrpSpPr>
          <p:cNvPr id="736331" name="Group 75"/>
          <p:cNvGrpSpPr>
            <a:grpSpLocks/>
          </p:cNvGrpSpPr>
          <p:nvPr/>
        </p:nvGrpSpPr>
        <p:grpSpPr bwMode="auto">
          <a:xfrm>
            <a:off x="935038" y="3219450"/>
            <a:ext cx="1612900" cy="2905125"/>
            <a:chOff x="589" y="2028"/>
            <a:chExt cx="1016" cy="1830"/>
          </a:xfrm>
        </p:grpSpPr>
        <p:sp>
          <p:nvSpPr>
            <p:cNvPr id="28687" name="Oval 47"/>
            <p:cNvSpPr>
              <a:spLocks noChangeArrowheads="1"/>
            </p:cNvSpPr>
            <p:nvPr/>
          </p:nvSpPr>
          <p:spPr bwMode="auto">
            <a:xfrm>
              <a:off x="1173" y="2700"/>
              <a:ext cx="176" cy="176"/>
            </a:xfrm>
            <a:prstGeom prst="ellipse">
              <a:avLst/>
            </a:prstGeom>
            <a:noFill/>
            <a:ln w="254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688" name="Rectangle 48"/>
            <p:cNvSpPr>
              <a:spLocks noChangeArrowheads="1"/>
            </p:cNvSpPr>
            <p:nvPr/>
          </p:nvSpPr>
          <p:spPr bwMode="auto">
            <a:xfrm>
              <a:off x="1152" y="2688"/>
              <a:ext cx="187"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a:t>
              </a:r>
            </a:p>
          </p:txBody>
        </p:sp>
        <p:sp>
          <p:nvSpPr>
            <p:cNvPr id="28689" name="Line 49"/>
            <p:cNvSpPr>
              <a:spLocks noChangeShapeType="1"/>
            </p:cNvSpPr>
            <p:nvPr/>
          </p:nvSpPr>
          <p:spPr bwMode="auto">
            <a:xfrm flipH="1">
              <a:off x="1349" y="2788"/>
              <a:ext cx="256"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690" name="Oval 50"/>
            <p:cNvSpPr>
              <a:spLocks noChangeArrowheads="1"/>
            </p:cNvSpPr>
            <p:nvPr/>
          </p:nvSpPr>
          <p:spPr bwMode="auto">
            <a:xfrm>
              <a:off x="1173" y="3084"/>
              <a:ext cx="176" cy="176"/>
            </a:xfrm>
            <a:prstGeom prst="ellipse">
              <a:avLst/>
            </a:prstGeom>
            <a:noFill/>
            <a:ln w="254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691" name="Rectangle 51"/>
            <p:cNvSpPr>
              <a:spLocks noChangeArrowheads="1"/>
            </p:cNvSpPr>
            <p:nvPr/>
          </p:nvSpPr>
          <p:spPr bwMode="auto">
            <a:xfrm>
              <a:off x="1152" y="3072"/>
              <a:ext cx="187"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a:t>
              </a:r>
            </a:p>
          </p:txBody>
        </p:sp>
        <p:sp>
          <p:nvSpPr>
            <p:cNvPr id="28692" name="Line 52"/>
            <p:cNvSpPr>
              <a:spLocks noChangeShapeType="1"/>
            </p:cNvSpPr>
            <p:nvPr/>
          </p:nvSpPr>
          <p:spPr bwMode="auto">
            <a:xfrm flipH="1">
              <a:off x="1349" y="3172"/>
              <a:ext cx="256"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693" name="Oval 53"/>
            <p:cNvSpPr>
              <a:spLocks noChangeArrowheads="1"/>
            </p:cNvSpPr>
            <p:nvPr/>
          </p:nvSpPr>
          <p:spPr bwMode="auto">
            <a:xfrm>
              <a:off x="933" y="2892"/>
              <a:ext cx="176" cy="176"/>
            </a:xfrm>
            <a:prstGeom prst="ellipse">
              <a:avLst/>
            </a:prstGeom>
            <a:noFill/>
            <a:ln w="254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694" name="Rectangle 54"/>
            <p:cNvSpPr>
              <a:spLocks noChangeArrowheads="1"/>
            </p:cNvSpPr>
            <p:nvPr/>
          </p:nvSpPr>
          <p:spPr bwMode="auto">
            <a:xfrm>
              <a:off x="912" y="2880"/>
              <a:ext cx="187"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a:t>
              </a:r>
            </a:p>
          </p:txBody>
        </p:sp>
        <p:sp>
          <p:nvSpPr>
            <p:cNvPr id="28695" name="Line 55"/>
            <p:cNvSpPr>
              <a:spLocks noChangeShapeType="1"/>
            </p:cNvSpPr>
            <p:nvPr/>
          </p:nvSpPr>
          <p:spPr bwMode="auto">
            <a:xfrm flipH="1">
              <a:off x="1109" y="2980"/>
              <a:ext cx="496"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696" name="Oval 56"/>
            <p:cNvSpPr>
              <a:spLocks noChangeArrowheads="1"/>
            </p:cNvSpPr>
            <p:nvPr/>
          </p:nvSpPr>
          <p:spPr bwMode="auto">
            <a:xfrm>
              <a:off x="933" y="3276"/>
              <a:ext cx="176" cy="176"/>
            </a:xfrm>
            <a:prstGeom prst="ellipse">
              <a:avLst/>
            </a:prstGeom>
            <a:noFill/>
            <a:ln w="254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697" name="Line 57"/>
            <p:cNvSpPr>
              <a:spLocks noChangeShapeType="1"/>
            </p:cNvSpPr>
            <p:nvPr/>
          </p:nvSpPr>
          <p:spPr bwMode="auto">
            <a:xfrm flipH="1">
              <a:off x="1109" y="3364"/>
              <a:ext cx="496"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698" name="Rectangle 58"/>
            <p:cNvSpPr>
              <a:spLocks noChangeArrowheads="1"/>
            </p:cNvSpPr>
            <p:nvPr/>
          </p:nvSpPr>
          <p:spPr bwMode="auto">
            <a:xfrm>
              <a:off x="912" y="3264"/>
              <a:ext cx="187"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a:t>
              </a:r>
            </a:p>
          </p:txBody>
        </p:sp>
        <p:sp>
          <p:nvSpPr>
            <p:cNvPr id="28699" name="Line 59"/>
            <p:cNvSpPr>
              <a:spLocks noChangeShapeType="1"/>
            </p:cNvSpPr>
            <p:nvPr/>
          </p:nvSpPr>
          <p:spPr bwMode="auto">
            <a:xfrm>
              <a:off x="589" y="2028"/>
              <a:ext cx="0" cy="1712"/>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00" name="Line 60"/>
            <p:cNvSpPr>
              <a:spLocks noChangeShapeType="1"/>
            </p:cNvSpPr>
            <p:nvPr/>
          </p:nvSpPr>
          <p:spPr bwMode="auto">
            <a:xfrm>
              <a:off x="597" y="3364"/>
              <a:ext cx="32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01" name="Line 61"/>
            <p:cNvSpPr>
              <a:spLocks noChangeShapeType="1"/>
            </p:cNvSpPr>
            <p:nvPr/>
          </p:nvSpPr>
          <p:spPr bwMode="auto">
            <a:xfrm>
              <a:off x="597" y="2980"/>
              <a:ext cx="32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02" name="Line 62"/>
            <p:cNvSpPr>
              <a:spLocks noChangeShapeType="1"/>
            </p:cNvSpPr>
            <p:nvPr/>
          </p:nvSpPr>
          <p:spPr bwMode="auto">
            <a:xfrm>
              <a:off x="597" y="3172"/>
              <a:ext cx="56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03" name="Line 63"/>
            <p:cNvSpPr>
              <a:spLocks noChangeShapeType="1"/>
            </p:cNvSpPr>
            <p:nvPr/>
          </p:nvSpPr>
          <p:spPr bwMode="auto">
            <a:xfrm>
              <a:off x="597" y="2788"/>
              <a:ext cx="56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04" name="Oval 64"/>
            <p:cNvSpPr>
              <a:spLocks noChangeArrowheads="1"/>
            </p:cNvSpPr>
            <p:nvPr/>
          </p:nvSpPr>
          <p:spPr bwMode="auto">
            <a:xfrm>
              <a:off x="933" y="3660"/>
              <a:ext cx="176" cy="176"/>
            </a:xfrm>
            <a:prstGeom prst="ellipse">
              <a:avLst/>
            </a:prstGeom>
            <a:noFill/>
            <a:ln w="254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8705" name="Line 65"/>
            <p:cNvSpPr>
              <a:spLocks noChangeShapeType="1"/>
            </p:cNvSpPr>
            <p:nvPr/>
          </p:nvSpPr>
          <p:spPr bwMode="auto">
            <a:xfrm flipH="1">
              <a:off x="1109" y="3748"/>
              <a:ext cx="496"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28706" name="Rectangle 66"/>
            <p:cNvSpPr>
              <a:spLocks noChangeArrowheads="1"/>
            </p:cNvSpPr>
            <p:nvPr/>
          </p:nvSpPr>
          <p:spPr bwMode="auto">
            <a:xfrm>
              <a:off x="912" y="3648"/>
              <a:ext cx="187"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a:t>
              </a:r>
            </a:p>
          </p:txBody>
        </p:sp>
        <p:sp>
          <p:nvSpPr>
            <p:cNvPr id="28707" name="Line 67"/>
            <p:cNvSpPr>
              <a:spLocks noChangeShapeType="1"/>
            </p:cNvSpPr>
            <p:nvPr/>
          </p:nvSpPr>
          <p:spPr bwMode="auto">
            <a:xfrm>
              <a:off x="597" y="3748"/>
              <a:ext cx="32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grpSp>
        <p:nvGrpSpPr>
          <p:cNvPr id="736335" name="Group 79"/>
          <p:cNvGrpSpPr>
            <a:grpSpLocks/>
          </p:cNvGrpSpPr>
          <p:nvPr/>
        </p:nvGrpSpPr>
        <p:grpSpPr bwMode="auto">
          <a:xfrm>
            <a:off x="7010400" y="3352800"/>
            <a:ext cx="942975" cy="908050"/>
            <a:chOff x="4416" y="2112"/>
            <a:chExt cx="594" cy="572"/>
          </a:xfrm>
        </p:grpSpPr>
        <p:sp>
          <p:nvSpPr>
            <p:cNvPr id="28685" name="Rectangle 46"/>
            <p:cNvSpPr>
              <a:spLocks noChangeArrowheads="1"/>
            </p:cNvSpPr>
            <p:nvPr/>
          </p:nvSpPr>
          <p:spPr bwMode="auto">
            <a:xfrm>
              <a:off x="4416" y="2112"/>
              <a:ext cx="594" cy="2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Times New Roman" panose="02020603050405020304" pitchFamily="18" charset="0"/>
                  <a:ea typeface="굴림" panose="020B0600000101010101" pitchFamily="34" charset="-127"/>
                </a:rPr>
                <a:t>Ex: 0x01</a:t>
              </a:r>
            </a:p>
          </p:txBody>
        </p:sp>
        <p:sp>
          <p:nvSpPr>
            <p:cNvPr id="28686" name="Line 68"/>
            <p:cNvSpPr>
              <a:spLocks noChangeShapeType="1"/>
            </p:cNvSpPr>
            <p:nvPr/>
          </p:nvSpPr>
          <p:spPr bwMode="auto">
            <a:xfrm>
              <a:off x="4765" y="2316"/>
              <a:ext cx="0" cy="368"/>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148151661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73625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36259">
                                            <p:txEl>
                                              <p:pRg st="1" end="1"/>
                                            </p:txEl>
                                          </p:spTgt>
                                        </p:tgtEl>
                                        <p:attrNameLst>
                                          <p:attrName>style.visibility</p:attrName>
                                        </p:attrNameLst>
                                      </p:cBhvr>
                                      <p:to>
                                        <p:strVal val="visible"/>
                                      </p:to>
                                    </p:set>
                                  </p:childTnLst>
                                </p:cTn>
                              </p:par>
                              <p:par>
                                <p:cTn id="9" presetID="2" presetClass="entr" presetSubtype="2" fill="hold" nodeType="withEffect">
                                  <p:stCondLst>
                                    <p:cond delay="0"/>
                                  </p:stCondLst>
                                  <p:childTnLst>
                                    <p:set>
                                      <p:cBhvr>
                                        <p:cTn id="10" dur="1" fill="hold">
                                          <p:stCondLst>
                                            <p:cond delay="0"/>
                                          </p:stCondLst>
                                        </p:cTn>
                                        <p:tgtEl>
                                          <p:spTgt spid="736333"/>
                                        </p:tgtEl>
                                        <p:attrNameLst>
                                          <p:attrName>style.visibility</p:attrName>
                                        </p:attrNameLst>
                                      </p:cBhvr>
                                      <p:to>
                                        <p:strVal val="visible"/>
                                      </p:to>
                                    </p:set>
                                    <p:anim calcmode="lin" valueType="num">
                                      <p:cBhvr additive="base">
                                        <p:cTn id="11" dur="500" fill="hold"/>
                                        <p:tgtEl>
                                          <p:spTgt spid="736333"/>
                                        </p:tgtEl>
                                        <p:attrNameLst>
                                          <p:attrName>ppt_x</p:attrName>
                                        </p:attrNameLst>
                                      </p:cBhvr>
                                      <p:tavLst>
                                        <p:tav tm="0">
                                          <p:val>
                                            <p:strVal val="1+#ppt_w/2"/>
                                          </p:val>
                                        </p:tav>
                                        <p:tav tm="100000">
                                          <p:val>
                                            <p:strVal val="#ppt_x"/>
                                          </p:val>
                                        </p:tav>
                                      </p:tavLst>
                                    </p:anim>
                                    <p:anim calcmode="lin" valueType="num">
                                      <p:cBhvr additive="base">
                                        <p:cTn id="12" dur="500" fill="hold"/>
                                        <p:tgtEl>
                                          <p:spTgt spid="736333"/>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736325"/>
                                        </p:tgtEl>
                                        <p:attrNameLst>
                                          <p:attrName>style.visibility</p:attrName>
                                        </p:attrNameLst>
                                      </p:cBhvr>
                                      <p:to>
                                        <p:strVal val="visible"/>
                                      </p:to>
                                    </p:set>
                                    <p:anim calcmode="lin" valueType="num">
                                      <p:cBhvr additive="base">
                                        <p:cTn id="15" dur="500" fill="hold"/>
                                        <p:tgtEl>
                                          <p:spTgt spid="736325"/>
                                        </p:tgtEl>
                                        <p:attrNameLst>
                                          <p:attrName>ppt_x</p:attrName>
                                        </p:attrNameLst>
                                      </p:cBhvr>
                                      <p:tavLst>
                                        <p:tav tm="0">
                                          <p:val>
                                            <p:strVal val="1+#ppt_w/2"/>
                                          </p:val>
                                        </p:tav>
                                        <p:tav tm="100000">
                                          <p:val>
                                            <p:strVal val="#ppt_x"/>
                                          </p:val>
                                        </p:tav>
                                      </p:tavLst>
                                    </p:anim>
                                    <p:anim calcmode="lin" valueType="num">
                                      <p:cBhvr additive="base">
                                        <p:cTn id="16" dur="500" fill="hold"/>
                                        <p:tgtEl>
                                          <p:spTgt spid="736325"/>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36259">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36259">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36259">
                                            <p:txEl>
                                              <p:pRg st="4" end="4"/>
                                            </p:txEl>
                                          </p:spTgt>
                                        </p:tgtEl>
                                        <p:attrNameLst>
                                          <p:attrName>style.visibility</p:attrName>
                                        </p:attrNameLst>
                                      </p:cBhvr>
                                      <p:to>
                                        <p:strVal val="visible"/>
                                      </p:to>
                                    </p:set>
                                  </p:childTnLst>
                                </p:cTn>
                              </p:par>
                            </p:childTnLst>
                          </p:cTn>
                        </p:par>
                        <p:par>
                          <p:cTn id="29" fill="hold">
                            <p:stCondLst>
                              <p:cond delay="0"/>
                            </p:stCondLst>
                            <p:childTnLst>
                              <p:par>
                                <p:cTn id="30" presetID="2" presetClass="entr" presetSubtype="8" fill="hold" nodeType="afterEffect">
                                  <p:stCondLst>
                                    <p:cond delay="0"/>
                                  </p:stCondLst>
                                  <p:childTnLst>
                                    <p:set>
                                      <p:cBhvr>
                                        <p:cTn id="31" dur="1" fill="hold">
                                          <p:stCondLst>
                                            <p:cond delay="0"/>
                                          </p:stCondLst>
                                        </p:cTn>
                                        <p:tgtEl>
                                          <p:spTgt spid="736329"/>
                                        </p:tgtEl>
                                        <p:attrNameLst>
                                          <p:attrName>style.visibility</p:attrName>
                                        </p:attrNameLst>
                                      </p:cBhvr>
                                      <p:to>
                                        <p:strVal val="visible"/>
                                      </p:to>
                                    </p:set>
                                    <p:anim calcmode="lin" valueType="num">
                                      <p:cBhvr additive="base">
                                        <p:cTn id="32" dur="500" fill="hold"/>
                                        <p:tgtEl>
                                          <p:spTgt spid="736329"/>
                                        </p:tgtEl>
                                        <p:attrNameLst>
                                          <p:attrName>ppt_x</p:attrName>
                                        </p:attrNameLst>
                                      </p:cBhvr>
                                      <p:tavLst>
                                        <p:tav tm="0">
                                          <p:val>
                                            <p:strVal val="0-#ppt_w/2"/>
                                          </p:val>
                                        </p:tav>
                                        <p:tav tm="100000">
                                          <p:val>
                                            <p:strVal val="#ppt_x"/>
                                          </p:val>
                                        </p:tav>
                                      </p:tavLst>
                                    </p:anim>
                                    <p:anim calcmode="lin" valueType="num">
                                      <p:cBhvr additive="base">
                                        <p:cTn id="33" dur="500" fill="hold"/>
                                        <p:tgtEl>
                                          <p:spTgt spid="736329"/>
                                        </p:tgtEl>
                                        <p:attrNameLst>
                                          <p:attrName>ppt_y</p:attrName>
                                        </p:attrNameLst>
                                      </p:cBhvr>
                                      <p:tavLst>
                                        <p:tav tm="0">
                                          <p:val>
                                            <p:strVal val="#ppt_y"/>
                                          </p:val>
                                        </p:tav>
                                        <p:tav tm="100000">
                                          <p:val>
                                            <p:strVal val="#ppt_y"/>
                                          </p:val>
                                        </p:tav>
                                      </p:tavLst>
                                    </p:anim>
                                  </p:childTnLst>
                                </p:cTn>
                              </p:par>
                            </p:childTnLst>
                          </p:cTn>
                        </p:par>
                        <p:par>
                          <p:cTn id="34" fill="hold">
                            <p:stCondLst>
                              <p:cond delay="500"/>
                            </p:stCondLst>
                            <p:childTnLst>
                              <p:par>
                                <p:cTn id="35" presetID="22" presetClass="entr" presetSubtype="2" fill="hold" grpId="0" nodeType="afterEffect">
                                  <p:stCondLst>
                                    <p:cond delay="0"/>
                                  </p:stCondLst>
                                  <p:childTnLst>
                                    <p:set>
                                      <p:cBhvr>
                                        <p:cTn id="36" dur="1" fill="hold">
                                          <p:stCondLst>
                                            <p:cond delay="0"/>
                                          </p:stCondLst>
                                        </p:cTn>
                                        <p:tgtEl>
                                          <p:spTgt spid="736337"/>
                                        </p:tgtEl>
                                        <p:attrNameLst>
                                          <p:attrName>style.visibility</p:attrName>
                                        </p:attrNameLst>
                                      </p:cBhvr>
                                      <p:to>
                                        <p:strVal val="visible"/>
                                      </p:to>
                                    </p:set>
                                    <p:animEffect transition="in" filter="wipe(right)">
                                      <p:cBhvr>
                                        <p:cTn id="37" dur="500"/>
                                        <p:tgtEl>
                                          <p:spTgt spid="736337"/>
                                        </p:tgtEl>
                                      </p:cBhvr>
                                    </p:animEffect>
                                  </p:childTnLst>
                                </p:cTn>
                              </p:par>
                            </p:childTnLst>
                          </p:cTn>
                        </p:par>
                        <p:par>
                          <p:cTn id="38" fill="hold">
                            <p:stCondLst>
                              <p:cond delay="1000"/>
                            </p:stCondLst>
                            <p:childTnLst>
                              <p:par>
                                <p:cTn id="39" presetID="22" presetClass="entr" presetSubtype="4" fill="hold" nodeType="afterEffect">
                                  <p:stCondLst>
                                    <p:cond delay="0"/>
                                  </p:stCondLst>
                                  <p:childTnLst>
                                    <p:set>
                                      <p:cBhvr>
                                        <p:cTn id="40" dur="1" fill="hold">
                                          <p:stCondLst>
                                            <p:cond delay="0"/>
                                          </p:stCondLst>
                                        </p:cTn>
                                        <p:tgtEl>
                                          <p:spTgt spid="736331"/>
                                        </p:tgtEl>
                                        <p:attrNameLst>
                                          <p:attrName>style.visibility</p:attrName>
                                        </p:attrNameLst>
                                      </p:cBhvr>
                                      <p:to>
                                        <p:strVal val="visible"/>
                                      </p:to>
                                    </p:set>
                                    <p:animEffect transition="in" filter="wipe(down)">
                                      <p:cBhvr>
                                        <p:cTn id="41" dur="500"/>
                                        <p:tgtEl>
                                          <p:spTgt spid="736331"/>
                                        </p:tgtEl>
                                      </p:cBhvr>
                                    </p:animEffect>
                                  </p:childTnLst>
                                </p:cTn>
                              </p:par>
                            </p:childTnLst>
                          </p:cTn>
                        </p:par>
                        <p:par>
                          <p:cTn id="42" fill="hold">
                            <p:stCondLst>
                              <p:cond delay="1500"/>
                            </p:stCondLst>
                            <p:childTnLst>
                              <p:par>
                                <p:cTn id="43" presetID="1" presetClass="entr" presetSubtype="0" fill="hold" grpId="0" nodeType="afterEffect">
                                  <p:stCondLst>
                                    <p:cond delay="0"/>
                                  </p:stCondLst>
                                  <p:childTnLst>
                                    <p:set>
                                      <p:cBhvr>
                                        <p:cTn id="44" dur="1" fill="hold">
                                          <p:stCondLst>
                                            <p:cond delay="0"/>
                                          </p:stCondLst>
                                        </p:cTn>
                                        <p:tgtEl>
                                          <p:spTgt spid="73633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3633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36259">
                                            <p:txEl>
                                              <p:pRg st="5" end="5"/>
                                            </p:txEl>
                                          </p:spTgt>
                                        </p:tgtEl>
                                        <p:attrNameLst>
                                          <p:attrName>style.visibility</p:attrName>
                                        </p:attrNameLst>
                                      </p:cBhvr>
                                      <p:to>
                                        <p:strVal val="visible"/>
                                      </p:to>
                                    </p:set>
                                  </p:childTnLst>
                                </p:cTn>
                              </p:par>
                            </p:childTnLst>
                          </p:cTn>
                        </p:par>
                        <p:par>
                          <p:cTn id="51" fill="hold">
                            <p:stCondLst>
                              <p:cond delay="0"/>
                            </p:stCondLst>
                            <p:childTnLst>
                              <p:par>
                                <p:cTn id="52" presetID="22" presetClass="entr" presetSubtype="1" fill="hold" nodeType="afterEffect">
                                  <p:stCondLst>
                                    <p:cond delay="0"/>
                                  </p:stCondLst>
                                  <p:childTnLst>
                                    <p:set>
                                      <p:cBhvr>
                                        <p:cTn id="53" dur="1" fill="hold">
                                          <p:stCondLst>
                                            <p:cond delay="0"/>
                                          </p:stCondLst>
                                        </p:cTn>
                                        <p:tgtEl>
                                          <p:spTgt spid="736335"/>
                                        </p:tgtEl>
                                        <p:attrNameLst>
                                          <p:attrName>style.visibility</p:attrName>
                                        </p:attrNameLst>
                                      </p:cBhvr>
                                      <p:to>
                                        <p:strVal val="visible"/>
                                      </p:to>
                                    </p:set>
                                    <p:animEffect transition="in" filter="wipe(up)">
                                      <p:cBhvr>
                                        <p:cTn id="54" dur="500"/>
                                        <p:tgtEl>
                                          <p:spTgt spid="736335"/>
                                        </p:tgtEl>
                                      </p:cBhvr>
                                    </p:animEffect>
                                  </p:childTnLst>
                                </p:cTn>
                              </p:par>
                            </p:childTnLst>
                          </p:cTn>
                        </p:par>
                        <p:par>
                          <p:cTn id="55" fill="hold">
                            <p:stCondLst>
                              <p:cond delay="500"/>
                            </p:stCondLst>
                            <p:childTnLst>
                              <p:par>
                                <p:cTn id="56" presetID="1" presetClass="entr" presetSubtype="0" fill="hold" grpId="0" nodeType="afterEffect">
                                  <p:stCondLst>
                                    <p:cond delay="0"/>
                                  </p:stCondLst>
                                  <p:childTnLst>
                                    <p:set>
                                      <p:cBhvr>
                                        <p:cTn id="57" dur="1" fill="hold">
                                          <p:stCondLst>
                                            <p:cond delay="0"/>
                                          </p:stCondLst>
                                        </p:cTn>
                                        <p:tgtEl>
                                          <p:spTgt spid="7363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6337" grpId="0" animBg="1"/>
      <p:bldP spid="736336" grpId="0" animBg="1"/>
      <p:bldP spid="736334" grpId="0" animBg="1"/>
      <p:bldP spid="73633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Administrivia</a:t>
            </a:r>
            <a:r>
              <a:rPr lang="en-US" dirty="0" smtClean="0"/>
              <a:t> (1/2)</a:t>
            </a:r>
            <a:endParaRPr lang="en-US" dirty="0"/>
          </a:p>
        </p:txBody>
      </p:sp>
      <p:sp>
        <p:nvSpPr>
          <p:cNvPr id="3" name="Content Placeholder 2"/>
          <p:cNvSpPr>
            <a:spLocks noGrp="1"/>
          </p:cNvSpPr>
          <p:nvPr>
            <p:ph idx="1"/>
          </p:nvPr>
        </p:nvSpPr>
        <p:spPr>
          <a:xfrm>
            <a:off x="304800" y="762000"/>
            <a:ext cx="8382000" cy="5105400"/>
          </a:xfrm>
        </p:spPr>
        <p:txBody>
          <a:bodyPr/>
          <a:lstStyle/>
          <a:p>
            <a:endParaRPr lang="en-US" dirty="0" smtClean="0"/>
          </a:p>
          <a:p>
            <a:pPr lvl="1"/>
            <a:endParaRPr lang="en-US" dirty="0"/>
          </a:p>
        </p:txBody>
      </p:sp>
      <mc:AlternateContent xmlns:mc="http://schemas.openxmlformats.org/markup-compatibility/2006">
        <mc:Choice xmlns:a14="http://schemas.microsoft.com/office/drawing/2010/main" Requires="a14">
          <p:sp>
            <p:nvSpPr>
              <p:cNvPr id="4" name="Content Placeholder 2"/>
              <p:cNvSpPr txBox="1">
                <a:spLocks/>
              </p:cNvSpPr>
              <p:nvPr/>
            </p:nvSpPr>
            <p:spPr bwMode="auto">
              <a:xfrm>
                <a:off x="152400" y="762000"/>
                <a:ext cx="8877993" cy="6019800"/>
              </a:xfrm>
              <a:prstGeom prst="rect">
                <a:avLst/>
              </a:prstGeom>
              <a:noFill/>
              <a:ln>
                <a:noFill/>
              </a:ln>
              <a:effectLst/>
              <a:extLst>
                <a:ext uri="{909E8E84-426E-40dd-AFC4-6F175D3DCCD1}">
                  <a14:hiddenFill xmlns="">
                    <a:solidFill>
                      <a:schemeClr val="bg1"/>
                    </a:solidFill>
                  </a14:hiddenFill>
                </a:ext>
                <a:ext uri="{91240B29-F687-4f45-9708-019B960494DF}">
                  <a14:hiddenLine xmlns="" w="12700">
                    <a:pattFill prst="narHorz">
                      <a:fgClr>
                        <a:schemeClr val="tx1"/>
                      </a:fgClr>
                      <a:bgClr>
                        <a:schemeClr val="bg1"/>
                      </a:bgClr>
                    </a:pattFill>
                    <a:miter lim="800000"/>
                    <a:headEnd/>
                    <a:tailEnd/>
                  </a14:hiddenLine>
                </a:ext>
                <a:ext uri="{AF507438-7753-43e0-B8FC-AC1667EBCBE1}">
                  <a14:hiddenEffects xmlns="">
                    <a:effectLst>
                      <a:outerShdw dist="35921" dir="2700000" algn="ctr" rotWithShape="0">
                        <a:schemeClr val="bg2"/>
                      </a:outerShdw>
                    </a:effectLst>
                  </a14:hiddenEffects>
                </a:ext>
              </a:extLst>
            </p:spPr>
            <p:txBody>
              <a:bodyPr vert="horz" wrap="square" lIns="90478" tIns="44445" rIns="90478" bIns="44445" numCol="1" anchor="t" anchorCtr="0" compatLnSpc="1">
                <a:prstTxWarp prst="textNoShape">
                  <a:avLst/>
                </a:prstTxWarp>
                <a:normAutofit/>
              </a:bodyPr>
              <a:lstStyle>
                <a:lvl1pPr marL="285750" indent="-285750" algn="l" rtl="0" eaLnBrk="0" fontAlgn="base" hangingPunct="0">
                  <a:lnSpc>
                    <a:spcPct val="90000"/>
                  </a:lnSpc>
                  <a:spcBef>
                    <a:spcPct val="30000"/>
                  </a:spcBef>
                  <a:spcAft>
                    <a:spcPct val="0"/>
                  </a:spcAft>
                  <a:buSzPct val="100000"/>
                  <a:buChar char="•"/>
                  <a:defRPr sz="2400" b="0" i="0">
                    <a:solidFill>
                      <a:schemeClr val="tx1"/>
                    </a:solidFill>
                    <a:latin typeface="Gill Sans Light" charset="0"/>
                    <a:ea typeface="Gill Sans Light" charset="0"/>
                    <a:cs typeface="Gill Sans Light" charset="0"/>
                  </a:defRPr>
                </a:lvl1pPr>
                <a:lvl2pPr marL="685800" indent="-228600" algn="l" rtl="0" eaLnBrk="0" fontAlgn="base" hangingPunct="0">
                  <a:lnSpc>
                    <a:spcPct val="90000"/>
                  </a:lnSpc>
                  <a:spcBef>
                    <a:spcPct val="30000"/>
                  </a:spcBef>
                  <a:spcAft>
                    <a:spcPct val="0"/>
                  </a:spcAft>
                  <a:buSzPct val="100000"/>
                  <a:buChar char="–"/>
                  <a:defRPr sz="2200" b="0" i="0">
                    <a:solidFill>
                      <a:schemeClr val="tx1"/>
                    </a:solidFill>
                    <a:latin typeface="Gill Sans Light" charset="0"/>
                    <a:ea typeface="Gill Sans Light" charset="0"/>
                    <a:cs typeface="Gill Sans Light" charset="0"/>
                  </a:defRPr>
                </a:lvl2pPr>
                <a:lvl3pPr marL="1143000" indent="-228600" algn="l" rtl="0" eaLnBrk="0" fontAlgn="base" hangingPunct="0">
                  <a:lnSpc>
                    <a:spcPct val="90000"/>
                  </a:lnSpc>
                  <a:spcBef>
                    <a:spcPct val="30000"/>
                  </a:spcBef>
                  <a:spcAft>
                    <a:spcPct val="0"/>
                  </a:spcAft>
                  <a:buSzPct val="100000"/>
                  <a:buChar char="»"/>
                  <a:defRPr sz="2000" b="0" i="0">
                    <a:solidFill>
                      <a:schemeClr val="tx1"/>
                    </a:solidFill>
                    <a:latin typeface="Gill Sans Light" charset="0"/>
                    <a:ea typeface="Gill Sans Light" charset="0"/>
                    <a:cs typeface="Gill Sans Light" charset="0"/>
                  </a:defRPr>
                </a:lvl3pPr>
                <a:lvl4pPr marL="1543050" indent="-171450" algn="l" rtl="0" eaLnBrk="0" fontAlgn="base" hangingPunct="0">
                  <a:lnSpc>
                    <a:spcPct val="90000"/>
                  </a:lnSpc>
                  <a:spcBef>
                    <a:spcPct val="30000"/>
                  </a:spcBef>
                  <a:spcAft>
                    <a:spcPct val="0"/>
                  </a:spcAft>
                  <a:buSzPct val="100000"/>
                  <a:buChar char="•"/>
                  <a:defRPr sz="2000" b="0" i="0">
                    <a:solidFill>
                      <a:schemeClr val="tx1"/>
                    </a:solidFill>
                    <a:latin typeface="Gill Sans Light" charset="0"/>
                    <a:ea typeface="Gill Sans Light" charset="0"/>
                    <a:cs typeface="Gill Sans Light" charset="0"/>
                  </a:defRPr>
                </a:lvl4pPr>
                <a:lvl5pPr marL="2000250" indent="-171450" algn="l" rtl="0" eaLnBrk="0" fontAlgn="base" hangingPunct="0">
                  <a:lnSpc>
                    <a:spcPct val="90000"/>
                  </a:lnSpc>
                  <a:spcBef>
                    <a:spcPct val="30000"/>
                  </a:spcBef>
                  <a:spcAft>
                    <a:spcPct val="0"/>
                  </a:spcAft>
                  <a:buSzPct val="100000"/>
                  <a:buChar char="–"/>
                  <a:defRPr sz="2000" b="0" i="0">
                    <a:solidFill>
                      <a:schemeClr val="tx1"/>
                    </a:solidFill>
                    <a:latin typeface="Gill Sans Light" charset="0"/>
                    <a:ea typeface="Gill Sans Light" charset="0"/>
                    <a:cs typeface="Gill Sans Light" charset="0"/>
                  </a:defRPr>
                </a:lvl5pPr>
                <a:lvl6pPr marL="2457450" indent="-171450" algn="l" rtl="0" eaLnBrk="0" fontAlgn="base" hangingPunct="0">
                  <a:lnSpc>
                    <a:spcPct val="90000"/>
                  </a:lnSpc>
                  <a:spcBef>
                    <a:spcPct val="30000"/>
                  </a:spcBef>
                  <a:spcAft>
                    <a:spcPct val="0"/>
                  </a:spcAft>
                  <a:buSzPct val="100000"/>
                  <a:buChar char="–"/>
                  <a:defRPr sz="2000" b="1">
                    <a:solidFill>
                      <a:schemeClr val="tx1"/>
                    </a:solidFill>
                    <a:latin typeface="+mn-lt"/>
                  </a:defRPr>
                </a:lvl6pPr>
                <a:lvl7pPr marL="2914650" indent="-171450" algn="l" rtl="0" eaLnBrk="0" fontAlgn="base" hangingPunct="0">
                  <a:lnSpc>
                    <a:spcPct val="90000"/>
                  </a:lnSpc>
                  <a:spcBef>
                    <a:spcPct val="30000"/>
                  </a:spcBef>
                  <a:spcAft>
                    <a:spcPct val="0"/>
                  </a:spcAft>
                  <a:buSzPct val="100000"/>
                  <a:buChar char="–"/>
                  <a:defRPr sz="2000" b="1">
                    <a:solidFill>
                      <a:schemeClr val="tx1"/>
                    </a:solidFill>
                    <a:latin typeface="+mn-lt"/>
                  </a:defRPr>
                </a:lvl7pPr>
                <a:lvl8pPr marL="3371850" indent="-171450" algn="l" rtl="0" eaLnBrk="0" fontAlgn="base" hangingPunct="0">
                  <a:lnSpc>
                    <a:spcPct val="90000"/>
                  </a:lnSpc>
                  <a:spcBef>
                    <a:spcPct val="30000"/>
                  </a:spcBef>
                  <a:spcAft>
                    <a:spcPct val="0"/>
                  </a:spcAft>
                  <a:buSzPct val="100000"/>
                  <a:buChar char="–"/>
                  <a:defRPr sz="2000" b="1">
                    <a:solidFill>
                      <a:schemeClr val="tx1"/>
                    </a:solidFill>
                    <a:latin typeface="+mn-lt"/>
                  </a:defRPr>
                </a:lvl8pPr>
                <a:lvl9pPr marL="3829050" indent="-171450" algn="l" rtl="0" eaLnBrk="0" fontAlgn="base" hangingPunct="0">
                  <a:lnSpc>
                    <a:spcPct val="90000"/>
                  </a:lnSpc>
                  <a:spcBef>
                    <a:spcPct val="30000"/>
                  </a:spcBef>
                  <a:spcAft>
                    <a:spcPct val="0"/>
                  </a:spcAft>
                  <a:buSzPct val="100000"/>
                  <a:buChar char="–"/>
                  <a:defRPr sz="2000" b="1">
                    <a:solidFill>
                      <a:schemeClr val="tx1"/>
                    </a:solidFill>
                    <a:latin typeface="+mn-lt"/>
                  </a:defRPr>
                </a:lvl9pPr>
              </a:lstStyle>
              <a:p>
                <a:r>
                  <a:rPr lang="en-US" kern="0" dirty="0" smtClean="0">
                    <a:solidFill>
                      <a:srgbClr val="FF0000"/>
                    </a:solidFill>
                  </a:rPr>
                  <a:t>Saturday (3/14) is </a:t>
                </a:r>
                <a:r>
                  <a:rPr lang="en-US" sz="3600" kern="0" dirty="0" smtClean="0">
                    <a:solidFill>
                      <a:srgbClr val="FF0000"/>
                    </a:solidFill>
                    <a:sym typeface="Symbol" panose="05050102010706020507" pitchFamily="18" charset="2"/>
                  </a:rPr>
                  <a:t></a:t>
                </a:r>
                <a:r>
                  <a:rPr lang="en-US" kern="0" dirty="0" smtClean="0">
                    <a:solidFill>
                      <a:srgbClr val="FF0000"/>
                    </a:solidFill>
                    <a:sym typeface="Symbol" panose="05050102010706020507" pitchFamily="18" charset="2"/>
                  </a:rPr>
                  <a:t> </a:t>
                </a:r>
                <a:r>
                  <a:rPr lang="en-US" kern="0" dirty="0" smtClean="0">
                    <a:solidFill>
                      <a:srgbClr val="FF0000"/>
                    </a:solidFill>
                  </a:rPr>
                  <a:t>Day!!! </a:t>
                </a:r>
              </a:p>
              <a:p>
                <a:pPr lvl="1"/>
                <a:r>
                  <a:rPr lang="en-US" kern="0" dirty="0" smtClean="0"/>
                  <a:t>40 digits are sufficient to calculate circumference of visible universe to atomic dimensions:</a:t>
                </a:r>
                <a:br>
                  <a:rPr lang="en-US" kern="0" dirty="0" smtClean="0"/>
                </a:br>
                <a:r>
                  <a:rPr lang="en-US" kern="0" dirty="0" smtClean="0"/>
                  <a:t/>
                </a:r>
                <a:br>
                  <a:rPr lang="en-US" kern="0" dirty="0" smtClean="0"/>
                </a:br>
                <a:r>
                  <a:rPr lang="en-US" kern="0" dirty="0" smtClean="0"/>
                  <a:t>See: </a:t>
                </a:r>
                <a:r>
                  <a:rPr lang="en-US" kern="0" dirty="0" smtClean="0">
                    <a:solidFill>
                      <a:srgbClr val="FF0000"/>
                    </a:solidFill>
                  </a:rPr>
                  <a:t>https</a:t>
                </a:r>
                <a:r>
                  <a:rPr lang="en-US" kern="0" dirty="0">
                    <a:solidFill>
                      <a:srgbClr val="FF0000"/>
                    </a:solidFill>
                  </a:rPr>
                  <a:t>://www.jpl.nasa.gov/edu/news/2016/3/16/how-many-decimals-of-pi-do-we-really-need</a:t>
                </a:r>
                <a:r>
                  <a:rPr lang="en-US" kern="0" dirty="0" smtClean="0">
                    <a:solidFill>
                      <a:srgbClr val="FF0000"/>
                    </a:solidFill>
                  </a:rPr>
                  <a:t>/</a:t>
                </a:r>
                <a:br>
                  <a:rPr lang="en-US" kern="0" dirty="0" smtClean="0">
                    <a:solidFill>
                      <a:srgbClr val="FF0000"/>
                    </a:solidFill>
                  </a:rPr>
                </a:br>
                <a:endParaRPr lang="en-US" kern="0" dirty="0" smtClean="0">
                  <a:solidFill>
                    <a:srgbClr val="FF0000"/>
                  </a:solidFill>
                </a:endParaRPr>
              </a:p>
              <a:p>
                <a:pPr lvl="1"/>
                <a:r>
                  <a:rPr lang="en-US" kern="0" dirty="0" smtClean="0"/>
                  <a:t>Here are 40 decimal places:</a:t>
                </a:r>
                <a:br>
                  <a:rPr lang="en-US" kern="0" dirty="0" smtClean="0"/>
                </a:br>
                <a:r>
                  <a:rPr lang="en-US" kern="0" dirty="0" smtClean="0"/>
                  <a:t>3.1415926535897932384626433832795028841971</a:t>
                </a:r>
              </a:p>
              <a:p>
                <a:r>
                  <a:rPr lang="en-US" kern="0" dirty="0" smtClean="0"/>
                  <a:t>Best formula for PI is from </a:t>
                </a:r>
                <a:r>
                  <a:rPr lang="en-US" kern="0" dirty="0" err="1" smtClean="0"/>
                  <a:t>Ramanujan</a:t>
                </a:r>
                <a:r>
                  <a:rPr lang="en-US" kern="0" dirty="0" smtClean="0"/>
                  <a:t>:</a:t>
                </a:r>
              </a:p>
              <a:p>
                <a:pPr lvl="1"/>
                <a14:m>
                  <m:oMath xmlns:m="http://schemas.openxmlformats.org/officeDocument/2006/math">
                    <m:f>
                      <m:fPr>
                        <m:ctrlPr>
                          <a:rPr lang="en-US" i="1" kern="0" smtClean="0">
                            <a:solidFill>
                              <a:srgbClr val="FF0000"/>
                            </a:solidFill>
                            <a:latin typeface="Cambria Math" panose="02040503050406030204" pitchFamily="18" charset="0"/>
                          </a:rPr>
                        </m:ctrlPr>
                      </m:fPr>
                      <m:num>
                        <m:r>
                          <a:rPr lang="en-US" b="0" i="1" kern="0" smtClean="0">
                            <a:solidFill>
                              <a:srgbClr val="FF0000"/>
                            </a:solidFill>
                            <a:latin typeface="Cambria Math" panose="02040503050406030204" pitchFamily="18" charset="0"/>
                          </a:rPr>
                          <m:t>1</m:t>
                        </m:r>
                      </m:num>
                      <m:den>
                        <m:r>
                          <a:rPr lang="en-US" i="1" kern="0" smtClean="0">
                            <a:solidFill>
                              <a:srgbClr val="FF0000"/>
                            </a:solidFill>
                            <a:latin typeface="Cambria Math" panose="02040503050406030204" pitchFamily="18" charset="0"/>
                            <a:ea typeface="Cambria Math" panose="02040503050406030204" pitchFamily="18" charset="0"/>
                          </a:rPr>
                          <m:t>𝜋</m:t>
                        </m:r>
                      </m:den>
                    </m:f>
                    <m:r>
                      <a:rPr lang="en-US" b="0" i="1" kern="0" smtClean="0">
                        <a:solidFill>
                          <a:srgbClr val="FF0000"/>
                        </a:solidFill>
                        <a:latin typeface="Cambria Math" panose="02040503050406030204" pitchFamily="18" charset="0"/>
                      </a:rPr>
                      <m:t>=</m:t>
                    </m:r>
                    <m:f>
                      <m:fPr>
                        <m:ctrlPr>
                          <a:rPr lang="en-US" b="0" i="1" kern="0" smtClean="0">
                            <a:solidFill>
                              <a:srgbClr val="FF0000"/>
                            </a:solidFill>
                            <a:latin typeface="Cambria Math" panose="02040503050406030204" pitchFamily="18" charset="0"/>
                          </a:rPr>
                        </m:ctrlPr>
                      </m:fPr>
                      <m:num>
                        <m:r>
                          <a:rPr lang="en-US" b="0" i="1" kern="0" smtClean="0">
                            <a:solidFill>
                              <a:srgbClr val="FF0000"/>
                            </a:solidFill>
                            <a:latin typeface="Cambria Math" panose="02040503050406030204" pitchFamily="18" charset="0"/>
                          </a:rPr>
                          <m:t>2</m:t>
                        </m:r>
                        <m:rad>
                          <m:radPr>
                            <m:degHide m:val="on"/>
                            <m:ctrlPr>
                              <a:rPr lang="en-US" b="0" i="1" kern="0" smtClean="0">
                                <a:solidFill>
                                  <a:srgbClr val="FF0000"/>
                                </a:solidFill>
                                <a:latin typeface="Cambria Math" panose="02040503050406030204" pitchFamily="18" charset="0"/>
                              </a:rPr>
                            </m:ctrlPr>
                          </m:radPr>
                          <m:deg/>
                          <m:e>
                            <m:r>
                              <a:rPr lang="en-US" b="0" i="1" kern="0" smtClean="0">
                                <a:solidFill>
                                  <a:srgbClr val="FF0000"/>
                                </a:solidFill>
                                <a:latin typeface="Cambria Math" panose="02040503050406030204" pitchFamily="18" charset="0"/>
                              </a:rPr>
                              <m:t>2</m:t>
                            </m:r>
                          </m:e>
                        </m:rad>
                      </m:num>
                      <m:den>
                        <m:r>
                          <a:rPr lang="en-US" b="0" i="1" kern="0" smtClean="0">
                            <a:solidFill>
                              <a:srgbClr val="FF0000"/>
                            </a:solidFill>
                            <a:latin typeface="Cambria Math" panose="02040503050406030204" pitchFamily="18" charset="0"/>
                          </a:rPr>
                          <m:t>9801</m:t>
                        </m:r>
                      </m:den>
                    </m:f>
                    <m:nary>
                      <m:naryPr>
                        <m:chr m:val="∑"/>
                        <m:ctrlPr>
                          <a:rPr lang="en-US" b="0" i="1" kern="0" smtClean="0">
                            <a:solidFill>
                              <a:srgbClr val="FF0000"/>
                            </a:solidFill>
                            <a:latin typeface="Cambria Math" panose="02040503050406030204" pitchFamily="18" charset="0"/>
                          </a:rPr>
                        </m:ctrlPr>
                      </m:naryPr>
                      <m:sub>
                        <m:r>
                          <m:rPr>
                            <m:brk m:alnAt="23"/>
                          </m:rPr>
                          <a:rPr lang="en-US" b="0" i="1" kern="0" smtClean="0">
                            <a:solidFill>
                              <a:srgbClr val="FF0000"/>
                            </a:solidFill>
                            <a:latin typeface="Cambria Math" panose="02040503050406030204" pitchFamily="18" charset="0"/>
                          </a:rPr>
                          <m:t>𝑘</m:t>
                        </m:r>
                        <m:r>
                          <a:rPr lang="en-US" b="0" i="1" kern="0" smtClean="0">
                            <a:solidFill>
                              <a:srgbClr val="FF0000"/>
                            </a:solidFill>
                            <a:latin typeface="Cambria Math" panose="02040503050406030204" pitchFamily="18" charset="0"/>
                          </a:rPr>
                          <m:t>=0</m:t>
                        </m:r>
                      </m:sub>
                      <m:sup>
                        <m:r>
                          <a:rPr lang="en-US" b="0" i="1" kern="0" smtClean="0">
                            <a:solidFill>
                              <a:srgbClr val="FF0000"/>
                            </a:solidFill>
                            <a:latin typeface="Cambria Math" panose="02040503050406030204" pitchFamily="18" charset="0"/>
                            <a:ea typeface="Cambria Math" panose="02040503050406030204" pitchFamily="18" charset="0"/>
                          </a:rPr>
                          <m:t>∞</m:t>
                        </m:r>
                      </m:sup>
                      <m:e>
                        <m:f>
                          <m:fPr>
                            <m:ctrlPr>
                              <a:rPr lang="en-US" b="0" i="1" kern="0" smtClean="0">
                                <a:solidFill>
                                  <a:srgbClr val="FF0000"/>
                                </a:solidFill>
                                <a:latin typeface="Cambria Math" panose="02040503050406030204" pitchFamily="18" charset="0"/>
                              </a:rPr>
                            </m:ctrlPr>
                          </m:fPr>
                          <m:num>
                            <m:d>
                              <m:dPr>
                                <m:ctrlPr>
                                  <a:rPr lang="en-US" b="0" i="1" kern="0" smtClean="0">
                                    <a:solidFill>
                                      <a:srgbClr val="FF0000"/>
                                    </a:solidFill>
                                    <a:latin typeface="Cambria Math" panose="02040503050406030204" pitchFamily="18" charset="0"/>
                                  </a:rPr>
                                </m:ctrlPr>
                              </m:dPr>
                              <m:e>
                                <m:r>
                                  <a:rPr lang="en-US" b="0" i="1" kern="0" smtClean="0">
                                    <a:solidFill>
                                      <a:srgbClr val="FF0000"/>
                                    </a:solidFill>
                                    <a:latin typeface="Cambria Math" panose="02040503050406030204" pitchFamily="18" charset="0"/>
                                  </a:rPr>
                                  <m:t>4</m:t>
                                </m:r>
                                <m:r>
                                  <a:rPr lang="en-US" b="0" i="1" kern="0" smtClean="0">
                                    <a:solidFill>
                                      <a:srgbClr val="FF0000"/>
                                    </a:solidFill>
                                    <a:latin typeface="Cambria Math" panose="02040503050406030204" pitchFamily="18" charset="0"/>
                                  </a:rPr>
                                  <m:t>𝑘</m:t>
                                </m:r>
                              </m:e>
                            </m:d>
                            <m:r>
                              <a:rPr lang="en-US" b="0" i="1" kern="0" smtClean="0">
                                <a:solidFill>
                                  <a:srgbClr val="FF0000"/>
                                </a:solidFill>
                                <a:latin typeface="Cambria Math" panose="02040503050406030204" pitchFamily="18" charset="0"/>
                              </a:rPr>
                              <m:t>!(1103+26390</m:t>
                            </m:r>
                            <m:r>
                              <a:rPr lang="en-US" b="0" i="1" kern="0" smtClean="0">
                                <a:solidFill>
                                  <a:srgbClr val="FF0000"/>
                                </a:solidFill>
                                <a:latin typeface="Cambria Math" panose="02040503050406030204" pitchFamily="18" charset="0"/>
                              </a:rPr>
                              <m:t>𝑘</m:t>
                            </m:r>
                            <m:r>
                              <a:rPr lang="en-US" b="0" i="1" kern="0" smtClean="0">
                                <a:solidFill>
                                  <a:srgbClr val="FF0000"/>
                                </a:solidFill>
                                <a:latin typeface="Cambria Math" panose="02040503050406030204" pitchFamily="18" charset="0"/>
                              </a:rPr>
                              <m:t>)</m:t>
                            </m:r>
                          </m:num>
                          <m:den>
                            <m:sSup>
                              <m:sSupPr>
                                <m:ctrlPr>
                                  <a:rPr lang="en-US" b="0" i="1" kern="0" smtClean="0">
                                    <a:solidFill>
                                      <a:srgbClr val="FF0000"/>
                                    </a:solidFill>
                                    <a:latin typeface="Cambria Math" panose="02040503050406030204" pitchFamily="18" charset="0"/>
                                  </a:rPr>
                                </m:ctrlPr>
                              </m:sSupPr>
                              <m:e>
                                <m:r>
                                  <a:rPr lang="en-US" b="0" i="1" kern="0" smtClean="0">
                                    <a:solidFill>
                                      <a:srgbClr val="FF0000"/>
                                    </a:solidFill>
                                    <a:latin typeface="Cambria Math" panose="02040503050406030204" pitchFamily="18" charset="0"/>
                                  </a:rPr>
                                  <m:t>(</m:t>
                                </m:r>
                                <m:r>
                                  <a:rPr lang="en-US" b="0" i="1" kern="0" smtClean="0">
                                    <a:solidFill>
                                      <a:srgbClr val="FF0000"/>
                                    </a:solidFill>
                                    <a:latin typeface="Cambria Math" panose="02040503050406030204" pitchFamily="18" charset="0"/>
                                  </a:rPr>
                                  <m:t>𝑘</m:t>
                                </m:r>
                                <m:r>
                                  <a:rPr lang="en-US" b="0" i="1" kern="0" smtClean="0">
                                    <a:solidFill>
                                      <a:srgbClr val="FF0000"/>
                                    </a:solidFill>
                                    <a:latin typeface="Cambria Math" panose="02040503050406030204" pitchFamily="18" charset="0"/>
                                  </a:rPr>
                                  <m:t>!)</m:t>
                                </m:r>
                              </m:e>
                              <m:sup>
                                <m:r>
                                  <a:rPr lang="en-US" b="0" i="1" kern="0" smtClean="0">
                                    <a:solidFill>
                                      <a:srgbClr val="FF0000"/>
                                    </a:solidFill>
                                    <a:latin typeface="Cambria Math" panose="02040503050406030204" pitchFamily="18" charset="0"/>
                                  </a:rPr>
                                  <m:t>4</m:t>
                                </m:r>
                              </m:sup>
                            </m:sSup>
                            <m:sSup>
                              <m:sSupPr>
                                <m:ctrlPr>
                                  <a:rPr lang="en-US" b="0" i="1" kern="0" smtClean="0">
                                    <a:solidFill>
                                      <a:srgbClr val="FF0000"/>
                                    </a:solidFill>
                                    <a:latin typeface="Cambria Math" panose="02040503050406030204" pitchFamily="18" charset="0"/>
                                  </a:rPr>
                                </m:ctrlPr>
                              </m:sSupPr>
                              <m:e>
                                <m:r>
                                  <a:rPr lang="en-US" b="0" i="1" kern="0" smtClean="0">
                                    <a:solidFill>
                                      <a:srgbClr val="FF0000"/>
                                    </a:solidFill>
                                    <a:latin typeface="Cambria Math" panose="02040503050406030204" pitchFamily="18" charset="0"/>
                                  </a:rPr>
                                  <m:t>396</m:t>
                                </m:r>
                              </m:e>
                              <m:sup>
                                <m:r>
                                  <a:rPr lang="en-US" b="0" i="1" kern="0" smtClean="0">
                                    <a:solidFill>
                                      <a:srgbClr val="FF0000"/>
                                    </a:solidFill>
                                    <a:latin typeface="Cambria Math" panose="02040503050406030204" pitchFamily="18" charset="0"/>
                                  </a:rPr>
                                  <m:t>4</m:t>
                                </m:r>
                                <m:r>
                                  <a:rPr lang="en-US" b="0" i="1" kern="0" smtClean="0">
                                    <a:solidFill>
                                      <a:srgbClr val="FF0000"/>
                                    </a:solidFill>
                                    <a:latin typeface="Cambria Math" panose="02040503050406030204" pitchFamily="18" charset="0"/>
                                  </a:rPr>
                                  <m:t>𝑘</m:t>
                                </m:r>
                              </m:sup>
                            </m:sSup>
                          </m:den>
                        </m:f>
                      </m:e>
                    </m:nary>
                  </m:oMath>
                </a14:m>
                <a:endParaRPr lang="en-US" kern="0" dirty="0" smtClean="0"/>
              </a:p>
              <a:p>
                <a:pPr lvl="1"/>
                <a:r>
                  <a:rPr lang="en-US" kern="0" dirty="0" smtClean="0"/>
                  <a:t>Google announced </a:t>
                </a:r>
                <a:r>
                  <a:rPr lang="en-US" kern="0" dirty="0" smtClean="0"/>
                  <a:t>last year</a:t>
                </a:r>
                <a:r>
                  <a:rPr lang="en-US" kern="0" dirty="0" smtClean="0"/>
                  <a:t> </a:t>
                </a:r>
                <a:r>
                  <a:rPr lang="en-US" kern="0" dirty="0" smtClean="0"/>
                  <a:t>(3/14/19) that Emma </a:t>
                </a:r>
                <a:r>
                  <a:rPr lang="en-US" kern="0" dirty="0" err="1" smtClean="0"/>
                  <a:t>Haruka</a:t>
                </a:r>
                <a:r>
                  <a:rPr lang="en-US" kern="0" dirty="0" smtClean="0"/>
                  <a:t> </a:t>
                </a:r>
                <a:r>
                  <a:rPr lang="en-US" kern="0" dirty="0" err="1" smtClean="0"/>
                  <a:t>Iwao</a:t>
                </a:r>
                <a:r>
                  <a:rPr lang="en-US" kern="0" dirty="0" smtClean="0"/>
                  <a:t> </a:t>
                </a:r>
                <a:r>
                  <a:rPr lang="en-US" kern="0" dirty="0" smtClean="0"/>
                  <a:t>calculated </a:t>
                </a:r>
                <a:r>
                  <a:rPr lang="en-US" kern="0" dirty="0" smtClean="0"/>
                  <a:t>pi to 31,415,926,535,897 digits (new record…)</a:t>
                </a:r>
              </a:p>
              <a:p>
                <a:pPr lvl="1"/>
                <a:endParaRPr lang="en-US" kern="0" dirty="0" smtClean="0"/>
              </a:p>
            </p:txBody>
          </p:sp>
        </mc:Choice>
        <mc:Fallback>
          <p:sp>
            <p:nvSpPr>
              <p:cNvPr id="4" name="Content Placeholder 2"/>
              <p:cNvSpPr txBox="1">
                <a:spLocks noRot="1" noChangeAspect="1" noMove="1" noResize="1" noEditPoints="1" noAdjustHandles="1" noChangeArrowheads="1" noChangeShapeType="1" noTextEdit="1"/>
              </p:cNvSpPr>
              <p:nvPr/>
            </p:nvSpPr>
            <p:spPr bwMode="auto">
              <a:xfrm>
                <a:off x="152400" y="762000"/>
                <a:ext cx="8877993" cy="6019800"/>
              </a:xfrm>
              <a:prstGeom prst="rect">
                <a:avLst/>
              </a:prstGeom>
              <a:blipFill>
                <a:blip r:embed="rId2"/>
                <a:stretch>
                  <a:fillRect l="-962" t="-2530"/>
                </a:stretch>
              </a:blipFill>
              <a:ln>
                <a:noFill/>
              </a:ln>
              <a:effectLst/>
              <a:extLst>
                <a:ext uri="{909E8E84-426E-40dd-AFC4-6F175D3DCCD1}">
                  <a14:hiddenFill xmlns="" xmlns:a14="http://schemas.microsoft.com/office/drawing/2010/main">
                    <a:solidFill>
                      <a:schemeClr val="bg1"/>
                    </a:solidFill>
                  </a14:hiddenFill>
                </a:ext>
                <a:ext uri="{91240B29-F687-4f45-9708-019B960494DF}">
                  <a14:hiddenLine xmlns="" xmlns:a14="http://schemas.microsoft.com/office/drawing/2010/main" w="12700">
                    <a:pattFill prst="narHorz">
                      <a:fgClr>
                        <a:schemeClr val="tx1"/>
                      </a:fgClr>
                      <a:bgClr>
                        <a:schemeClr val="bg1"/>
                      </a:bgClr>
                    </a:patt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p:spTree>
    <p:extLst>
      <p:ext uri="{BB962C8B-B14F-4D97-AF65-F5344CB8AC3E}">
        <p14:creationId xmlns:p14="http://schemas.microsoft.com/office/powerpoint/2010/main" val="377897800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Administrivia</a:t>
            </a:r>
            <a:r>
              <a:rPr lang="en-US" dirty="0" smtClean="0"/>
              <a:t> (2/2)</a:t>
            </a:r>
            <a:endParaRPr lang="en-US" dirty="0"/>
          </a:p>
        </p:txBody>
      </p:sp>
      <p:sp>
        <p:nvSpPr>
          <p:cNvPr id="3" name="Content Placeholder 2"/>
          <p:cNvSpPr>
            <a:spLocks noGrp="1"/>
          </p:cNvSpPr>
          <p:nvPr>
            <p:ph idx="1"/>
          </p:nvPr>
        </p:nvSpPr>
        <p:spPr>
          <a:xfrm>
            <a:off x="304800" y="762000"/>
            <a:ext cx="8382000" cy="5105400"/>
          </a:xfrm>
        </p:spPr>
        <p:txBody>
          <a:bodyPr/>
          <a:lstStyle/>
          <a:p>
            <a:endParaRPr lang="en-US" dirty="0" smtClean="0"/>
          </a:p>
          <a:p>
            <a:pPr lvl="1"/>
            <a:endParaRPr lang="en-US" dirty="0"/>
          </a:p>
        </p:txBody>
      </p:sp>
      <p:sp>
        <p:nvSpPr>
          <p:cNvPr id="4" name="Content Placeholder 2"/>
          <p:cNvSpPr txBox="1">
            <a:spLocks/>
          </p:cNvSpPr>
          <p:nvPr/>
        </p:nvSpPr>
        <p:spPr bwMode="auto">
          <a:xfrm>
            <a:off x="133003" y="700454"/>
            <a:ext cx="8877993" cy="6019800"/>
          </a:xfrm>
          <a:prstGeom prst="rect">
            <a:avLst/>
          </a:prstGeom>
          <a:noFill/>
          <a:ln>
            <a:no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pattFill prst="narHorz">
                  <a:fgClr>
                    <a:schemeClr val="tx1"/>
                  </a:fgClr>
                  <a:bgClr>
                    <a:schemeClr val="bg1"/>
                  </a:bgClr>
                </a:patt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0478" tIns="44445" rIns="90478" bIns="44445" numCol="1" anchor="t" anchorCtr="0" compatLnSpc="1">
            <a:prstTxWarp prst="textNoShape">
              <a:avLst/>
            </a:prstTxWarp>
            <a:normAutofit fontScale="92500"/>
          </a:bodyPr>
          <a:lstStyle>
            <a:lvl1pPr marL="285750" indent="-285750" algn="l" rtl="0" eaLnBrk="0" fontAlgn="base" hangingPunct="0">
              <a:lnSpc>
                <a:spcPct val="90000"/>
              </a:lnSpc>
              <a:spcBef>
                <a:spcPct val="30000"/>
              </a:spcBef>
              <a:spcAft>
                <a:spcPct val="0"/>
              </a:spcAft>
              <a:buSzPct val="100000"/>
              <a:buChar char="•"/>
              <a:defRPr sz="2400" b="0" i="0">
                <a:solidFill>
                  <a:schemeClr val="tx1"/>
                </a:solidFill>
                <a:latin typeface="Gill Sans Light" charset="0"/>
                <a:ea typeface="Gill Sans Light" charset="0"/>
                <a:cs typeface="Gill Sans Light" charset="0"/>
              </a:defRPr>
            </a:lvl1pPr>
            <a:lvl2pPr marL="685800" indent="-228600" algn="l" rtl="0" eaLnBrk="0" fontAlgn="base" hangingPunct="0">
              <a:lnSpc>
                <a:spcPct val="90000"/>
              </a:lnSpc>
              <a:spcBef>
                <a:spcPct val="30000"/>
              </a:spcBef>
              <a:spcAft>
                <a:spcPct val="0"/>
              </a:spcAft>
              <a:buSzPct val="100000"/>
              <a:buChar char="–"/>
              <a:defRPr sz="2200" b="0" i="0">
                <a:solidFill>
                  <a:schemeClr val="tx1"/>
                </a:solidFill>
                <a:latin typeface="Gill Sans Light" charset="0"/>
                <a:ea typeface="Gill Sans Light" charset="0"/>
                <a:cs typeface="Gill Sans Light" charset="0"/>
              </a:defRPr>
            </a:lvl2pPr>
            <a:lvl3pPr marL="1143000" indent="-228600" algn="l" rtl="0" eaLnBrk="0" fontAlgn="base" hangingPunct="0">
              <a:lnSpc>
                <a:spcPct val="90000"/>
              </a:lnSpc>
              <a:spcBef>
                <a:spcPct val="30000"/>
              </a:spcBef>
              <a:spcAft>
                <a:spcPct val="0"/>
              </a:spcAft>
              <a:buSzPct val="100000"/>
              <a:buChar char="»"/>
              <a:defRPr sz="2000" b="0" i="0">
                <a:solidFill>
                  <a:schemeClr val="tx1"/>
                </a:solidFill>
                <a:latin typeface="Gill Sans Light" charset="0"/>
                <a:ea typeface="Gill Sans Light" charset="0"/>
                <a:cs typeface="Gill Sans Light" charset="0"/>
              </a:defRPr>
            </a:lvl3pPr>
            <a:lvl4pPr marL="1543050" indent="-171450" algn="l" rtl="0" eaLnBrk="0" fontAlgn="base" hangingPunct="0">
              <a:lnSpc>
                <a:spcPct val="90000"/>
              </a:lnSpc>
              <a:spcBef>
                <a:spcPct val="30000"/>
              </a:spcBef>
              <a:spcAft>
                <a:spcPct val="0"/>
              </a:spcAft>
              <a:buSzPct val="100000"/>
              <a:buChar char="•"/>
              <a:defRPr sz="2000" b="0" i="0">
                <a:solidFill>
                  <a:schemeClr val="tx1"/>
                </a:solidFill>
                <a:latin typeface="Gill Sans Light" charset="0"/>
                <a:ea typeface="Gill Sans Light" charset="0"/>
                <a:cs typeface="Gill Sans Light" charset="0"/>
              </a:defRPr>
            </a:lvl4pPr>
            <a:lvl5pPr marL="2000250" indent="-171450" algn="l" rtl="0" eaLnBrk="0" fontAlgn="base" hangingPunct="0">
              <a:lnSpc>
                <a:spcPct val="90000"/>
              </a:lnSpc>
              <a:spcBef>
                <a:spcPct val="30000"/>
              </a:spcBef>
              <a:spcAft>
                <a:spcPct val="0"/>
              </a:spcAft>
              <a:buSzPct val="100000"/>
              <a:buChar char="–"/>
              <a:defRPr sz="2000" b="0" i="0">
                <a:solidFill>
                  <a:schemeClr val="tx1"/>
                </a:solidFill>
                <a:latin typeface="Gill Sans Light" charset="0"/>
                <a:ea typeface="Gill Sans Light" charset="0"/>
                <a:cs typeface="Gill Sans Light" charset="0"/>
              </a:defRPr>
            </a:lvl5pPr>
            <a:lvl6pPr marL="2457450" indent="-171450" algn="l" rtl="0" eaLnBrk="0" fontAlgn="base" hangingPunct="0">
              <a:lnSpc>
                <a:spcPct val="90000"/>
              </a:lnSpc>
              <a:spcBef>
                <a:spcPct val="30000"/>
              </a:spcBef>
              <a:spcAft>
                <a:spcPct val="0"/>
              </a:spcAft>
              <a:buSzPct val="100000"/>
              <a:buChar char="–"/>
              <a:defRPr sz="2000" b="1">
                <a:solidFill>
                  <a:schemeClr val="tx1"/>
                </a:solidFill>
                <a:latin typeface="+mn-lt"/>
              </a:defRPr>
            </a:lvl6pPr>
            <a:lvl7pPr marL="2914650" indent="-171450" algn="l" rtl="0" eaLnBrk="0" fontAlgn="base" hangingPunct="0">
              <a:lnSpc>
                <a:spcPct val="90000"/>
              </a:lnSpc>
              <a:spcBef>
                <a:spcPct val="30000"/>
              </a:spcBef>
              <a:spcAft>
                <a:spcPct val="0"/>
              </a:spcAft>
              <a:buSzPct val="100000"/>
              <a:buChar char="–"/>
              <a:defRPr sz="2000" b="1">
                <a:solidFill>
                  <a:schemeClr val="tx1"/>
                </a:solidFill>
                <a:latin typeface="+mn-lt"/>
              </a:defRPr>
            </a:lvl7pPr>
            <a:lvl8pPr marL="3371850" indent="-171450" algn="l" rtl="0" eaLnBrk="0" fontAlgn="base" hangingPunct="0">
              <a:lnSpc>
                <a:spcPct val="90000"/>
              </a:lnSpc>
              <a:spcBef>
                <a:spcPct val="30000"/>
              </a:spcBef>
              <a:spcAft>
                <a:spcPct val="0"/>
              </a:spcAft>
              <a:buSzPct val="100000"/>
              <a:buChar char="–"/>
              <a:defRPr sz="2000" b="1">
                <a:solidFill>
                  <a:schemeClr val="tx1"/>
                </a:solidFill>
                <a:latin typeface="+mn-lt"/>
              </a:defRPr>
            </a:lvl8pPr>
            <a:lvl9pPr marL="3829050" indent="-171450" algn="l" rtl="0" eaLnBrk="0" fontAlgn="base" hangingPunct="0">
              <a:lnSpc>
                <a:spcPct val="90000"/>
              </a:lnSpc>
              <a:spcBef>
                <a:spcPct val="30000"/>
              </a:spcBef>
              <a:spcAft>
                <a:spcPct val="0"/>
              </a:spcAft>
              <a:buSzPct val="100000"/>
              <a:buChar char="–"/>
              <a:defRPr sz="2000" b="1">
                <a:solidFill>
                  <a:schemeClr val="tx1"/>
                </a:solidFill>
                <a:latin typeface="+mn-lt"/>
              </a:defRPr>
            </a:lvl9pPr>
          </a:lstStyle>
          <a:p>
            <a:r>
              <a:rPr lang="en-US" kern="0" dirty="0" smtClean="0"/>
              <a:t>Please remember to fill out your Project </a:t>
            </a:r>
            <a:r>
              <a:rPr lang="en-US" kern="0" dirty="0" smtClean="0"/>
              <a:t>1 Peer </a:t>
            </a:r>
            <a:r>
              <a:rPr lang="en-US" kern="0" dirty="0" smtClean="0"/>
              <a:t>evaluations!</a:t>
            </a:r>
            <a:endParaRPr lang="en-US" kern="0" dirty="0" smtClean="0"/>
          </a:p>
          <a:p>
            <a:pPr lvl="1"/>
            <a:r>
              <a:rPr lang="en-US" kern="0" dirty="0" smtClean="0"/>
              <a:t>It is very important that you fill these out!</a:t>
            </a:r>
          </a:p>
          <a:p>
            <a:pPr lvl="1"/>
            <a:r>
              <a:rPr lang="en-US" kern="0" dirty="0" smtClean="0"/>
              <a:t>It is as important as getting to know your TA.</a:t>
            </a:r>
          </a:p>
          <a:p>
            <a:pPr lvl="1"/>
            <a:r>
              <a:rPr lang="en-US" kern="0" dirty="0" smtClean="0"/>
              <a:t>The project grades are a zero-sum game; if you do not contribute to the project, your points might be distributed to those who do!</a:t>
            </a:r>
          </a:p>
          <a:p>
            <a:r>
              <a:rPr lang="en-US" kern="0" dirty="0" smtClean="0"/>
              <a:t>Project 2 </a:t>
            </a:r>
            <a:r>
              <a:rPr lang="en-US" kern="0" dirty="0" smtClean="0"/>
              <a:t>Design Docs due Yesterday</a:t>
            </a:r>
          </a:p>
          <a:p>
            <a:r>
              <a:rPr lang="en-US" kern="0" dirty="0" smtClean="0"/>
              <a:t>(Virtual) Design Reviews are still MANDATORY</a:t>
            </a:r>
          </a:p>
          <a:p>
            <a:pPr lvl="1"/>
            <a:r>
              <a:rPr lang="en-US" kern="0" dirty="0" smtClean="0"/>
              <a:t>They are an essential Oral Exam: you discuss design with your TA</a:t>
            </a:r>
          </a:p>
          <a:p>
            <a:pPr lvl="1"/>
            <a:r>
              <a:rPr lang="en-US" kern="0" dirty="0" smtClean="0"/>
              <a:t>Everyone must be present on the Zoom call (and be able to enable cameras): Remember that your TA is evaluating your participation as part of the design process!</a:t>
            </a:r>
            <a:endParaRPr lang="en-US" kern="0" dirty="0" smtClean="0"/>
          </a:p>
          <a:p>
            <a:r>
              <a:rPr lang="en-US" kern="0" dirty="0" smtClean="0"/>
              <a:t>Midterm 2: </a:t>
            </a:r>
            <a:r>
              <a:rPr lang="en-US" kern="0" dirty="0" smtClean="0"/>
              <a:t>Still Scheduled for 4/02</a:t>
            </a:r>
          </a:p>
          <a:p>
            <a:pPr lvl="1"/>
            <a:r>
              <a:rPr lang="en-US" kern="0" dirty="0" smtClean="0"/>
              <a:t>Will likely be virtual, we don’t know yet</a:t>
            </a:r>
            <a:endParaRPr lang="en-US" kern="0" dirty="0" smtClean="0"/>
          </a:p>
          <a:p>
            <a:pPr lvl="1"/>
            <a:r>
              <a:rPr lang="en-US" kern="0" dirty="0" smtClean="0"/>
              <a:t>Ok, this is a few weeks and after Spring Break</a:t>
            </a:r>
          </a:p>
          <a:p>
            <a:pPr lvl="1"/>
            <a:r>
              <a:rPr lang="en-US" kern="0" dirty="0" smtClean="0"/>
              <a:t>Not sure what is going to happen yet; Study for it!</a:t>
            </a:r>
          </a:p>
          <a:p>
            <a:pPr lvl="1"/>
            <a:r>
              <a:rPr lang="en-US" kern="0" dirty="0" smtClean="0"/>
              <a:t>Material is up </a:t>
            </a:r>
            <a:r>
              <a:rPr lang="en-US" kern="0" dirty="0" smtClean="0"/>
              <a:t>to and including some material from lecture </a:t>
            </a:r>
            <a:r>
              <a:rPr lang="en-US" kern="0" dirty="0" smtClean="0"/>
              <a:t>18</a:t>
            </a:r>
            <a:endParaRPr lang="en-US" kern="0" dirty="0" smtClean="0"/>
          </a:p>
        </p:txBody>
      </p:sp>
    </p:spTree>
    <p:extLst>
      <p:ext uri="{BB962C8B-B14F-4D97-AF65-F5344CB8AC3E}">
        <p14:creationId xmlns:p14="http://schemas.microsoft.com/office/powerpoint/2010/main" val="21464892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xEl>
                                              <p:pRg st="11" end="11"/>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43426" name="Rectangle 2"/>
          <p:cNvSpPr>
            <a:spLocks noGrp="1" noChangeArrowheads="1"/>
          </p:cNvSpPr>
          <p:nvPr>
            <p:ph type="body" idx="1"/>
          </p:nvPr>
        </p:nvSpPr>
        <p:spPr>
          <a:xfrm>
            <a:off x="381000" y="762000"/>
            <a:ext cx="8534400" cy="379413"/>
          </a:xfrm>
          <a:noFill/>
        </p:spPr>
        <p:txBody>
          <a:bodyPr lIns="63500" tIns="25400" rIns="63500" bIns="25400">
            <a:spAutoFit/>
          </a:bodyPr>
          <a:lstStyle/>
          <a:p>
            <a:pPr marL="203200" indent="-203200"/>
            <a:r>
              <a:rPr lang="en-US" altLang="ko-KR" dirty="0" smtClean="0">
                <a:ea typeface="굴림" panose="020B0600000101010101" pitchFamily="34" charset="-127"/>
              </a:rPr>
              <a:t>Example: Block 12 placed in 8 block cache</a:t>
            </a:r>
          </a:p>
        </p:txBody>
      </p:sp>
      <p:grpSp>
        <p:nvGrpSpPr>
          <p:cNvPr id="743513" name="Group 89"/>
          <p:cNvGrpSpPr>
            <a:grpSpLocks/>
          </p:cNvGrpSpPr>
          <p:nvPr/>
        </p:nvGrpSpPr>
        <p:grpSpPr bwMode="auto">
          <a:xfrm>
            <a:off x="388938" y="3429000"/>
            <a:ext cx="2382837" cy="2427288"/>
            <a:chOff x="245" y="2160"/>
            <a:chExt cx="1501" cy="1529"/>
          </a:xfrm>
        </p:grpSpPr>
        <p:grpSp>
          <p:nvGrpSpPr>
            <p:cNvPr id="29767" name="Group 83"/>
            <p:cNvGrpSpPr>
              <a:grpSpLocks/>
            </p:cNvGrpSpPr>
            <p:nvPr/>
          </p:nvGrpSpPr>
          <p:grpSpPr bwMode="auto">
            <a:xfrm>
              <a:off x="245" y="2880"/>
              <a:ext cx="1291" cy="809"/>
              <a:chOff x="240" y="2832"/>
              <a:chExt cx="1291" cy="809"/>
            </a:xfrm>
          </p:grpSpPr>
          <p:sp>
            <p:nvSpPr>
              <p:cNvPr id="29769" name="Text Box 14"/>
              <p:cNvSpPr txBox="1">
                <a:spLocks noChangeArrowheads="1"/>
              </p:cNvSpPr>
              <p:nvPr/>
            </p:nvSpPr>
            <p:spPr bwMode="auto">
              <a:xfrm>
                <a:off x="702" y="2832"/>
                <a:ext cx="829"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0 1 2 3 4 5 6 7</a:t>
                </a:r>
                <a:endParaRPr lang="en-US" altLang="ko-KR" sz="1800">
                  <a:latin typeface="Arial" panose="020B0604020202020204" pitchFamily="34" charset="0"/>
                  <a:ea typeface="굴림" panose="020B0600000101010101" pitchFamily="34" charset="-127"/>
                </a:endParaRPr>
              </a:p>
            </p:txBody>
          </p:sp>
          <p:grpSp>
            <p:nvGrpSpPr>
              <p:cNvPr id="29770" name="Group 15"/>
              <p:cNvGrpSpPr>
                <a:grpSpLocks/>
              </p:cNvGrpSpPr>
              <p:nvPr/>
            </p:nvGrpSpPr>
            <p:grpSpPr bwMode="auto">
              <a:xfrm>
                <a:off x="715" y="3017"/>
                <a:ext cx="768" cy="624"/>
                <a:chOff x="2653" y="2441"/>
                <a:chExt cx="768" cy="624"/>
              </a:xfrm>
            </p:grpSpPr>
            <p:sp>
              <p:nvSpPr>
                <p:cNvPr id="29772" name="Rectangle 16"/>
                <p:cNvSpPr>
                  <a:spLocks noChangeArrowheads="1"/>
                </p:cNvSpPr>
                <p:nvPr/>
              </p:nvSpPr>
              <p:spPr bwMode="auto">
                <a:xfrm>
                  <a:off x="2653" y="2441"/>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73" name="Rectangle 17"/>
                <p:cNvSpPr>
                  <a:spLocks noChangeArrowheads="1"/>
                </p:cNvSpPr>
                <p:nvPr/>
              </p:nvSpPr>
              <p:spPr bwMode="auto">
                <a:xfrm>
                  <a:off x="2749" y="2441"/>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74" name="Rectangle 18"/>
                <p:cNvSpPr>
                  <a:spLocks noChangeArrowheads="1"/>
                </p:cNvSpPr>
                <p:nvPr/>
              </p:nvSpPr>
              <p:spPr bwMode="auto">
                <a:xfrm>
                  <a:off x="2845" y="2441"/>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75" name="Rectangle 19"/>
                <p:cNvSpPr>
                  <a:spLocks noChangeArrowheads="1"/>
                </p:cNvSpPr>
                <p:nvPr/>
              </p:nvSpPr>
              <p:spPr bwMode="auto">
                <a:xfrm>
                  <a:off x="2941" y="2441"/>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76" name="Rectangle 20"/>
                <p:cNvSpPr>
                  <a:spLocks noChangeArrowheads="1"/>
                </p:cNvSpPr>
                <p:nvPr/>
              </p:nvSpPr>
              <p:spPr bwMode="auto">
                <a:xfrm>
                  <a:off x="3037" y="2441"/>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77" name="Rectangle 21"/>
                <p:cNvSpPr>
                  <a:spLocks noChangeArrowheads="1"/>
                </p:cNvSpPr>
                <p:nvPr/>
              </p:nvSpPr>
              <p:spPr bwMode="auto">
                <a:xfrm>
                  <a:off x="3133" y="2441"/>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78" name="Rectangle 22"/>
                <p:cNvSpPr>
                  <a:spLocks noChangeArrowheads="1"/>
                </p:cNvSpPr>
                <p:nvPr/>
              </p:nvSpPr>
              <p:spPr bwMode="auto">
                <a:xfrm>
                  <a:off x="3229" y="2441"/>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79" name="Rectangle 23"/>
                <p:cNvSpPr>
                  <a:spLocks noChangeArrowheads="1"/>
                </p:cNvSpPr>
                <p:nvPr/>
              </p:nvSpPr>
              <p:spPr bwMode="auto">
                <a:xfrm>
                  <a:off x="3325" y="2441"/>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sp>
            <p:nvSpPr>
              <p:cNvPr id="29771" name="Text Box 24"/>
              <p:cNvSpPr txBox="1">
                <a:spLocks noChangeArrowheads="1"/>
              </p:cNvSpPr>
              <p:nvPr/>
            </p:nvSpPr>
            <p:spPr bwMode="auto">
              <a:xfrm>
                <a:off x="240" y="2832"/>
                <a:ext cx="420" cy="3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r">
                  <a:lnSpc>
                    <a:spcPct val="100000"/>
                  </a:lnSpc>
                  <a:spcBef>
                    <a:spcPct val="0"/>
                  </a:spcBef>
                  <a:buSzTx/>
                </a:pPr>
                <a:r>
                  <a:rPr lang="en-US" altLang="ko-KR" sz="1400">
                    <a:latin typeface="Arial" panose="020B0604020202020204" pitchFamily="34" charset="0"/>
                    <a:ea typeface="굴림" panose="020B0600000101010101" pitchFamily="34" charset="-127"/>
                  </a:rPr>
                  <a:t>Block</a:t>
                </a:r>
              </a:p>
              <a:p>
                <a:pPr algn="r">
                  <a:lnSpc>
                    <a:spcPct val="100000"/>
                  </a:lnSpc>
                  <a:spcBef>
                    <a:spcPct val="0"/>
                  </a:spcBef>
                  <a:buSzTx/>
                </a:pPr>
                <a:r>
                  <a:rPr lang="en-US" altLang="ko-KR" sz="1400">
                    <a:latin typeface="Arial" panose="020B0604020202020204" pitchFamily="34" charset="0"/>
                    <a:ea typeface="굴림" panose="020B0600000101010101" pitchFamily="34" charset="-127"/>
                  </a:rPr>
                  <a:t>no.</a:t>
                </a:r>
              </a:p>
            </p:txBody>
          </p:sp>
        </p:grpSp>
        <p:sp>
          <p:nvSpPr>
            <p:cNvPr id="29768" name="Text Box 25"/>
            <p:cNvSpPr txBox="1">
              <a:spLocks noChangeArrowheads="1"/>
            </p:cNvSpPr>
            <p:nvPr/>
          </p:nvSpPr>
          <p:spPr bwMode="auto">
            <a:xfrm>
              <a:off x="576" y="2160"/>
              <a:ext cx="1170" cy="69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800" dirty="0">
                  <a:solidFill>
                    <a:schemeClr val="hlink"/>
                  </a:solidFill>
                  <a:latin typeface="Arial" panose="020B0604020202020204" pitchFamily="34" charset="0"/>
                  <a:ea typeface="굴림" panose="020B0600000101010101" pitchFamily="34" charset="-127"/>
                </a:rPr>
                <a:t>Direct mapped:</a:t>
              </a:r>
            </a:p>
            <a:p>
              <a:pPr algn="l">
                <a:lnSpc>
                  <a:spcPct val="100000"/>
                </a:lnSpc>
                <a:spcBef>
                  <a:spcPct val="0"/>
                </a:spcBef>
                <a:buSzTx/>
              </a:pPr>
              <a:r>
                <a:rPr lang="en-US" altLang="ko-KR" sz="1600" dirty="0">
                  <a:latin typeface="Arial" panose="020B0604020202020204" pitchFamily="34" charset="0"/>
                  <a:ea typeface="굴림" panose="020B0600000101010101" pitchFamily="34" charset="-127"/>
                </a:rPr>
                <a:t>block 12 can go only into block 4 (12 mod 8)</a:t>
              </a:r>
            </a:p>
          </p:txBody>
        </p:sp>
      </p:grpSp>
      <p:grpSp>
        <p:nvGrpSpPr>
          <p:cNvPr id="743512" name="Group 88"/>
          <p:cNvGrpSpPr>
            <a:grpSpLocks/>
          </p:cNvGrpSpPr>
          <p:nvPr/>
        </p:nvGrpSpPr>
        <p:grpSpPr bwMode="auto">
          <a:xfrm>
            <a:off x="2971800" y="3429000"/>
            <a:ext cx="2543175" cy="3032125"/>
            <a:chOff x="1872" y="2160"/>
            <a:chExt cx="1602" cy="1910"/>
          </a:xfrm>
        </p:grpSpPr>
        <p:sp>
          <p:nvSpPr>
            <p:cNvPr id="29751" name="Text Box 37"/>
            <p:cNvSpPr txBox="1">
              <a:spLocks noChangeArrowheads="1"/>
            </p:cNvSpPr>
            <p:nvPr/>
          </p:nvSpPr>
          <p:spPr bwMode="auto">
            <a:xfrm>
              <a:off x="2208" y="2160"/>
              <a:ext cx="1266" cy="69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800">
                  <a:solidFill>
                    <a:schemeClr val="hlink"/>
                  </a:solidFill>
                  <a:latin typeface="Arial" panose="020B0604020202020204" pitchFamily="34" charset="0"/>
                  <a:ea typeface="굴림" panose="020B0600000101010101" pitchFamily="34" charset="-127"/>
                </a:rPr>
                <a:t>Set associative:</a:t>
              </a:r>
            </a:p>
            <a:p>
              <a:pPr algn="l">
                <a:lnSpc>
                  <a:spcPct val="100000"/>
                </a:lnSpc>
                <a:spcBef>
                  <a:spcPct val="0"/>
                </a:spcBef>
                <a:buSzTx/>
              </a:pPr>
              <a:r>
                <a:rPr lang="en-US" altLang="ko-KR" sz="1600">
                  <a:latin typeface="Arial" panose="020B0604020202020204" pitchFamily="34" charset="0"/>
                  <a:ea typeface="굴림" panose="020B0600000101010101" pitchFamily="34" charset="-127"/>
                </a:rPr>
                <a:t>block 12 can go anywhere in set 0 (12 mod 4)</a:t>
              </a:r>
            </a:p>
          </p:txBody>
        </p:sp>
        <p:grpSp>
          <p:nvGrpSpPr>
            <p:cNvPr id="29752" name="Group 84"/>
            <p:cNvGrpSpPr>
              <a:grpSpLocks/>
            </p:cNvGrpSpPr>
            <p:nvPr/>
          </p:nvGrpSpPr>
          <p:grpSpPr bwMode="auto">
            <a:xfrm>
              <a:off x="1872" y="2880"/>
              <a:ext cx="1291" cy="1190"/>
              <a:chOff x="1824" y="2832"/>
              <a:chExt cx="1291" cy="1190"/>
            </a:xfrm>
          </p:grpSpPr>
          <p:sp>
            <p:nvSpPr>
              <p:cNvPr id="29753" name="Text Box 27"/>
              <p:cNvSpPr txBox="1">
                <a:spLocks noChangeArrowheads="1"/>
              </p:cNvSpPr>
              <p:nvPr/>
            </p:nvSpPr>
            <p:spPr bwMode="auto">
              <a:xfrm>
                <a:off x="2286" y="2832"/>
                <a:ext cx="829"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0 1 2 3 4 5 6 7</a:t>
                </a:r>
                <a:endParaRPr lang="en-US" altLang="ko-KR" sz="1800">
                  <a:latin typeface="Arial" panose="020B0604020202020204" pitchFamily="34" charset="0"/>
                  <a:ea typeface="굴림" panose="020B0600000101010101" pitchFamily="34" charset="-127"/>
                </a:endParaRPr>
              </a:p>
            </p:txBody>
          </p:sp>
          <p:sp>
            <p:nvSpPr>
              <p:cNvPr id="29754" name="Rectangle 28"/>
              <p:cNvSpPr>
                <a:spLocks noChangeArrowheads="1"/>
              </p:cNvSpPr>
              <p:nvPr/>
            </p:nvSpPr>
            <p:spPr bwMode="auto">
              <a:xfrm>
                <a:off x="2299"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55" name="Rectangle 29"/>
              <p:cNvSpPr>
                <a:spLocks noChangeArrowheads="1"/>
              </p:cNvSpPr>
              <p:nvPr/>
            </p:nvSpPr>
            <p:spPr bwMode="auto">
              <a:xfrm>
                <a:off x="2395"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56" name="Rectangle 30"/>
              <p:cNvSpPr>
                <a:spLocks noChangeArrowheads="1"/>
              </p:cNvSpPr>
              <p:nvPr/>
            </p:nvSpPr>
            <p:spPr bwMode="auto">
              <a:xfrm>
                <a:off x="2491" y="3017"/>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57" name="Rectangle 31"/>
              <p:cNvSpPr>
                <a:spLocks noChangeArrowheads="1"/>
              </p:cNvSpPr>
              <p:nvPr/>
            </p:nvSpPr>
            <p:spPr bwMode="auto">
              <a:xfrm>
                <a:off x="2587" y="3017"/>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58" name="Rectangle 32"/>
              <p:cNvSpPr>
                <a:spLocks noChangeArrowheads="1"/>
              </p:cNvSpPr>
              <p:nvPr/>
            </p:nvSpPr>
            <p:spPr bwMode="auto">
              <a:xfrm>
                <a:off x="2683" y="3017"/>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59" name="Rectangle 33"/>
              <p:cNvSpPr>
                <a:spLocks noChangeArrowheads="1"/>
              </p:cNvSpPr>
              <p:nvPr/>
            </p:nvSpPr>
            <p:spPr bwMode="auto">
              <a:xfrm>
                <a:off x="2779" y="3017"/>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60" name="Rectangle 34"/>
              <p:cNvSpPr>
                <a:spLocks noChangeArrowheads="1"/>
              </p:cNvSpPr>
              <p:nvPr/>
            </p:nvSpPr>
            <p:spPr bwMode="auto">
              <a:xfrm>
                <a:off x="2875" y="3017"/>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61" name="Rectangle 35"/>
              <p:cNvSpPr>
                <a:spLocks noChangeArrowheads="1"/>
              </p:cNvSpPr>
              <p:nvPr/>
            </p:nvSpPr>
            <p:spPr bwMode="auto">
              <a:xfrm>
                <a:off x="2971" y="3017"/>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62" name="Text Box 36"/>
              <p:cNvSpPr txBox="1">
                <a:spLocks noChangeArrowheads="1"/>
              </p:cNvSpPr>
              <p:nvPr/>
            </p:nvSpPr>
            <p:spPr bwMode="auto">
              <a:xfrm>
                <a:off x="1824" y="2842"/>
                <a:ext cx="420" cy="3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r">
                  <a:lnSpc>
                    <a:spcPct val="100000"/>
                  </a:lnSpc>
                  <a:spcBef>
                    <a:spcPct val="0"/>
                  </a:spcBef>
                  <a:buSzTx/>
                </a:pPr>
                <a:r>
                  <a:rPr lang="en-US" altLang="ko-KR" sz="1400">
                    <a:latin typeface="Arial" panose="020B0604020202020204" pitchFamily="34" charset="0"/>
                    <a:ea typeface="굴림" panose="020B0600000101010101" pitchFamily="34" charset="-127"/>
                  </a:rPr>
                  <a:t>Block</a:t>
                </a:r>
              </a:p>
              <a:p>
                <a:pPr algn="r">
                  <a:lnSpc>
                    <a:spcPct val="100000"/>
                  </a:lnSpc>
                  <a:spcBef>
                    <a:spcPct val="0"/>
                  </a:spcBef>
                  <a:buSzTx/>
                </a:pPr>
                <a:r>
                  <a:rPr lang="en-US" altLang="ko-KR" sz="1400">
                    <a:latin typeface="Arial" panose="020B0604020202020204" pitchFamily="34" charset="0"/>
                    <a:ea typeface="굴림" panose="020B0600000101010101" pitchFamily="34" charset="-127"/>
                  </a:rPr>
                  <a:t>no.</a:t>
                </a:r>
              </a:p>
            </p:txBody>
          </p:sp>
          <p:sp>
            <p:nvSpPr>
              <p:cNvPr id="29763" name="Text Box 38"/>
              <p:cNvSpPr txBox="1">
                <a:spLocks noChangeArrowheads="1"/>
              </p:cNvSpPr>
              <p:nvPr/>
            </p:nvSpPr>
            <p:spPr bwMode="auto">
              <a:xfrm>
                <a:off x="2235" y="3696"/>
                <a:ext cx="290" cy="3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400">
                    <a:latin typeface="Arial" panose="020B0604020202020204" pitchFamily="34" charset="0"/>
                    <a:ea typeface="굴림" panose="020B0600000101010101" pitchFamily="34" charset="-127"/>
                  </a:rPr>
                  <a:t>Set</a:t>
                </a:r>
              </a:p>
              <a:p>
                <a:pPr>
                  <a:lnSpc>
                    <a:spcPct val="100000"/>
                  </a:lnSpc>
                  <a:spcBef>
                    <a:spcPct val="0"/>
                  </a:spcBef>
                  <a:buSzTx/>
                </a:pPr>
                <a:r>
                  <a:rPr lang="en-US" altLang="ko-KR" sz="1400">
                    <a:latin typeface="Arial" panose="020B0604020202020204" pitchFamily="34" charset="0"/>
                    <a:ea typeface="굴림" panose="020B0600000101010101" pitchFamily="34" charset="-127"/>
                  </a:rPr>
                  <a:t>0</a:t>
                </a:r>
                <a:endParaRPr lang="en-US" altLang="ko-KR" sz="1800">
                  <a:latin typeface="Arial" panose="020B0604020202020204" pitchFamily="34" charset="0"/>
                  <a:ea typeface="굴림" panose="020B0600000101010101" pitchFamily="34" charset="-127"/>
                </a:endParaRPr>
              </a:p>
            </p:txBody>
          </p:sp>
          <p:sp>
            <p:nvSpPr>
              <p:cNvPr id="29764" name="Text Box 39"/>
              <p:cNvSpPr txBox="1">
                <a:spLocks noChangeArrowheads="1"/>
              </p:cNvSpPr>
              <p:nvPr/>
            </p:nvSpPr>
            <p:spPr bwMode="auto">
              <a:xfrm>
                <a:off x="2427" y="3696"/>
                <a:ext cx="290" cy="3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400">
                    <a:latin typeface="Arial" panose="020B0604020202020204" pitchFamily="34" charset="0"/>
                    <a:ea typeface="굴림" panose="020B0600000101010101" pitchFamily="34" charset="-127"/>
                  </a:rPr>
                  <a:t>Set</a:t>
                </a:r>
              </a:p>
              <a:p>
                <a:pPr>
                  <a:lnSpc>
                    <a:spcPct val="100000"/>
                  </a:lnSpc>
                  <a:spcBef>
                    <a:spcPct val="0"/>
                  </a:spcBef>
                  <a:buSzTx/>
                </a:pPr>
                <a:r>
                  <a:rPr lang="en-US" altLang="ko-KR" sz="1400">
                    <a:latin typeface="Arial" panose="020B0604020202020204" pitchFamily="34" charset="0"/>
                    <a:ea typeface="굴림" panose="020B0600000101010101" pitchFamily="34" charset="-127"/>
                  </a:rPr>
                  <a:t>1</a:t>
                </a:r>
                <a:endParaRPr lang="en-US" altLang="ko-KR" sz="1800">
                  <a:latin typeface="Arial" panose="020B0604020202020204" pitchFamily="34" charset="0"/>
                  <a:ea typeface="굴림" panose="020B0600000101010101" pitchFamily="34" charset="-127"/>
                </a:endParaRPr>
              </a:p>
            </p:txBody>
          </p:sp>
          <p:sp>
            <p:nvSpPr>
              <p:cNvPr id="29765" name="Text Box 40"/>
              <p:cNvSpPr txBox="1">
                <a:spLocks noChangeArrowheads="1"/>
              </p:cNvSpPr>
              <p:nvPr/>
            </p:nvSpPr>
            <p:spPr bwMode="auto">
              <a:xfrm>
                <a:off x="2619" y="3696"/>
                <a:ext cx="290" cy="3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400">
                    <a:latin typeface="Arial" panose="020B0604020202020204" pitchFamily="34" charset="0"/>
                    <a:ea typeface="굴림" panose="020B0600000101010101" pitchFamily="34" charset="-127"/>
                  </a:rPr>
                  <a:t>Set</a:t>
                </a:r>
              </a:p>
              <a:p>
                <a:pPr>
                  <a:lnSpc>
                    <a:spcPct val="100000"/>
                  </a:lnSpc>
                  <a:spcBef>
                    <a:spcPct val="0"/>
                  </a:spcBef>
                  <a:buSzTx/>
                </a:pPr>
                <a:r>
                  <a:rPr lang="en-US" altLang="ko-KR" sz="1400">
                    <a:latin typeface="Arial" panose="020B0604020202020204" pitchFamily="34" charset="0"/>
                    <a:ea typeface="굴림" panose="020B0600000101010101" pitchFamily="34" charset="-127"/>
                  </a:rPr>
                  <a:t>2</a:t>
                </a:r>
                <a:endParaRPr lang="en-US" altLang="ko-KR" sz="1800">
                  <a:latin typeface="Arial" panose="020B0604020202020204" pitchFamily="34" charset="0"/>
                  <a:ea typeface="굴림" panose="020B0600000101010101" pitchFamily="34" charset="-127"/>
                </a:endParaRPr>
              </a:p>
            </p:txBody>
          </p:sp>
          <p:sp>
            <p:nvSpPr>
              <p:cNvPr id="29766" name="Text Box 41"/>
              <p:cNvSpPr txBox="1">
                <a:spLocks noChangeArrowheads="1"/>
              </p:cNvSpPr>
              <p:nvPr/>
            </p:nvSpPr>
            <p:spPr bwMode="auto">
              <a:xfrm>
                <a:off x="2811" y="3696"/>
                <a:ext cx="290" cy="3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400">
                    <a:latin typeface="Arial" panose="020B0604020202020204" pitchFamily="34" charset="0"/>
                    <a:ea typeface="굴림" panose="020B0600000101010101" pitchFamily="34" charset="-127"/>
                  </a:rPr>
                  <a:t>Set</a:t>
                </a:r>
              </a:p>
              <a:p>
                <a:pPr>
                  <a:lnSpc>
                    <a:spcPct val="100000"/>
                  </a:lnSpc>
                  <a:spcBef>
                    <a:spcPct val="0"/>
                  </a:spcBef>
                  <a:buSzTx/>
                </a:pPr>
                <a:r>
                  <a:rPr lang="en-US" altLang="ko-KR" sz="1400">
                    <a:latin typeface="Arial" panose="020B0604020202020204" pitchFamily="34" charset="0"/>
                    <a:ea typeface="굴림" panose="020B0600000101010101" pitchFamily="34" charset="-127"/>
                  </a:rPr>
                  <a:t>3</a:t>
                </a:r>
                <a:endParaRPr lang="en-US" altLang="ko-KR" sz="1800">
                  <a:latin typeface="Arial" panose="020B0604020202020204" pitchFamily="34" charset="0"/>
                  <a:ea typeface="굴림" panose="020B0600000101010101" pitchFamily="34" charset="-127"/>
                </a:endParaRPr>
              </a:p>
            </p:txBody>
          </p:sp>
        </p:grpSp>
      </p:grpSp>
      <p:grpSp>
        <p:nvGrpSpPr>
          <p:cNvPr id="743514" name="Group 90"/>
          <p:cNvGrpSpPr>
            <a:grpSpLocks/>
          </p:cNvGrpSpPr>
          <p:nvPr/>
        </p:nvGrpSpPr>
        <p:grpSpPr bwMode="auto">
          <a:xfrm>
            <a:off x="5722938" y="3429000"/>
            <a:ext cx="2582862" cy="2427288"/>
            <a:chOff x="3605" y="2160"/>
            <a:chExt cx="1627" cy="1529"/>
          </a:xfrm>
        </p:grpSpPr>
        <p:sp>
          <p:nvSpPr>
            <p:cNvPr id="29739" name="Text Box 12"/>
            <p:cNvSpPr txBox="1">
              <a:spLocks noChangeArrowheads="1"/>
            </p:cNvSpPr>
            <p:nvPr/>
          </p:nvSpPr>
          <p:spPr bwMode="auto">
            <a:xfrm>
              <a:off x="3840" y="2160"/>
              <a:ext cx="1392" cy="53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800">
                  <a:solidFill>
                    <a:schemeClr val="hlink"/>
                  </a:solidFill>
                  <a:latin typeface="Arial" panose="020B0604020202020204" pitchFamily="34" charset="0"/>
                  <a:ea typeface="굴림" panose="020B0600000101010101" pitchFamily="34" charset="-127"/>
                </a:rPr>
                <a:t>Fully associative:</a:t>
              </a:r>
            </a:p>
            <a:p>
              <a:pPr algn="l">
                <a:lnSpc>
                  <a:spcPct val="100000"/>
                </a:lnSpc>
                <a:spcBef>
                  <a:spcPct val="0"/>
                </a:spcBef>
                <a:buSzTx/>
              </a:pPr>
              <a:r>
                <a:rPr lang="en-US" altLang="ko-KR" sz="1600">
                  <a:latin typeface="Arial" panose="020B0604020202020204" pitchFamily="34" charset="0"/>
                  <a:ea typeface="굴림" panose="020B0600000101010101" pitchFamily="34" charset="-127"/>
                </a:rPr>
                <a:t>block 12 can go anywhere</a:t>
              </a:r>
            </a:p>
          </p:txBody>
        </p:sp>
        <p:grpSp>
          <p:nvGrpSpPr>
            <p:cNvPr id="29740" name="Group 85"/>
            <p:cNvGrpSpPr>
              <a:grpSpLocks/>
            </p:cNvGrpSpPr>
            <p:nvPr/>
          </p:nvGrpSpPr>
          <p:grpSpPr bwMode="auto">
            <a:xfrm>
              <a:off x="3605" y="2880"/>
              <a:ext cx="1291" cy="809"/>
              <a:chOff x="3504" y="2832"/>
              <a:chExt cx="1291" cy="809"/>
            </a:xfrm>
          </p:grpSpPr>
          <p:sp>
            <p:nvSpPr>
              <p:cNvPr id="29741" name="Text Box 3"/>
              <p:cNvSpPr txBox="1">
                <a:spLocks noChangeArrowheads="1"/>
              </p:cNvSpPr>
              <p:nvPr/>
            </p:nvSpPr>
            <p:spPr bwMode="auto">
              <a:xfrm>
                <a:off x="3966" y="2832"/>
                <a:ext cx="829"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0 1 2 3 4 5 6 7</a:t>
                </a:r>
                <a:endParaRPr lang="en-US" altLang="ko-KR" sz="1800">
                  <a:latin typeface="Arial" panose="020B0604020202020204" pitchFamily="34" charset="0"/>
                  <a:ea typeface="굴림" panose="020B0600000101010101" pitchFamily="34" charset="-127"/>
                </a:endParaRPr>
              </a:p>
            </p:txBody>
          </p:sp>
          <p:sp>
            <p:nvSpPr>
              <p:cNvPr id="29742" name="Rectangle 4"/>
              <p:cNvSpPr>
                <a:spLocks noChangeArrowheads="1"/>
              </p:cNvSpPr>
              <p:nvPr/>
            </p:nvSpPr>
            <p:spPr bwMode="auto">
              <a:xfrm>
                <a:off x="3979"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43" name="Rectangle 5"/>
              <p:cNvSpPr>
                <a:spLocks noChangeArrowheads="1"/>
              </p:cNvSpPr>
              <p:nvPr/>
            </p:nvSpPr>
            <p:spPr bwMode="auto">
              <a:xfrm>
                <a:off x="4075"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44" name="Rectangle 6"/>
              <p:cNvSpPr>
                <a:spLocks noChangeArrowheads="1"/>
              </p:cNvSpPr>
              <p:nvPr/>
            </p:nvSpPr>
            <p:spPr bwMode="auto">
              <a:xfrm>
                <a:off x="4171"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45" name="Rectangle 7"/>
              <p:cNvSpPr>
                <a:spLocks noChangeArrowheads="1"/>
              </p:cNvSpPr>
              <p:nvPr/>
            </p:nvSpPr>
            <p:spPr bwMode="auto">
              <a:xfrm>
                <a:off x="4267"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46" name="Rectangle 8"/>
              <p:cNvSpPr>
                <a:spLocks noChangeArrowheads="1"/>
              </p:cNvSpPr>
              <p:nvPr/>
            </p:nvSpPr>
            <p:spPr bwMode="auto">
              <a:xfrm>
                <a:off x="4363"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47" name="Rectangle 9"/>
              <p:cNvSpPr>
                <a:spLocks noChangeArrowheads="1"/>
              </p:cNvSpPr>
              <p:nvPr/>
            </p:nvSpPr>
            <p:spPr bwMode="auto">
              <a:xfrm>
                <a:off x="4459"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48" name="Rectangle 10"/>
              <p:cNvSpPr>
                <a:spLocks noChangeArrowheads="1"/>
              </p:cNvSpPr>
              <p:nvPr/>
            </p:nvSpPr>
            <p:spPr bwMode="auto">
              <a:xfrm>
                <a:off x="4555"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49" name="Text Box 11"/>
              <p:cNvSpPr txBox="1">
                <a:spLocks noChangeArrowheads="1"/>
              </p:cNvSpPr>
              <p:nvPr/>
            </p:nvSpPr>
            <p:spPr bwMode="auto">
              <a:xfrm>
                <a:off x="3504" y="2842"/>
                <a:ext cx="420" cy="3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r">
                  <a:lnSpc>
                    <a:spcPct val="100000"/>
                  </a:lnSpc>
                  <a:spcBef>
                    <a:spcPct val="0"/>
                  </a:spcBef>
                  <a:buSzTx/>
                </a:pPr>
                <a:r>
                  <a:rPr lang="en-US" altLang="ko-KR" sz="1400">
                    <a:latin typeface="Arial" panose="020B0604020202020204" pitchFamily="34" charset="0"/>
                    <a:ea typeface="굴림" panose="020B0600000101010101" pitchFamily="34" charset="-127"/>
                  </a:rPr>
                  <a:t>Block</a:t>
                </a:r>
              </a:p>
              <a:p>
                <a:pPr algn="r">
                  <a:lnSpc>
                    <a:spcPct val="100000"/>
                  </a:lnSpc>
                  <a:spcBef>
                    <a:spcPct val="0"/>
                  </a:spcBef>
                  <a:buSzTx/>
                </a:pPr>
                <a:r>
                  <a:rPr lang="en-US" altLang="ko-KR" sz="1400">
                    <a:latin typeface="Arial" panose="020B0604020202020204" pitchFamily="34" charset="0"/>
                    <a:ea typeface="굴림" panose="020B0600000101010101" pitchFamily="34" charset="-127"/>
                  </a:rPr>
                  <a:t>no.</a:t>
                </a:r>
              </a:p>
            </p:txBody>
          </p:sp>
          <p:sp>
            <p:nvSpPr>
              <p:cNvPr id="29750" name="Rectangle 42"/>
              <p:cNvSpPr>
                <a:spLocks noChangeArrowheads="1"/>
              </p:cNvSpPr>
              <p:nvPr/>
            </p:nvSpPr>
            <p:spPr bwMode="auto">
              <a:xfrm>
                <a:off x="4651" y="3017"/>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grpSp>
      <p:grpSp>
        <p:nvGrpSpPr>
          <p:cNvPr id="743510" name="Group 86"/>
          <p:cNvGrpSpPr>
            <a:grpSpLocks/>
          </p:cNvGrpSpPr>
          <p:nvPr/>
        </p:nvGrpSpPr>
        <p:grpSpPr bwMode="auto">
          <a:xfrm>
            <a:off x="1371600" y="1192213"/>
            <a:ext cx="5592763" cy="2008187"/>
            <a:chOff x="864" y="703"/>
            <a:chExt cx="3523" cy="1265"/>
          </a:xfrm>
        </p:grpSpPr>
        <p:sp>
          <p:nvSpPr>
            <p:cNvPr id="29704" name="Rectangle 44"/>
            <p:cNvSpPr>
              <a:spLocks noChangeArrowheads="1"/>
            </p:cNvSpPr>
            <p:nvPr/>
          </p:nvSpPr>
          <p:spPr bwMode="auto">
            <a:xfrm>
              <a:off x="1326"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05" name="Rectangle 45"/>
            <p:cNvSpPr>
              <a:spLocks noChangeArrowheads="1"/>
            </p:cNvSpPr>
            <p:nvPr/>
          </p:nvSpPr>
          <p:spPr bwMode="auto">
            <a:xfrm>
              <a:off x="1422"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06" name="Rectangle 46"/>
            <p:cNvSpPr>
              <a:spLocks noChangeArrowheads="1"/>
            </p:cNvSpPr>
            <p:nvPr/>
          </p:nvSpPr>
          <p:spPr bwMode="auto">
            <a:xfrm>
              <a:off x="1518"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07" name="Rectangle 47"/>
            <p:cNvSpPr>
              <a:spLocks noChangeArrowheads="1"/>
            </p:cNvSpPr>
            <p:nvPr/>
          </p:nvSpPr>
          <p:spPr bwMode="auto">
            <a:xfrm>
              <a:off x="1614"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ko-KR" altLang="en-US">
                <a:ea typeface="굴림" panose="020B0600000101010101" pitchFamily="34" charset="-127"/>
              </a:endParaRPr>
            </a:p>
          </p:txBody>
        </p:sp>
        <p:sp>
          <p:nvSpPr>
            <p:cNvPr id="29708" name="Rectangle 48"/>
            <p:cNvSpPr>
              <a:spLocks noChangeArrowheads="1"/>
            </p:cNvSpPr>
            <p:nvPr/>
          </p:nvSpPr>
          <p:spPr bwMode="auto">
            <a:xfrm>
              <a:off x="1710"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09" name="Rectangle 49"/>
            <p:cNvSpPr>
              <a:spLocks noChangeArrowheads="1"/>
            </p:cNvSpPr>
            <p:nvPr/>
          </p:nvSpPr>
          <p:spPr bwMode="auto">
            <a:xfrm>
              <a:off x="1806"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0" name="Rectangle 50"/>
            <p:cNvSpPr>
              <a:spLocks noChangeArrowheads="1"/>
            </p:cNvSpPr>
            <p:nvPr/>
          </p:nvSpPr>
          <p:spPr bwMode="auto">
            <a:xfrm>
              <a:off x="1902"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1" name="Rectangle 51"/>
            <p:cNvSpPr>
              <a:spLocks noChangeArrowheads="1"/>
            </p:cNvSpPr>
            <p:nvPr/>
          </p:nvSpPr>
          <p:spPr bwMode="auto">
            <a:xfrm>
              <a:off x="1998"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2" name="Rectangle 52"/>
            <p:cNvSpPr>
              <a:spLocks noChangeArrowheads="1"/>
            </p:cNvSpPr>
            <p:nvPr/>
          </p:nvSpPr>
          <p:spPr bwMode="auto">
            <a:xfrm>
              <a:off x="2094"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3" name="Rectangle 53"/>
            <p:cNvSpPr>
              <a:spLocks noChangeArrowheads="1"/>
            </p:cNvSpPr>
            <p:nvPr/>
          </p:nvSpPr>
          <p:spPr bwMode="auto">
            <a:xfrm>
              <a:off x="2190"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4" name="Rectangle 54"/>
            <p:cNvSpPr>
              <a:spLocks noChangeArrowheads="1"/>
            </p:cNvSpPr>
            <p:nvPr/>
          </p:nvSpPr>
          <p:spPr bwMode="auto">
            <a:xfrm>
              <a:off x="2286"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5" name="Rectangle 55"/>
            <p:cNvSpPr>
              <a:spLocks noChangeArrowheads="1"/>
            </p:cNvSpPr>
            <p:nvPr/>
          </p:nvSpPr>
          <p:spPr bwMode="auto">
            <a:xfrm>
              <a:off x="2382"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6" name="Rectangle 56"/>
            <p:cNvSpPr>
              <a:spLocks noChangeArrowheads="1"/>
            </p:cNvSpPr>
            <p:nvPr/>
          </p:nvSpPr>
          <p:spPr bwMode="auto">
            <a:xfrm>
              <a:off x="2478" y="960"/>
              <a:ext cx="96" cy="624"/>
            </a:xfrm>
            <a:prstGeom prst="rect">
              <a:avLst/>
            </a:prstGeom>
            <a:solidFill>
              <a:schemeClr val="accent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7" name="Rectangle 57"/>
            <p:cNvSpPr>
              <a:spLocks noChangeArrowheads="1"/>
            </p:cNvSpPr>
            <p:nvPr/>
          </p:nvSpPr>
          <p:spPr bwMode="auto">
            <a:xfrm>
              <a:off x="2574"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8" name="Rectangle 58"/>
            <p:cNvSpPr>
              <a:spLocks noChangeArrowheads="1"/>
            </p:cNvSpPr>
            <p:nvPr/>
          </p:nvSpPr>
          <p:spPr bwMode="auto">
            <a:xfrm>
              <a:off x="2670"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19" name="Rectangle 59"/>
            <p:cNvSpPr>
              <a:spLocks noChangeArrowheads="1"/>
            </p:cNvSpPr>
            <p:nvPr/>
          </p:nvSpPr>
          <p:spPr bwMode="auto">
            <a:xfrm>
              <a:off x="2766"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0" name="Rectangle 60"/>
            <p:cNvSpPr>
              <a:spLocks noChangeArrowheads="1"/>
            </p:cNvSpPr>
            <p:nvPr/>
          </p:nvSpPr>
          <p:spPr bwMode="auto">
            <a:xfrm>
              <a:off x="2862"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1" name="Rectangle 61"/>
            <p:cNvSpPr>
              <a:spLocks noChangeArrowheads="1"/>
            </p:cNvSpPr>
            <p:nvPr/>
          </p:nvSpPr>
          <p:spPr bwMode="auto">
            <a:xfrm>
              <a:off x="2958"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2" name="Rectangle 62"/>
            <p:cNvSpPr>
              <a:spLocks noChangeArrowheads="1"/>
            </p:cNvSpPr>
            <p:nvPr/>
          </p:nvSpPr>
          <p:spPr bwMode="auto">
            <a:xfrm>
              <a:off x="3054"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3" name="Rectangle 63"/>
            <p:cNvSpPr>
              <a:spLocks noChangeArrowheads="1"/>
            </p:cNvSpPr>
            <p:nvPr/>
          </p:nvSpPr>
          <p:spPr bwMode="auto">
            <a:xfrm>
              <a:off x="3150"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4" name="Rectangle 64"/>
            <p:cNvSpPr>
              <a:spLocks noChangeArrowheads="1"/>
            </p:cNvSpPr>
            <p:nvPr/>
          </p:nvSpPr>
          <p:spPr bwMode="auto">
            <a:xfrm>
              <a:off x="3246"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5" name="Rectangle 65"/>
            <p:cNvSpPr>
              <a:spLocks noChangeArrowheads="1"/>
            </p:cNvSpPr>
            <p:nvPr/>
          </p:nvSpPr>
          <p:spPr bwMode="auto">
            <a:xfrm>
              <a:off x="3342"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6" name="Rectangle 66"/>
            <p:cNvSpPr>
              <a:spLocks noChangeArrowheads="1"/>
            </p:cNvSpPr>
            <p:nvPr/>
          </p:nvSpPr>
          <p:spPr bwMode="auto">
            <a:xfrm>
              <a:off x="3438"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7" name="Rectangle 67"/>
            <p:cNvSpPr>
              <a:spLocks noChangeArrowheads="1"/>
            </p:cNvSpPr>
            <p:nvPr/>
          </p:nvSpPr>
          <p:spPr bwMode="auto">
            <a:xfrm>
              <a:off x="3534"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8" name="Rectangle 68"/>
            <p:cNvSpPr>
              <a:spLocks noChangeArrowheads="1"/>
            </p:cNvSpPr>
            <p:nvPr/>
          </p:nvSpPr>
          <p:spPr bwMode="auto">
            <a:xfrm>
              <a:off x="3630"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29" name="Rectangle 69"/>
            <p:cNvSpPr>
              <a:spLocks noChangeArrowheads="1"/>
            </p:cNvSpPr>
            <p:nvPr/>
          </p:nvSpPr>
          <p:spPr bwMode="auto">
            <a:xfrm>
              <a:off x="3726"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30" name="Rectangle 70"/>
            <p:cNvSpPr>
              <a:spLocks noChangeArrowheads="1"/>
            </p:cNvSpPr>
            <p:nvPr/>
          </p:nvSpPr>
          <p:spPr bwMode="auto">
            <a:xfrm>
              <a:off x="3822"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31" name="Rectangle 71"/>
            <p:cNvSpPr>
              <a:spLocks noChangeArrowheads="1"/>
            </p:cNvSpPr>
            <p:nvPr/>
          </p:nvSpPr>
          <p:spPr bwMode="auto">
            <a:xfrm>
              <a:off x="3918"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32" name="Rectangle 72"/>
            <p:cNvSpPr>
              <a:spLocks noChangeArrowheads="1"/>
            </p:cNvSpPr>
            <p:nvPr/>
          </p:nvSpPr>
          <p:spPr bwMode="auto">
            <a:xfrm>
              <a:off x="4014"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33" name="Rectangle 73"/>
            <p:cNvSpPr>
              <a:spLocks noChangeArrowheads="1"/>
            </p:cNvSpPr>
            <p:nvPr/>
          </p:nvSpPr>
          <p:spPr bwMode="auto">
            <a:xfrm>
              <a:off x="4110"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34" name="Rectangle 74"/>
            <p:cNvSpPr>
              <a:spLocks noChangeArrowheads="1"/>
            </p:cNvSpPr>
            <p:nvPr/>
          </p:nvSpPr>
          <p:spPr bwMode="auto">
            <a:xfrm>
              <a:off x="4206" y="960"/>
              <a:ext cx="96" cy="624"/>
            </a:xfrm>
            <a:prstGeom prst="rect">
              <a:avLst/>
            </a:prstGeom>
            <a:solidFill>
              <a:schemeClr val="bg1"/>
            </a:solidFill>
            <a:ln w="12700">
              <a:solidFill>
                <a:schemeClr val="tx1"/>
              </a:solidFill>
              <a:miter lim="800000"/>
              <a:headEnd/>
              <a:tailEnd/>
            </a:ln>
            <a:effectLst>
              <a:outerShdw dist="107763" dir="2700000" algn="ctr" rotWithShape="0">
                <a:schemeClr val="bg2"/>
              </a:outerShdw>
            </a:effec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9735" name="Text Box 75"/>
            <p:cNvSpPr txBox="1">
              <a:spLocks noChangeArrowheads="1"/>
            </p:cNvSpPr>
            <p:nvPr/>
          </p:nvSpPr>
          <p:spPr bwMode="auto">
            <a:xfrm>
              <a:off x="1326" y="1776"/>
              <a:ext cx="3061"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0 1 2 3 4 5 6 7 8 9 0 1 2 3 4 5 6 7 8 9 0 1 2 3 4 5 6 7 8 9 0 1</a:t>
              </a:r>
            </a:p>
          </p:txBody>
        </p:sp>
        <p:sp>
          <p:nvSpPr>
            <p:cNvPr id="29736" name="Text Box 76"/>
            <p:cNvSpPr txBox="1">
              <a:spLocks noChangeArrowheads="1"/>
            </p:cNvSpPr>
            <p:nvPr/>
          </p:nvSpPr>
          <p:spPr bwMode="auto">
            <a:xfrm>
              <a:off x="1278" y="703"/>
              <a:ext cx="1651" cy="2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Arial" panose="020B0604020202020204" pitchFamily="34" charset="0"/>
                  <a:ea typeface="굴림" panose="020B0600000101010101" pitchFamily="34" charset="-127"/>
                </a:rPr>
                <a:t>32-Block Address Space:</a:t>
              </a:r>
            </a:p>
          </p:txBody>
        </p:sp>
        <p:sp>
          <p:nvSpPr>
            <p:cNvPr id="29737" name="Text Box 77"/>
            <p:cNvSpPr txBox="1">
              <a:spLocks noChangeArrowheads="1"/>
            </p:cNvSpPr>
            <p:nvPr/>
          </p:nvSpPr>
          <p:spPr bwMode="auto">
            <a:xfrm>
              <a:off x="2238" y="1632"/>
              <a:ext cx="2131" cy="19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1 1 1 1 1 1 1 1 1 1 2 2 2 2 2 2 2 2 2 2 3 3</a:t>
              </a:r>
              <a:endParaRPr lang="en-US" altLang="ko-KR" sz="1800">
                <a:latin typeface="Arial" panose="020B0604020202020204" pitchFamily="34" charset="0"/>
                <a:ea typeface="굴림" panose="020B0600000101010101" pitchFamily="34" charset="-127"/>
              </a:endParaRPr>
            </a:p>
          </p:txBody>
        </p:sp>
        <p:sp>
          <p:nvSpPr>
            <p:cNvPr id="29738" name="Text Box 78"/>
            <p:cNvSpPr txBox="1">
              <a:spLocks noChangeArrowheads="1"/>
            </p:cNvSpPr>
            <p:nvPr/>
          </p:nvSpPr>
          <p:spPr bwMode="auto">
            <a:xfrm>
              <a:off x="864" y="1632"/>
              <a:ext cx="420" cy="32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r">
                <a:lnSpc>
                  <a:spcPct val="100000"/>
                </a:lnSpc>
                <a:spcBef>
                  <a:spcPct val="0"/>
                </a:spcBef>
                <a:buSzTx/>
              </a:pPr>
              <a:r>
                <a:rPr lang="en-US" altLang="ko-KR" sz="1400">
                  <a:latin typeface="Arial" panose="020B0604020202020204" pitchFamily="34" charset="0"/>
                  <a:ea typeface="굴림" panose="020B0600000101010101" pitchFamily="34" charset="-127"/>
                </a:rPr>
                <a:t>Block</a:t>
              </a:r>
            </a:p>
            <a:p>
              <a:pPr algn="r">
                <a:lnSpc>
                  <a:spcPct val="100000"/>
                </a:lnSpc>
                <a:spcBef>
                  <a:spcPct val="0"/>
                </a:spcBef>
                <a:buSzTx/>
              </a:pPr>
              <a:r>
                <a:rPr lang="en-US" altLang="ko-KR" sz="1400">
                  <a:latin typeface="Arial" panose="020B0604020202020204" pitchFamily="34" charset="0"/>
                  <a:ea typeface="굴림" panose="020B0600000101010101" pitchFamily="34" charset="-127"/>
                </a:rPr>
                <a:t>no.</a:t>
              </a:r>
              <a:endParaRPr lang="en-US" altLang="ko-KR" sz="1800">
                <a:latin typeface="Arial" panose="020B0604020202020204" pitchFamily="34" charset="0"/>
                <a:ea typeface="굴림" panose="020B0600000101010101" pitchFamily="34" charset="-127"/>
              </a:endParaRPr>
            </a:p>
          </p:txBody>
        </p:sp>
      </p:grpSp>
      <p:sp>
        <p:nvSpPr>
          <p:cNvPr id="29703" name="Rectangle 79"/>
          <p:cNvSpPr>
            <a:spLocks noGrp="1" noChangeArrowheads="1"/>
          </p:cNvSpPr>
          <p:nvPr>
            <p:ph type="title"/>
          </p:nvPr>
        </p:nvSpPr>
        <p:spPr>
          <a:xfrm>
            <a:off x="76200" y="228600"/>
            <a:ext cx="8915400" cy="368300"/>
          </a:xfrm>
        </p:spPr>
        <p:txBody>
          <a:bodyPr/>
          <a:lstStyle/>
          <a:p>
            <a:pPr>
              <a:tabLst>
                <a:tab pos="6172200" algn="l"/>
              </a:tabLst>
            </a:pPr>
            <a:r>
              <a:rPr lang="en-US" altLang="ko-KR" dirty="0" smtClean="0">
                <a:ea typeface="굴림" panose="020B0600000101010101" pitchFamily="34" charset="-127"/>
              </a:rPr>
              <a:t>Where does a Block Get Placed in a Cache?</a:t>
            </a:r>
          </a:p>
        </p:txBody>
      </p:sp>
    </p:spTree>
    <p:extLst>
      <p:ext uri="{BB962C8B-B14F-4D97-AF65-F5344CB8AC3E}">
        <p14:creationId xmlns:p14="http://schemas.microsoft.com/office/powerpoint/2010/main" val="105693653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3426">
                                            <p:txEl>
                                              <p:pRg st="0" end="0"/>
                                            </p:txEl>
                                          </p:spTgt>
                                        </p:tgtEl>
                                        <p:attrNameLst>
                                          <p:attrName>style.visibility</p:attrName>
                                        </p:attrNameLst>
                                      </p:cBhvr>
                                      <p:to>
                                        <p:strVal val="visible"/>
                                      </p:to>
                                    </p:set>
                                  </p:childTnLst>
                                </p:cTn>
                              </p:par>
                              <p:par>
                                <p:cTn id="7" presetID="2" presetClass="entr" presetSubtype="2" fill="hold" nodeType="withEffect">
                                  <p:stCondLst>
                                    <p:cond delay="0"/>
                                  </p:stCondLst>
                                  <p:childTnLst>
                                    <p:set>
                                      <p:cBhvr>
                                        <p:cTn id="8" dur="1" fill="hold">
                                          <p:stCondLst>
                                            <p:cond delay="0"/>
                                          </p:stCondLst>
                                        </p:cTn>
                                        <p:tgtEl>
                                          <p:spTgt spid="743510"/>
                                        </p:tgtEl>
                                        <p:attrNameLst>
                                          <p:attrName>style.visibility</p:attrName>
                                        </p:attrNameLst>
                                      </p:cBhvr>
                                      <p:to>
                                        <p:strVal val="visible"/>
                                      </p:to>
                                    </p:set>
                                    <p:anim calcmode="lin" valueType="num">
                                      <p:cBhvr additive="base">
                                        <p:cTn id="9" dur="500" fill="hold"/>
                                        <p:tgtEl>
                                          <p:spTgt spid="743510"/>
                                        </p:tgtEl>
                                        <p:attrNameLst>
                                          <p:attrName>ppt_x</p:attrName>
                                        </p:attrNameLst>
                                      </p:cBhvr>
                                      <p:tavLst>
                                        <p:tav tm="0">
                                          <p:val>
                                            <p:strVal val="1+#ppt_w/2"/>
                                          </p:val>
                                        </p:tav>
                                        <p:tav tm="100000">
                                          <p:val>
                                            <p:strVal val="#ppt_x"/>
                                          </p:val>
                                        </p:tav>
                                      </p:tavLst>
                                    </p:anim>
                                    <p:anim calcmode="lin" valueType="num">
                                      <p:cBhvr additive="base">
                                        <p:cTn id="10" dur="500" fill="hold"/>
                                        <p:tgtEl>
                                          <p:spTgt spid="743510"/>
                                        </p:tgtEl>
                                        <p:attrNameLst>
                                          <p:attrName>ppt_y</p:attrName>
                                        </p:attrNameLst>
                                      </p:cBhvr>
                                      <p:tavLst>
                                        <p:tav tm="0">
                                          <p:val>
                                            <p:strVal val="#ppt_y"/>
                                          </p:val>
                                        </p:tav>
                                        <p:tav tm="100000">
                                          <p:val>
                                            <p:strVal val="#ppt_y"/>
                                          </p:val>
                                        </p:tav>
                                      </p:tavLst>
                                    </p:anim>
                                  </p:childTnLst>
                                </p:cTn>
                              </p:par>
                            </p:childTnLst>
                          </p:cTn>
                        </p:par>
                      </p:childTnLst>
                    </p:cTn>
                  </p:par>
                  <p:par>
                    <p:cTn id="11" fill="hold" nodeType="clickPar">
                      <p:stCondLst>
                        <p:cond delay="indefinite"/>
                      </p:stCondLst>
                      <p:childTnLst>
                        <p:par>
                          <p:cTn id="12" fill="hold" nodeType="withGroup">
                            <p:stCondLst>
                              <p:cond delay="0"/>
                            </p:stCondLst>
                            <p:childTnLst>
                              <p:par>
                                <p:cTn id="13" presetID="2" presetClass="entr" presetSubtype="8" fill="hold" nodeType="clickEffect">
                                  <p:stCondLst>
                                    <p:cond delay="0"/>
                                  </p:stCondLst>
                                  <p:childTnLst>
                                    <p:set>
                                      <p:cBhvr>
                                        <p:cTn id="14" dur="1" fill="hold">
                                          <p:stCondLst>
                                            <p:cond delay="0"/>
                                          </p:stCondLst>
                                        </p:cTn>
                                        <p:tgtEl>
                                          <p:spTgt spid="743513"/>
                                        </p:tgtEl>
                                        <p:attrNameLst>
                                          <p:attrName>style.visibility</p:attrName>
                                        </p:attrNameLst>
                                      </p:cBhvr>
                                      <p:to>
                                        <p:strVal val="visible"/>
                                      </p:to>
                                    </p:set>
                                    <p:anim calcmode="lin" valueType="num">
                                      <p:cBhvr additive="base">
                                        <p:cTn id="15" dur="500" fill="hold"/>
                                        <p:tgtEl>
                                          <p:spTgt spid="743513"/>
                                        </p:tgtEl>
                                        <p:attrNameLst>
                                          <p:attrName>ppt_x</p:attrName>
                                        </p:attrNameLst>
                                      </p:cBhvr>
                                      <p:tavLst>
                                        <p:tav tm="0">
                                          <p:val>
                                            <p:strVal val="0-#ppt_w/2"/>
                                          </p:val>
                                        </p:tav>
                                        <p:tav tm="100000">
                                          <p:val>
                                            <p:strVal val="#ppt_x"/>
                                          </p:val>
                                        </p:tav>
                                      </p:tavLst>
                                    </p:anim>
                                    <p:anim calcmode="lin" valueType="num">
                                      <p:cBhvr additive="base">
                                        <p:cTn id="16" dur="500" fill="hold"/>
                                        <p:tgtEl>
                                          <p:spTgt spid="743513"/>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2" presetClass="entr" presetSubtype="4" fill="hold" nodeType="clickEffect">
                                  <p:stCondLst>
                                    <p:cond delay="0"/>
                                  </p:stCondLst>
                                  <p:childTnLst>
                                    <p:set>
                                      <p:cBhvr>
                                        <p:cTn id="20" dur="1" fill="hold">
                                          <p:stCondLst>
                                            <p:cond delay="0"/>
                                          </p:stCondLst>
                                        </p:cTn>
                                        <p:tgtEl>
                                          <p:spTgt spid="743512"/>
                                        </p:tgtEl>
                                        <p:attrNameLst>
                                          <p:attrName>style.visibility</p:attrName>
                                        </p:attrNameLst>
                                      </p:cBhvr>
                                      <p:to>
                                        <p:strVal val="visible"/>
                                      </p:to>
                                    </p:set>
                                    <p:anim calcmode="lin" valueType="num">
                                      <p:cBhvr additive="base">
                                        <p:cTn id="21" dur="500" fill="hold"/>
                                        <p:tgtEl>
                                          <p:spTgt spid="743512"/>
                                        </p:tgtEl>
                                        <p:attrNameLst>
                                          <p:attrName>ppt_x</p:attrName>
                                        </p:attrNameLst>
                                      </p:cBhvr>
                                      <p:tavLst>
                                        <p:tav tm="0">
                                          <p:val>
                                            <p:strVal val="#ppt_x"/>
                                          </p:val>
                                        </p:tav>
                                        <p:tav tm="100000">
                                          <p:val>
                                            <p:strVal val="#ppt_x"/>
                                          </p:val>
                                        </p:tav>
                                      </p:tavLst>
                                    </p:anim>
                                    <p:anim calcmode="lin" valueType="num">
                                      <p:cBhvr additive="base">
                                        <p:cTn id="22" dur="500" fill="hold"/>
                                        <p:tgtEl>
                                          <p:spTgt spid="743512"/>
                                        </p:tgtEl>
                                        <p:attrNameLst>
                                          <p:attrName>ppt_y</p:attrName>
                                        </p:attrNameLst>
                                      </p:cBhvr>
                                      <p:tavLst>
                                        <p:tav tm="0">
                                          <p:val>
                                            <p:strVal val="1+#ppt_h/2"/>
                                          </p:val>
                                        </p:tav>
                                        <p:tav tm="100000">
                                          <p:val>
                                            <p:strVal val="#ppt_y"/>
                                          </p:val>
                                        </p:tav>
                                      </p:tavLst>
                                    </p:anim>
                                  </p:childTnLst>
                                </p:cTn>
                              </p:par>
                            </p:childTnLst>
                          </p:cTn>
                        </p:par>
                      </p:childTnLst>
                    </p:cTn>
                  </p:par>
                  <p:par>
                    <p:cTn id="23" fill="hold" nodeType="clickPar">
                      <p:stCondLst>
                        <p:cond delay="indefinite"/>
                      </p:stCondLst>
                      <p:childTnLst>
                        <p:par>
                          <p:cTn id="24" fill="hold" nodeType="withGroup">
                            <p:stCondLst>
                              <p:cond delay="0"/>
                            </p:stCondLst>
                            <p:childTnLst>
                              <p:par>
                                <p:cTn id="25" presetID="2" presetClass="entr" presetSubtype="2" fill="hold" nodeType="clickEffect">
                                  <p:stCondLst>
                                    <p:cond delay="0"/>
                                  </p:stCondLst>
                                  <p:childTnLst>
                                    <p:set>
                                      <p:cBhvr>
                                        <p:cTn id="26" dur="1" fill="hold">
                                          <p:stCondLst>
                                            <p:cond delay="0"/>
                                          </p:stCondLst>
                                        </p:cTn>
                                        <p:tgtEl>
                                          <p:spTgt spid="743514"/>
                                        </p:tgtEl>
                                        <p:attrNameLst>
                                          <p:attrName>style.visibility</p:attrName>
                                        </p:attrNameLst>
                                      </p:cBhvr>
                                      <p:to>
                                        <p:strVal val="visible"/>
                                      </p:to>
                                    </p:set>
                                    <p:anim calcmode="lin" valueType="num">
                                      <p:cBhvr additive="base">
                                        <p:cTn id="27" dur="500" fill="hold"/>
                                        <p:tgtEl>
                                          <p:spTgt spid="743514"/>
                                        </p:tgtEl>
                                        <p:attrNameLst>
                                          <p:attrName>ppt_x</p:attrName>
                                        </p:attrNameLst>
                                      </p:cBhvr>
                                      <p:tavLst>
                                        <p:tav tm="0">
                                          <p:val>
                                            <p:strVal val="1+#ppt_w/2"/>
                                          </p:val>
                                        </p:tav>
                                        <p:tav tm="100000">
                                          <p:val>
                                            <p:strVal val="#ppt_x"/>
                                          </p:val>
                                        </p:tav>
                                      </p:tavLst>
                                    </p:anim>
                                    <p:anim calcmode="lin" valueType="num">
                                      <p:cBhvr additive="base">
                                        <p:cTn id="28" dur="500" fill="hold"/>
                                        <p:tgtEl>
                                          <p:spTgt spid="7435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3426" grpId="0" build="p"/>
    </p:bld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45474" name="Rectangle 2"/>
          <p:cNvSpPr>
            <a:spLocks noGrp="1" noChangeArrowheads="1"/>
          </p:cNvSpPr>
          <p:nvPr>
            <p:ph type="body" idx="1"/>
          </p:nvPr>
        </p:nvSpPr>
        <p:spPr>
          <a:xfrm>
            <a:off x="533400" y="1143000"/>
            <a:ext cx="8305800" cy="5154232"/>
          </a:xfrm>
          <a:noFill/>
        </p:spPr>
        <p:txBody>
          <a:bodyPr lIns="63500" tIns="25400" rIns="63500" bIns="25400">
            <a:spAutoFit/>
          </a:bodyPr>
          <a:lstStyle/>
          <a:p>
            <a:pPr>
              <a:tabLst>
                <a:tab pos="2117725" algn="r"/>
                <a:tab pos="3094038" algn="r"/>
                <a:tab pos="4114800" algn="r"/>
                <a:tab pos="5197475" algn="r"/>
                <a:tab pos="6294438" algn="r"/>
                <a:tab pos="7315200" algn="r"/>
              </a:tabLst>
            </a:pPr>
            <a:r>
              <a:rPr lang="en-US" altLang="ko-KR" dirty="0" smtClean="0">
                <a:ea typeface="굴림" panose="020B0600000101010101" pitchFamily="34" charset="-127"/>
              </a:rPr>
              <a:t>Easy for Direct Mapped: Only one possibility</a:t>
            </a:r>
          </a:p>
          <a:p>
            <a:pPr>
              <a:tabLst>
                <a:tab pos="2117725" algn="r"/>
                <a:tab pos="3094038" algn="r"/>
                <a:tab pos="4114800" algn="r"/>
                <a:tab pos="5197475" algn="r"/>
                <a:tab pos="6294438" algn="r"/>
                <a:tab pos="7315200" algn="r"/>
              </a:tabLst>
            </a:pPr>
            <a:r>
              <a:rPr lang="en-US" altLang="ko-KR" dirty="0" smtClean="0">
                <a:ea typeface="굴림" panose="020B0600000101010101" pitchFamily="34" charset="-127"/>
              </a:rPr>
              <a:t>Set Associative or Fully Associative:</a:t>
            </a:r>
          </a:p>
          <a:p>
            <a:pPr lvl="1">
              <a:tabLst>
                <a:tab pos="2117725" algn="r"/>
                <a:tab pos="3094038" algn="r"/>
                <a:tab pos="4114800" algn="r"/>
                <a:tab pos="5197475" algn="r"/>
                <a:tab pos="6294438" algn="r"/>
                <a:tab pos="7315200" algn="r"/>
              </a:tabLst>
            </a:pPr>
            <a:r>
              <a:rPr lang="en-US" altLang="ko-KR" sz="2400" dirty="0" smtClean="0">
                <a:ea typeface="굴림" panose="020B0600000101010101" pitchFamily="34" charset="-127"/>
              </a:rPr>
              <a:t>Random</a:t>
            </a:r>
          </a:p>
          <a:p>
            <a:pPr lvl="1">
              <a:tabLst>
                <a:tab pos="2117725" algn="r"/>
                <a:tab pos="3094038" algn="r"/>
                <a:tab pos="4114800" algn="r"/>
                <a:tab pos="5197475" algn="r"/>
                <a:tab pos="6294438" algn="r"/>
                <a:tab pos="7315200" algn="r"/>
              </a:tabLst>
            </a:pPr>
            <a:r>
              <a:rPr lang="en-US" altLang="ko-KR" sz="2400" dirty="0" smtClean="0">
                <a:ea typeface="굴림" panose="020B0600000101010101" pitchFamily="34" charset="-127"/>
              </a:rPr>
              <a:t>LRU (Least Recently Used)</a:t>
            </a:r>
          </a:p>
          <a:p>
            <a:pPr>
              <a:tabLst>
                <a:tab pos="2117725" algn="r"/>
                <a:tab pos="3094038" algn="r"/>
                <a:tab pos="4114800" algn="r"/>
                <a:tab pos="5197475" algn="r"/>
                <a:tab pos="6294438" algn="r"/>
                <a:tab pos="7315200" algn="r"/>
              </a:tabLst>
            </a:pPr>
            <a:endParaRPr lang="en-US" altLang="ko-KR" dirty="0" smtClean="0">
              <a:ea typeface="굴림" panose="020B0600000101010101" pitchFamily="34" charset="-127"/>
            </a:endParaRPr>
          </a:p>
          <a:p>
            <a:pPr>
              <a:tabLst>
                <a:tab pos="2117725" algn="r"/>
                <a:tab pos="3094038" algn="r"/>
                <a:tab pos="4114800" algn="r"/>
                <a:tab pos="5197475" algn="r"/>
                <a:tab pos="6294438" algn="r"/>
                <a:tab pos="7315200" algn="r"/>
              </a:tabLst>
            </a:pPr>
            <a:r>
              <a:rPr lang="en-US" altLang="ko-KR" dirty="0" smtClean="0">
                <a:ea typeface="굴림" panose="020B0600000101010101" pitchFamily="34" charset="-127"/>
              </a:rPr>
              <a:t>Miss rates for a workload:</a:t>
            </a:r>
          </a:p>
          <a:p>
            <a:pPr>
              <a:buFontTx/>
              <a:buNone/>
              <a:tabLst>
                <a:tab pos="2117725" algn="r"/>
                <a:tab pos="3094038" algn="r"/>
                <a:tab pos="4114800" algn="r"/>
                <a:tab pos="5197475" algn="r"/>
                <a:tab pos="6294438" algn="r"/>
                <a:tab pos="7315200" algn="r"/>
              </a:tabLst>
            </a:pPr>
            <a:r>
              <a:rPr lang="en-US" altLang="ko-KR" dirty="0" smtClean="0">
                <a:ea typeface="굴림" panose="020B0600000101010101" pitchFamily="34" charset="-127"/>
              </a:rPr>
              <a:t>	                    2-way              	4-way                 	8-way</a:t>
            </a:r>
            <a:br>
              <a:rPr lang="en-US" altLang="ko-KR" dirty="0" smtClean="0">
                <a:ea typeface="굴림" panose="020B0600000101010101" pitchFamily="34" charset="-127"/>
              </a:rPr>
            </a:br>
            <a:r>
              <a:rPr lang="en-US" altLang="ko-KR" u="sng" dirty="0" smtClean="0">
                <a:ea typeface="굴림" panose="020B0600000101010101" pitchFamily="34" charset="-127"/>
              </a:rPr>
              <a:t>Size	LRU	 Random	 LRU	 Random	 LRU	 Random</a:t>
            </a:r>
          </a:p>
          <a:p>
            <a:pPr>
              <a:buFontTx/>
              <a:buNone/>
              <a:tabLst>
                <a:tab pos="2117725" algn="r"/>
                <a:tab pos="3094038" algn="r"/>
                <a:tab pos="4114800" algn="r"/>
                <a:tab pos="5197475" algn="r"/>
                <a:tab pos="6294438" algn="r"/>
                <a:tab pos="7315200" algn="r"/>
              </a:tabLst>
            </a:pPr>
            <a:r>
              <a:rPr lang="en-US" altLang="ko-KR" dirty="0" smtClean="0">
                <a:ea typeface="굴림" panose="020B0600000101010101" pitchFamily="34" charset="-127"/>
              </a:rPr>
              <a:t>	16 KB	5.2%	5.7%	    4.7%	5.3%	4.4%	5.0%</a:t>
            </a:r>
          </a:p>
          <a:p>
            <a:pPr>
              <a:buFontTx/>
              <a:buNone/>
              <a:tabLst>
                <a:tab pos="2117725" algn="r"/>
                <a:tab pos="3094038" algn="r"/>
                <a:tab pos="4114800" algn="r"/>
                <a:tab pos="5197475" algn="r"/>
                <a:tab pos="6294438" algn="r"/>
                <a:tab pos="7315200" algn="r"/>
              </a:tabLst>
            </a:pPr>
            <a:r>
              <a:rPr lang="en-US" altLang="ko-KR" dirty="0" smtClean="0">
                <a:ea typeface="굴림" panose="020B0600000101010101" pitchFamily="34" charset="-127"/>
              </a:rPr>
              <a:t>	64 KB	1.9%	2.0%	    1.5%	1.7%	1.4%	1.5%</a:t>
            </a:r>
          </a:p>
          <a:p>
            <a:pPr>
              <a:buFontTx/>
              <a:buNone/>
              <a:tabLst>
                <a:tab pos="2117725" algn="r"/>
                <a:tab pos="3094038" algn="r"/>
                <a:tab pos="4114800" algn="r"/>
                <a:tab pos="5197475" algn="r"/>
                <a:tab pos="6294438" algn="r"/>
                <a:tab pos="7315200" algn="r"/>
              </a:tabLst>
            </a:pPr>
            <a:r>
              <a:rPr lang="en-US" altLang="ko-KR" dirty="0" smtClean="0">
                <a:ea typeface="굴림" panose="020B0600000101010101" pitchFamily="34" charset="-127"/>
              </a:rPr>
              <a:t>	256 KB	1.15%	1.17%	   1.13%	 1.13%	1.12%	1.12%</a:t>
            </a:r>
          </a:p>
          <a:p>
            <a:pPr>
              <a:buFontTx/>
              <a:buNone/>
              <a:tabLst>
                <a:tab pos="2117725" algn="r"/>
                <a:tab pos="3094038" algn="r"/>
                <a:tab pos="4114800" algn="r"/>
                <a:tab pos="5197475" algn="r"/>
                <a:tab pos="6294438" algn="r"/>
                <a:tab pos="7315200" algn="r"/>
              </a:tabLst>
            </a:pPr>
            <a:endParaRPr lang="en-US" altLang="ko-KR" dirty="0" smtClean="0">
              <a:ea typeface="굴림" panose="020B0600000101010101" pitchFamily="34" charset="-127"/>
            </a:endParaRPr>
          </a:p>
        </p:txBody>
      </p:sp>
      <p:sp>
        <p:nvSpPr>
          <p:cNvPr id="30723" name="Rectangle 3"/>
          <p:cNvSpPr>
            <a:spLocks noGrp="1" noChangeArrowheads="1"/>
          </p:cNvSpPr>
          <p:nvPr>
            <p:ph type="title"/>
          </p:nvPr>
        </p:nvSpPr>
        <p:spPr>
          <a:xfrm>
            <a:off x="0" y="152401"/>
            <a:ext cx="9144000" cy="442912"/>
          </a:xfrm>
        </p:spPr>
        <p:txBody>
          <a:bodyPr/>
          <a:lstStyle/>
          <a:p>
            <a:r>
              <a:rPr lang="en-US" altLang="ko-KR" dirty="0" smtClean="0">
                <a:ea typeface="굴림" panose="020B0600000101010101" pitchFamily="34" charset="-127"/>
              </a:rPr>
              <a:t>Which block should be replaced on a miss?</a:t>
            </a:r>
          </a:p>
        </p:txBody>
      </p:sp>
    </p:spTree>
    <p:extLst>
      <p:ext uri="{BB962C8B-B14F-4D97-AF65-F5344CB8AC3E}">
        <p14:creationId xmlns:p14="http://schemas.microsoft.com/office/powerpoint/2010/main" val="147692535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547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4547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4547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4547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45474">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45474">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45474">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45474">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4547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5474"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671880" name="Group 136"/>
          <p:cNvGrpSpPr>
            <a:grpSpLocks/>
          </p:cNvGrpSpPr>
          <p:nvPr/>
        </p:nvGrpSpPr>
        <p:grpSpPr bwMode="auto">
          <a:xfrm>
            <a:off x="5040313" y="609600"/>
            <a:ext cx="3784600" cy="6015038"/>
            <a:chOff x="3088" y="384"/>
            <a:chExt cx="2384" cy="3789"/>
          </a:xfrm>
        </p:grpSpPr>
        <p:grpSp>
          <p:nvGrpSpPr>
            <p:cNvPr id="23614" name="Group 107"/>
            <p:cNvGrpSpPr>
              <a:grpSpLocks/>
            </p:cNvGrpSpPr>
            <p:nvPr/>
          </p:nvGrpSpPr>
          <p:grpSpPr bwMode="auto">
            <a:xfrm>
              <a:off x="3088" y="384"/>
              <a:ext cx="2384" cy="444"/>
              <a:chOff x="3065" y="452"/>
              <a:chExt cx="2384" cy="444"/>
            </a:xfrm>
          </p:grpSpPr>
          <p:sp>
            <p:nvSpPr>
              <p:cNvPr id="23626" name="Text Box 100"/>
              <p:cNvSpPr txBox="1">
                <a:spLocks noChangeArrowheads="1"/>
              </p:cNvSpPr>
              <p:nvPr/>
            </p:nvSpPr>
            <p:spPr bwMode="auto">
              <a:xfrm>
                <a:off x="3065" y="452"/>
                <a:ext cx="686" cy="444"/>
              </a:xfrm>
              <a:prstGeom prst="rect">
                <a:avLst/>
              </a:prstGeom>
              <a:noFill/>
              <a:ln>
                <a:noFill/>
              </a:ln>
              <a:effectLst/>
              <a:extLst>
                <a:ext uri="{909E8E84-426E-40dd-AFC4-6F175D3DCCD1}">
                  <a14:hiddenFill xmlns="" xmlns:a14="http://schemas.microsoft.com/office/drawing/2010/main">
                    <a:solidFill>
                      <a:srgbClr val="FF66CC"/>
                    </a:solidFill>
                  </a14:hiddenFill>
                </a:ext>
                <a:ext uri="{91240B29-F687-4f45-9708-019B960494DF}">
                  <a14:hiddenLine xmlns="" xmlns:a14="http://schemas.microsoft.com/office/drawing/2010/main" w="38100" algn="ctr">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spcBef>
                    <a:spcPct val="0"/>
                  </a:spcBef>
                </a:pPr>
                <a:r>
                  <a:rPr lang="en-US" altLang="en-US" b="0" dirty="0">
                    <a:latin typeface="Gill Sans" charset="0"/>
                    <a:ea typeface="Gill Sans" charset="0"/>
                    <a:cs typeface="Gill Sans" charset="0"/>
                  </a:rPr>
                  <a:t>Physical</a:t>
                </a:r>
              </a:p>
              <a:p>
                <a:pPr>
                  <a:spcBef>
                    <a:spcPct val="0"/>
                  </a:spcBef>
                </a:pPr>
                <a:r>
                  <a:rPr lang="en-US" altLang="en-US" b="0" dirty="0">
                    <a:latin typeface="Gill Sans" charset="0"/>
                    <a:ea typeface="Gill Sans" charset="0"/>
                    <a:cs typeface="Gill Sans" charset="0"/>
                  </a:rPr>
                  <a:t>Address:</a:t>
                </a:r>
              </a:p>
            </p:txBody>
          </p:sp>
          <p:grpSp>
            <p:nvGrpSpPr>
              <p:cNvPr id="23627" name="Group 104"/>
              <p:cNvGrpSpPr>
                <a:grpSpLocks/>
              </p:cNvGrpSpPr>
              <p:nvPr/>
            </p:nvGrpSpPr>
            <p:grpSpPr bwMode="auto">
              <a:xfrm>
                <a:off x="3840" y="528"/>
                <a:ext cx="1609" cy="238"/>
                <a:chOff x="3840" y="384"/>
                <a:chExt cx="1609" cy="238"/>
              </a:xfrm>
            </p:grpSpPr>
            <p:sp>
              <p:nvSpPr>
                <p:cNvPr id="23628" name="Rectangle 98"/>
                <p:cNvSpPr>
                  <a:spLocks noChangeArrowheads="1"/>
                </p:cNvSpPr>
                <p:nvPr/>
              </p:nvSpPr>
              <p:spPr bwMode="auto">
                <a:xfrm>
                  <a:off x="4464" y="384"/>
                  <a:ext cx="985" cy="238"/>
                </a:xfrm>
                <a:prstGeom prst="rect">
                  <a:avLst/>
                </a:prstGeom>
                <a:solidFill>
                  <a:schemeClr val="accent1"/>
                </a:solidFill>
                <a:ln w="38100" algn="ctr">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en-US" sz="1800" b="0">
                      <a:latin typeface="Gill Sans" charset="0"/>
                      <a:ea typeface="Gill Sans" charset="0"/>
                      <a:cs typeface="Gill Sans" charset="0"/>
                    </a:rPr>
                    <a:t>Offset</a:t>
                  </a:r>
                </a:p>
              </p:txBody>
            </p:sp>
            <p:sp>
              <p:nvSpPr>
                <p:cNvPr id="23629" name="Rectangle 102"/>
                <p:cNvSpPr>
                  <a:spLocks noChangeArrowheads="1"/>
                </p:cNvSpPr>
                <p:nvPr/>
              </p:nvSpPr>
              <p:spPr bwMode="auto">
                <a:xfrm>
                  <a:off x="3840" y="384"/>
                  <a:ext cx="630" cy="238"/>
                </a:xfrm>
                <a:prstGeom prst="rect">
                  <a:avLst/>
                </a:prstGeom>
                <a:solidFill>
                  <a:schemeClr val="hlink"/>
                </a:solidFill>
                <a:ln w="38100" algn="ctr">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75000"/>
                    </a:lnSpc>
                    <a:spcBef>
                      <a:spcPct val="0"/>
                    </a:spcBef>
                  </a:pPr>
                  <a:r>
                    <a:rPr lang="en-US" altLang="en-US" sz="1600" b="0" dirty="0">
                      <a:latin typeface="Gill Sans" charset="0"/>
                      <a:ea typeface="Gill Sans" charset="0"/>
                      <a:cs typeface="Gill Sans" charset="0"/>
                    </a:rPr>
                    <a:t>Physical</a:t>
                  </a:r>
                </a:p>
                <a:p>
                  <a:pPr>
                    <a:lnSpc>
                      <a:spcPct val="75000"/>
                    </a:lnSpc>
                    <a:spcBef>
                      <a:spcPct val="0"/>
                    </a:spcBef>
                  </a:pPr>
                  <a:r>
                    <a:rPr lang="en-US" altLang="en-US" sz="1600" b="0" dirty="0">
                      <a:latin typeface="Gill Sans" charset="0"/>
                      <a:ea typeface="Gill Sans" charset="0"/>
                      <a:cs typeface="Gill Sans" charset="0"/>
                    </a:rPr>
                    <a:t>Page #</a:t>
                  </a:r>
                </a:p>
              </p:txBody>
            </p:sp>
          </p:grpSp>
        </p:grpSp>
        <p:grpSp>
          <p:nvGrpSpPr>
            <p:cNvPr id="23615" name="Group 131"/>
            <p:cNvGrpSpPr>
              <a:grpSpLocks/>
            </p:cNvGrpSpPr>
            <p:nvPr/>
          </p:nvGrpSpPr>
          <p:grpSpPr bwMode="auto">
            <a:xfrm>
              <a:off x="4804" y="756"/>
              <a:ext cx="668" cy="1079"/>
              <a:chOff x="4804" y="756"/>
              <a:chExt cx="668" cy="1079"/>
            </a:xfrm>
          </p:grpSpPr>
          <p:sp useBgFill="1">
            <p:nvSpPr>
              <p:cNvPr id="23623" name="Rectangle 27"/>
              <p:cNvSpPr>
                <a:spLocks noChangeArrowheads="1"/>
              </p:cNvSpPr>
              <p:nvPr/>
            </p:nvSpPr>
            <p:spPr bwMode="auto">
              <a:xfrm>
                <a:off x="4804" y="756"/>
                <a:ext cx="421" cy="880"/>
              </a:xfrm>
              <a:prstGeom prst="rect">
                <a:avLst/>
              </a:prstGeom>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useBgFill="1">
            <p:nvSpPr>
              <p:cNvPr id="23624" name="Rectangle 28"/>
              <p:cNvSpPr>
                <a:spLocks noChangeArrowheads="1"/>
              </p:cNvSpPr>
              <p:nvPr/>
            </p:nvSpPr>
            <p:spPr bwMode="auto">
              <a:xfrm>
                <a:off x="4928" y="855"/>
                <a:ext cx="420" cy="880"/>
              </a:xfrm>
              <a:prstGeom prst="rect">
                <a:avLst/>
              </a:prstGeom>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625" name="Rectangle 29"/>
              <p:cNvSpPr>
                <a:spLocks noChangeArrowheads="1"/>
              </p:cNvSpPr>
              <p:nvPr/>
            </p:nvSpPr>
            <p:spPr bwMode="auto">
              <a:xfrm>
                <a:off x="5051" y="954"/>
                <a:ext cx="421" cy="881"/>
              </a:xfrm>
              <a:prstGeom prst="rect">
                <a:avLst/>
              </a:prstGeom>
              <a:solidFill>
                <a:schemeClr val="accent1"/>
              </a:solid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grpSp>
        <p:sp useBgFill="1">
          <p:nvSpPr>
            <p:cNvPr id="23616" name="Rectangle 23"/>
            <p:cNvSpPr>
              <a:spLocks noChangeArrowheads="1"/>
            </p:cNvSpPr>
            <p:nvPr/>
          </p:nvSpPr>
          <p:spPr bwMode="auto">
            <a:xfrm>
              <a:off x="4681" y="1941"/>
              <a:ext cx="422" cy="881"/>
            </a:xfrm>
            <a:prstGeom prst="rect">
              <a:avLst/>
            </a:prstGeom>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useBgFill="1">
          <p:nvSpPr>
            <p:cNvPr id="23617" name="Rectangle 24"/>
            <p:cNvSpPr>
              <a:spLocks noChangeArrowheads="1"/>
            </p:cNvSpPr>
            <p:nvPr/>
          </p:nvSpPr>
          <p:spPr bwMode="auto">
            <a:xfrm>
              <a:off x="4804" y="2040"/>
              <a:ext cx="421" cy="880"/>
            </a:xfrm>
            <a:prstGeom prst="rect">
              <a:avLst/>
            </a:prstGeom>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618" name="Rectangle 53"/>
            <p:cNvSpPr>
              <a:spLocks noChangeArrowheads="1"/>
            </p:cNvSpPr>
            <p:nvPr/>
          </p:nvSpPr>
          <p:spPr bwMode="auto">
            <a:xfrm>
              <a:off x="5113" y="1225"/>
              <a:ext cx="275" cy="154"/>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90000"/>
                </a:lnSpc>
                <a:spcBef>
                  <a:spcPct val="0"/>
                </a:spcBef>
                <a:buSzTx/>
              </a:pPr>
              <a:r>
                <a:rPr lang="en-US" altLang="en-US" sz="1400" b="0">
                  <a:latin typeface="Gill Sans" charset="0"/>
                  <a:ea typeface="Gill Sans" charset="0"/>
                  <a:cs typeface="Gill Sans" charset="0"/>
                </a:rPr>
                <a:t>4KB</a:t>
              </a:r>
            </a:p>
          </p:txBody>
        </p:sp>
        <p:sp useBgFill="1">
          <p:nvSpPr>
            <p:cNvPr id="23619" name="Rectangle 121"/>
            <p:cNvSpPr>
              <a:spLocks noChangeArrowheads="1"/>
            </p:cNvSpPr>
            <p:nvPr/>
          </p:nvSpPr>
          <p:spPr bwMode="auto">
            <a:xfrm>
              <a:off x="4560" y="3100"/>
              <a:ext cx="421" cy="880"/>
            </a:xfrm>
            <a:prstGeom prst="rect">
              <a:avLst/>
            </a:prstGeom>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useBgFill="1">
          <p:nvSpPr>
            <p:cNvPr id="23620" name="Rectangle 36"/>
            <p:cNvSpPr>
              <a:spLocks noChangeArrowheads="1"/>
            </p:cNvSpPr>
            <p:nvPr/>
          </p:nvSpPr>
          <p:spPr bwMode="auto">
            <a:xfrm>
              <a:off x="4656" y="3196"/>
              <a:ext cx="421" cy="880"/>
            </a:xfrm>
            <a:prstGeom prst="rect">
              <a:avLst/>
            </a:prstGeom>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useBgFill="1">
          <p:nvSpPr>
            <p:cNvPr id="23621" name="Rectangle 25"/>
            <p:cNvSpPr>
              <a:spLocks noChangeArrowheads="1"/>
            </p:cNvSpPr>
            <p:nvPr/>
          </p:nvSpPr>
          <p:spPr bwMode="auto">
            <a:xfrm>
              <a:off x="4896" y="2140"/>
              <a:ext cx="420" cy="881"/>
            </a:xfrm>
            <a:prstGeom prst="rect">
              <a:avLst/>
            </a:prstGeom>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useBgFill="1">
          <p:nvSpPr>
            <p:cNvPr id="23622" name="Rectangle 37"/>
            <p:cNvSpPr>
              <a:spLocks noChangeArrowheads="1"/>
            </p:cNvSpPr>
            <p:nvPr/>
          </p:nvSpPr>
          <p:spPr bwMode="auto">
            <a:xfrm>
              <a:off x="4800" y="3292"/>
              <a:ext cx="420" cy="881"/>
            </a:xfrm>
            <a:prstGeom prst="rect">
              <a:avLst/>
            </a:prstGeom>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grpSp>
      <p:sp>
        <p:nvSpPr>
          <p:cNvPr id="23555" name="Rectangle 2"/>
          <p:cNvSpPr>
            <a:spLocks noGrp="1" noChangeArrowheads="1"/>
          </p:cNvSpPr>
          <p:nvPr>
            <p:ph type="title"/>
          </p:nvPr>
        </p:nvSpPr>
        <p:spPr>
          <a:xfrm>
            <a:off x="1497298" y="-76200"/>
            <a:ext cx="6144311" cy="826893"/>
          </a:xfrm>
          <a:noFill/>
        </p:spPr>
        <p:txBody>
          <a:bodyPr wrap="none" lIns="63500" tIns="25400" rIns="63500" bIns="25400" anchor="t">
            <a:spAutoFit/>
          </a:bodyPr>
          <a:lstStyle/>
          <a:p>
            <a:r>
              <a:rPr lang="en-US" altLang="ko-KR" sz="2800" dirty="0" smtClean="0"/>
              <a:t>Recall: Fix </a:t>
            </a:r>
            <a:r>
              <a:rPr lang="en-US" altLang="ko-KR" sz="2800" dirty="0" smtClean="0"/>
              <a:t>for sparse address space: </a:t>
            </a:r>
            <a:br>
              <a:rPr lang="en-US" altLang="ko-KR" sz="2800" dirty="0" smtClean="0"/>
            </a:br>
            <a:r>
              <a:rPr lang="en-US" altLang="ko-KR" sz="2800" dirty="0" smtClean="0"/>
              <a:t>The two-level page table</a:t>
            </a:r>
          </a:p>
        </p:txBody>
      </p:sp>
      <p:grpSp>
        <p:nvGrpSpPr>
          <p:cNvPr id="671871" name="Group 127"/>
          <p:cNvGrpSpPr>
            <a:grpSpLocks/>
          </p:cNvGrpSpPr>
          <p:nvPr/>
        </p:nvGrpSpPr>
        <p:grpSpPr bwMode="auto">
          <a:xfrm>
            <a:off x="4176713" y="1720850"/>
            <a:ext cx="1614487" cy="3071813"/>
            <a:chOff x="2544" y="1084"/>
            <a:chExt cx="1017" cy="1935"/>
          </a:xfrm>
        </p:grpSpPr>
        <p:sp>
          <p:nvSpPr>
            <p:cNvPr id="23611" name="Line 20"/>
            <p:cNvSpPr>
              <a:spLocks noChangeShapeType="1"/>
            </p:cNvSpPr>
            <p:nvPr/>
          </p:nvSpPr>
          <p:spPr bwMode="auto">
            <a:xfrm flipV="1">
              <a:off x="2544" y="1084"/>
              <a:ext cx="1008" cy="720"/>
            </a:xfrm>
            <a:prstGeom prst="line">
              <a:avLst/>
            </a:prstGeom>
            <a:noFill/>
            <a:ln w="76200">
              <a:solidFill>
                <a:schemeClr val="hlink"/>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612" name="Line 21"/>
            <p:cNvSpPr>
              <a:spLocks noChangeShapeType="1"/>
            </p:cNvSpPr>
            <p:nvPr/>
          </p:nvSpPr>
          <p:spPr bwMode="auto">
            <a:xfrm flipV="1">
              <a:off x="2544" y="2044"/>
              <a:ext cx="1008" cy="48"/>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613" name="Line 22"/>
            <p:cNvSpPr>
              <a:spLocks noChangeShapeType="1"/>
            </p:cNvSpPr>
            <p:nvPr/>
          </p:nvSpPr>
          <p:spPr bwMode="auto">
            <a:xfrm>
              <a:off x="2544" y="2184"/>
              <a:ext cx="1017" cy="835"/>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grpSp>
      <p:grpSp>
        <p:nvGrpSpPr>
          <p:cNvPr id="671869" name="Group 125"/>
          <p:cNvGrpSpPr>
            <a:grpSpLocks/>
          </p:cNvGrpSpPr>
          <p:nvPr/>
        </p:nvGrpSpPr>
        <p:grpSpPr bwMode="auto">
          <a:xfrm>
            <a:off x="152400" y="862013"/>
            <a:ext cx="4938713" cy="954087"/>
            <a:chOff x="9" y="543"/>
            <a:chExt cx="3111" cy="601"/>
          </a:xfrm>
        </p:grpSpPr>
        <p:sp>
          <p:nvSpPr>
            <p:cNvPr id="23602" name="Rectangle 54"/>
            <p:cNvSpPr>
              <a:spLocks noChangeArrowheads="1"/>
            </p:cNvSpPr>
            <p:nvPr/>
          </p:nvSpPr>
          <p:spPr bwMode="auto">
            <a:xfrm>
              <a:off x="816" y="543"/>
              <a:ext cx="519" cy="20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90000"/>
                </a:lnSpc>
                <a:spcBef>
                  <a:spcPct val="0"/>
                </a:spcBef>
                <a:buSzTx/>
              </a:pPr>
              <a:r>
                <a:rPr lang="en-US" altLang="en-US" b="0">
                  <a:latin typeface="Gill Sans" charset="0"/>
                  <a:ea typeface="Gill Sans" charset="0"/>
                  <a:cs typeface="Gill Sans" charset="0"/>
                </a:rPr>
                <a:t>10 bits</a:t>
              </a:r>
            </a:p>
          </p:txBody>
        </p:sp>
        <p:sp>
          <p:nvSpPr>
            <p:cNvPr id="23603" name="Rectangle 55"/>
            <p:cNvSpPr>
              <a:spLocks noChangeArrowheads="1"/>
            </p:cNvSpPr>
            <p:nvPr/>
          </p:nvSpPr>
          <p:spPr bwMode="auto">
            <a:xfrm>
              <a:off x="1488" y="543"/>
              <a:ext cx="519" cy="20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90000"/>
                </a:lnSpc>
                <a:spcBef>
                  <a:spcPct val="0"/>
                </a:spcBef>
                <a:buSzTx/>
              </a:pPr>
              <a:r>
                <a:rPr lang="en-US" altLang="en-US" b="0">
                  <a:latin typeface="Gill Sans" charset="0"/>
                  <a:ea typeface="Gill Sans" charset="0"/>
                  <a:cs typeface="Gill Sans" charset="0"/>
                </a:rPr>
                <a:t>10 bits</a:t>
              </a:r>
            </a:p>
          </p:txBody>
        </p:sp>
        <p:sp>
          <p:nvSpPr>
            <p:cNvPr id="23604" name="Rectangle 56"/>
            <p:cNvSpPr>
              <a:spLocks noChangeArrowheads="1"/>
            </p:cNvSpPr>
            <p:nvPr/>
          </p:nvSpPr>
          <p:spPr bwMode="auto">
            <a:xfrm>
              <a:off x="2256" y="543"/>
              <a:ext cx="519" cy="20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90000"/>
                </a:lnSpc>
                <a:spcBef>
                  <a:spcPct val="0"/>
                </a:spcBef>
                <a:buSzTx/>
              </a:pPr>
              <a:r>
                <a:rPr lang="en-US" altLang="en-US" b="0">
                  <a:latin typeface="Gill Sans" charset="0"/>
                  <a:ea typeface="Gill Sans" charset="0"/>
                  <a:cs typeface="Gill Sans" charset="0"/>
                </a:rPr>
                <a:t>12 bits</a:t>
              </a:r>
            </a:p>
          </p:txBody>
        </p:sp>
        <p:grpSp>
          <p:nvGrpSpPr>
            <p:cNvPr id="23605" name="Group 65"/>
            <p:cNvGrpSpPr>
              <a:grpSpLocks/>
            </p:cNvGrpSpPr>
            <p:nvPr/>
          </p:nvGrpSpPr>
          <p:grpSpPr bwMode="auto">
            <a:xfrm>
              <a:off x="9" y="700"/>
              <a:ext cx="3111" cy="444"/>
              <a:chOff x="48" y="1440"/>
              <a:chExt cx="3111" cy="444"/>
            </a:xfrm>
          </p:grpSpPr>
          <p:sp>
            <p:nvSpPr>
              <p:cNvPr id="23606" name="Text Box 66"/>
              <p:cNvSpPr txBox="1">
                <a:spLocks noChangeArrowheads="1"/>
              </p:cNvSpPr>
              <p:nvPr/>
            </p:nvSpPr>
            <p:spPr bwMode="auto">
              <a:xfrm>
                <a:off x="48" y="1440"/>
                <a:ext cx="686" cy="444"/>
              </a:xfrm>
              <a:prstGeom prst="rect">
                <a:avLst/>
              </a:prstGeom>
              <a:noFill/>
              <a:ln>
                <a:noFill/>
              </a:ln>
              <a:effectLst/>
              <a:extLst>
                <a:ext uri="{909E8E84-426E-40dd-AFC4-6F175D3DCCD1}">
                  <a14:hiddenFill xmlns="" xmlns:a14="http://schemas.microsoft.com/office/drawing/2010/main">
                    <a:solidFill>
                      <a:srgbClr val="FF66CC"/>
                    </a:solidFill>
                  </a14:hiddenFill>
                </a:ext>
                <a:ext uri="{91240B29-F687-4f45-9708-019B960494DF}">
                  <a14:hiddenLine xmlns="" xmlns:a14="http://schemas.microsoft.com/office/drawing/2010/main" w="38100" algn="ctr">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spcBef>
                    <a:spcPct val="0"/>
                  </a:spcBef>
                </a:pPr>
                <a:r>
                  <a:rPr lang="en-US" altLang="en-US" b="0" dirty="0">
                    <a:latin typeface="Gill Sans" charset="0"/>
                    <a:ea typeface="Gill Sans" charset="0"/>
                    <a:cs typeface="Gill Sans" charset="0"/>
                  </a:rPr>
                  <a:t>Virtual </a:t>
                </a:r>
              </a:p>
              <a:p>
                <a:pPr>
                  <a:spcBef>
                    <a:spcPct val="0"/>
                  </a:spcBef>
                </a:pPr>
                <a:r>
                  <a:rPr lang="en-US" altLang="en-US" b="0" dirty="0">
                    <a:latin typeface="Gill Sans" charset="0"/>
                    <a:ea typeface="Gill Sans" charset="0"/>
                    <a:cs typeface="Gill Sans" charset="0"/>
                  </a:rPr>
                  <a:t>Address:</a:t>
                </a:r>
              </a:p>
            </p:txBody>
          </p:sp>
          <p:grpSp>
            <p:nvGrpSpPr>
              <p:cNvPr id="23607" name="Group 67"/>
              <p:cNvGrpSpPr>
                <a:grpSpLocks/>
              </p:cNvGrpSpPr>
              <p:nvPr/>
            </p:nvGrpSpPr>
            <p:grpSpPr bwMode="auto">
              <a:xfrm>
                <a:off x="912" y="1490"/>
                <a:ext cx="2247" cy="238"/>
                <a:chOff x="1625" y="528"/>
                <a:chExt cx="2247" cy="238"/>
              </a:xfrm>
            </p:grpSpPr>
            <p:sp>
              <p:nvSpPr>
                <p:cNvPr id="23608" name="Rectangle 68"/>
                <p:cNvSpPr>
                  <a:spLocks noChangeArrowheads="1"/>
                </p:cNvSpPr>
                <p:nvPr/>
              </p:nvSpPr>
              <p:spPr bwMode="auto">
                <a:xfrm>
                  <a:off x="2887" y="528"/>
                  <a:ext cx="985" cy="238"/>
                </a:xfrm>
                <a:prstGeom prst="rect">
                  <a:avLst/>
                </a:prstGeom>
                <a:solidFill>
                  <a:schemeClr val="accent1"/>
                </a:solidFill>
                <a:ln w="38100" algn="ctr">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en-US" sz="1800" b="0" dirty="0">
                      <a:latin typeface="Gill Sans" charset="0"/>
                      <a:ea typeface="Gill Sans" charset="0"/>
                      <a:cs typeface="Gill Sans" charset="0"/>
                    </a:rPr>
                    <a:t>Offset</a:t>
                  </a:r>
                </a:p>
              </p:txBody>
            </p:sp>
            <p:sp>
              <p:nvSpPr>
                <p:cNvPr id="23609" name="Rectangle 69"/>
                <p:cNvSpPr>
                  <a:spLocks noChangeArrowheads="1"/>
                </p:cNvSpPr>
                <p:nvPr/>
              </p:nvSpPr>
              <p:spPr bwMode="auto">
                <a:xfrm>
                  <a:off x="2256" y="528"/>
                  <a:ext cx="631" cy="238"/>
                </a:xfrm>
                <a:prstGeom prst="rect">
                  <a:avLst/>
                </a:prstGeom>
                <a:solidFill>
                  <a:schemeClr val="hlink"/>
                </a:solidFill>
                <a:ln w="38100" algn="ctr">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75000"/>
                    </a:lnSpc>
                    <a:spcBef>
                      <a:spcPct val="0"/>
                    </a:spcBef>
                  </a:pPr>
                  <a:r>
                    <a:rPr lang="en-US" altLang="en-US" sz="1600" b="0" dirty="0">
                      <a:latin typeface="Gill Sans" charset="0"/>
                      <a:ea typeface="Gill Sans" charset="0"/>
                      <a:cs typeface="Gill Sans" charset="0"/>
                    </a:rPr>
                    <a:t>Virtual</a:t>
                  </a:r>
                </a:p>
                <a:p>
                  <a:pPr>
                    <a:lnSpc>
                      <a:spcPct val="75000"/>
                    </a:lnSpc>
                    <a:spcBef>
                      <a:spcPct val="0"/>
                    </a:spcBef>
                  </a:pPr>
                  <a:r>
                    <a:rPr lang="en-US" altLang="en-US" sz="1600" b="0" dirty="0">
                      <a:latin typeface="Gill Sans" charset="0"/>
                      <a:ea typeface="Gill Sans" charset="0"/>
                      <a:cs typeface="Gill Sans" charset="0"/>
                    </a:rPr>
                    <a:t>P2 index</a:t>
                  </a:r>
                </a:p>
              </p:txBody>
            </p:sp>
            <p:sp>
              <p:nvSpPr>
                <p:cNvPr id="23610" name="Rectangle 70"/>
                <p:cNvSpPr>
                  <a:spLocks noChangeArrowheads="1"/>
                </p:cNvSpPr>
                <p:nvPr/>
              </p:nvSpPr>
              <p:spPr bwMode="auto">
                <a:xfrm>
                  <a:off x="1625" y="528"/>
                  <a:ext cx="631" cy="238"/>
                </a:xfrm>
                <a:prstGeom prst="rect">
                  <a:avLst/>
                </a:prstGeom>
                <a:solidFill>
                  <a:schemeClr val="hlink"/>
                </a:solidFill>
                <a:ln w="38100" algn="ctr">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75000"/>
                    </a:lnSpc>
                    <a:spcBef>
                      <a:spcPct val="0"/>
                    </a:spcBef>
                  </a:pPr>
                  <a:r>
                    <a:rPr lang="en-US" altLang="en-US" sz="1600" b="0" dirty="0">
                      <a:latin typeface="Gill Sans" charset="0"/>
                      <a:ea typeface="Gill Sans" charset="0"/>
                      <a:cs typeface="Gill Sans" charset="0"/>
                    </a:rPr>
                    <a:t>Virtual</a:t>
                  </a:r>
                </a:p>
                <a:p>
                  <a:pPr>
                    <a:lnSpc>
                      <a:spcPct val="75000"/>
                    </a:lnSpc>
                    <a:spcBef>
                      <a:spcPct val="0"/>
                    </a:spcBef>
                  </a:pPr>
                  <a:r>
                    <a:rPr lang="en-US" altLang="en-US" sz="1600" b="0" dirty="0">
                      <a:latin typeface="Gill Sans" charset="0"/>
                      <a:ea typeface="Gill Sans" charset="0"/>
                      <a:cs typeface="Gill Sans" charset="0"/>
                    </a:rPr>
                    <a:t>P1 index</a:t>
                  </a:r>
                </a:p>
              </p:txBody>
            </p:sp>
          </p:grpSp>
        </p:grpSp>
      </p:grpSp>
      <p:grpSp>
        <p:nvGrpSpPr>
          <p:cNvPr id="671870" name="Group 126"/>
          <p:cNvGrpSpPr>
            <a:grpSpLocks/>
          </p:cNvGrpSpPr>
          <p:nvPr/>
        </p:nvGrpSpPr>
        <p:grpSpPr bwMode="auto">
          <a:xfrm>
            <a:off x="442913" y="2514600"/>
            <a:ext cx="4217987" cy="1754188"/>
            <a:chOff x="192" y="1612"/>
            <a:chExt cx="2657" cy="1105"/>
          </a:xfrm>
        </p:grpSpPr>
        <p:sp>
          <p:nvSpPr>
            <p:cNvPr id="23592" name="Rectangle 4"/>
            <p:cNvSpPr>
              <a:spLocks noChangeArrowheads="1"/>
            </p:cNvSpPr>
            <p:nvPr/>
          </p:nvSpPr>
          <p:spPr bwMode="auto">
            <a:xfrm>
              <a:off x="2112" y="1644"/>
              <a:ext cx="422" cy="880"/>
            </a:xfrm>
            <a:prstGeom prst="rect">
              <a:avLst/>
            </a:prstGeom>
            <a:noFill/>
            <a:ln w="127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93" name="Rectangle 5" descr="80%"/>
            <p:cNvSpPr>
              <a:spLocks noChangeArrowheads="1"/>
            </p:cNvSpPr>
            <p:nvPr/>
          </p:nvSpPr>
          <p:spPr bwMode="auto">
            <a:xfrm>
              <a:off x="2112" y="1776"/>
              <a:ext cx="422" cy="90"/>
            </a:xfrm>
            <a:prstGeom prst="rect">
              <a:avLst/>
            </a:prstGeom>
            <a:pattFill prst="pct80">
              <a:fgClr>
                <a:schemeClr val="hlink"/>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94" name="Rectangle 6" descr="75%"/>
            <p:cNvSpPr>
              <a:spLocks noChangeArrowheads="1"/>
            </p:cNvSpPr>
            <p:nvPr/>
          </p:nvSpPr>
          <p:spPr bwMode="auto">
            <a:xfrm>
              <a:off x="2112" y="2072"/>
              <a:ext cx="422" cy="91"/>
            </a:xfrm>
            <a:prstGeom prst="rect">
              <a:avLst/>
            </a:prstGeom>
            <a:pattFill prst="pct75">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95" name="Rectangle 7" descr="75%"/>
            <p:cNvSpPr>
              <a:spLocks noChangeArrowheads="1"/>
            </p:cNvSpPr>
            <p:nvPr/>
          </p:nvSpPr>
          <p:spPr bwMode="auto">
            <a:xfrm>
              <a:off x="2112" y="2171"/>
              <a:ext cx="422" cy="90"/>
            </a:xfrm>
            <a:prstGeom prst="rect">
              <a:avLst/>
            </a:prstGeom>
            <a:pattFill prst="pct75">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grpSp>
          <p:nvGrpSpPr>
            <p:cNvPr id="23596" name="Group 111"/>
            <p:cNvGrpSpPr>
              <a:grpSpLocks/>
            </p:cNvGrpSpPr>
            <p:nvPr/>
          </p:nvGrpSpPr>
          <p:grpSpPr bwMode="auto">
            <a:xfrm>
              <a:off x="1776" y="2528"/>
              <a:ext cx="1073" cy="189"/>
              <a:chOff x="1872" y="2644"/>
              <a:chExt cx="1073" cy="189"/>
            </a:xfrm>
          </p:grpSpPr>
          <p:sp>
            <p:nvSpPr>
              <p:cNvPr id="23599" name="Rectangle 47"/>
              <p:cNvSpPr>
                <a:spLocks noChangeArrowheads="1"/>
              </p:cNvSpPr>
              <p:nvPr/>
            </p:nvSpPr>
            <p:spPr bwMode="auto">
              <a:xfrm>
                <a:off x="2112" y="2644"/>
                <a:ext cx="503" cy="18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90000"/>
                  </a:lnSpc>
                  <a:spcBef>
                    <a:spcPct val="0"/>
                  </a:spcBef>
                  <a:buSzTx/>
                </a:pPr>
                <a:r>
                  <a:rPr lang="en-US" altLang="en-US" sz="1800" b="0" dirty="0">
                    <a:latin typeface="Gill Sans" charset="0"/>
                    <a:ea typeface="Gill Sans" charset="0"/>
                    <a:cs typeface="Gill Sans" charset="0"/>
                  </a:rPr>
                  <a:t>4 bytes</a:t>
                </a:r>
              </a:p>
            </p:txBody>
          </p:sp>
          <p:sp>
            <p:nvSpPr>
              <p:cNvPr id="23600" name="Line 48"/>
              <p:cNvSpPr>
                <a:spLocks noChangeShapeType="1"/>
              </p:cNvSpPr>
              <p:nvPr/>
            </p:nvSpPr>
            <p:spPr bwMode="auto">
              <a:xfrm>
                <a:off x="1872" y="2740"/>
                <a:ext cx="237" cy="0"/>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601" name="Line 49"/>
              <p:cNvSpPr>
                <a:spLocks noChangeShapeType="1"/>
              </p:cNvSpPr>
              <p:nvPr/>
            </p:nvSpPr>
            <p:spPr bwMode="auto">
              <a:xfrm flipH="1">
                <a:off x="2688" y="2740"/>
                <a:ext cx="257" cy="0"/>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grpSp>
        <p:sp>
          <p:nvSpPr>
            <p:cNvPr id="23597" name="Rectangle 76"/>
            <p:cNvSpPr>
              <a:spLocks noChangeArrowheads="1"/>
            </p:cNvSpPr>
            <p:nvPr/>
          </p:nvSpPr>
          <p:spPr bwMode="auto">
            <a:xfrm>
              <a:off x="192" y="1612"/>
              <a:ext cx="1148" cy="199"/>
            </a:xfrm>
            <a:prstGeom prst="rect">
              <a:avLst/>
            </a:prstGeom>
            <a:solidFill>
              <a:srgbClr val="FF66CC"/>
            </a:solidFill>
            <a:ln w="38100" algn="ctr">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en-US" b="0">
                  <a:latin typeface="Gill Sans" charset="0"/>
                  <a:ea typeface="Gill Sans" charset="0"/>
                  <a:cs typeface="Gill Sans" charset="0"/>
                </a:rPr>
                <a:t>PageTablePtr</a:t>
              </a:r>
            </a:p>
          </p:txBody>
        </p:sp>
        <p:sp>
          <p:nvSpPr>
            <p:cNvPr id="23598" name="Line 92"/>
            <p:cNvSpPr>
              <a:spLocks noChangeShapeType="1"/>
            </p:cNvSpPr>
            <p:nvPr/>
          </p:nvSpPr>
          <p:spPr bwMode="auto">
            <a:xfrm flipV="1">
              <a:off x="1344" y="1660"/>
              <a:ext cx="768" cy="48"/>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grpSp>
      <p:sp>
        <p:nvSpPr>
          <p:cNvPr id="671837" name="Freeform 93"/>
          <p:cNvSpPr>
            <a:spLocks/>
          </p:cNvSpPr>
          <p:nvPr/>
        </p:nvSpPr>
        <p:spPr bwMode="auto">
          <a:xfrm>
            <a:off x="2043113" y="1568450"/>
            <a:ext cx="1447800" cy="1295400"/>
          </a:xfrm>
          <a:custGeom>
            <a:avLst/>
            <a:gdLst>
              <a:gd name="T0" fmla="*/ 0 w 912"/>
              <a:gd name="T1" fmla="*/ 0 h 960"/>
              <a:gd name="T2" fmla="*/ 0 w 912"/>
              <a:gd name="T3" fmla="*/ 388620 h 960"/>
              <a:gd name="T4" fmla="*/ 838200 w 912"/>
              <a:gd name="T5" fmla="*/ 1295400 h 960"/>
              <a:gd name="T6" fmla="*/ 1447800 w 912"/>
              <a:gd name="T7" fmla="*/ 1295400 h 96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12" h="960">
                <a:moveTo>
                  <a:pt x="0" y="0"/>
                </a:moveTo>
                <a:lnTo>
                  <a:pt x="0" y="288"/>
                </a:lnTo>
                <a:lnTo>
                  <a:pt x="528" y="960"/>
                </a:lnTo>
                <a:lnTo>
                  <a:pt x="912" y="960"/>
                </a:lnTo>
              </a:path>
            </a:pathLst>
          </a:custGeom>
          <a:noFill/>
          <a:ln w="76200" cap="flat" cmpd="sng">
            <a:solidFill>
              <a:schemeClr val="hlink"/>
            </a:solidFill>
            <a:prstDash val="solid"/>
            <a:round/>
            <a:headEnd type="none" w="med" len="med"/>
            <a:tailEnd type="triangle" w="med" len="med"/>
          </a:ln>
          <a:effectLst/>
          <a:extLst>
            <a:ext uri="{909E8E84-426E-40dd-AFC4-6F175D3DCCD1}">
              <a14:hiddenFill xmlns="" xmlns:a14="http://schemas.microsoft.com/office/drawing/2010/main">
                <a:solidFill>
                  <a:srgbClr val="FF66CC"/>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671838" name="Rectangle 94"/>
          <p:cNvSpPr>
            <a:spLocks noGrp="1" noChangeArrowheads="1"/>
          </p:cNvSpPr>
          <p:nvPr>
            <p:ph type="body" idx="1"/>
          </p:nvPr>
        </p:nvSpPr>
        <p:spPr>
          <a:xfrm>
            <a:off x="52388" y="4259263"/>
            <a:ext cx="5562600" cy="2533650"/>
          </a:xfrm>
        </p:spPr>
        <p:txBody>
          <a:bodyPr>
            <a:normAutofit/>
          </a:bodyPr>
          <a:lstStyle/>
          <a:p>
            <a:pPr>
              <a:lnSpc>
                <a:spcPct val="80000"/>
              </a:lnSpc>
              <a:spcBef>
                <a:spcPct val="0"/>
              </a:spcBef>
            </a:pPr>
            <a:r>
              <a:rPr lang="en-US" altLang="ko-KR" dirty="0" smtClean="0">
                <a:ea typeface="굴림" panose="020B0600000101010101" pitchFamily="34" charset="-127"/>
              </a:rPr>
              <a:t>Tree of Page </a:t>
            </a:r>
            <a:r>
              <a:rPr lang="en-US" altLang="ko-KR" dirty="0" smtClean="0">
                <a:ea typeface="굴림" panose="020B0600000101010101" pitchFamily="34" charset="-127"/>
              </a:rPr>
              <a:t>Tables</a:t>
            </a:r>
          </a:p>
          <a:p>
            <a:pPr lvl="1">
              <a:lnSpc>
                <a:spcPct val="80000"/>
              </a:lnSpc>
              <a:spcBef>
                <a:spcPct val="0"/>
              </a:spcBef>
            </a:pPr>
            <a:r>
              <a:rPr lang="en-US" altLang="ko-KR" dirty="0" smtClean="0">
                <a:solidFill>
                  <a:schemeClr val="accent2"/>
                </a:solidFill>
                <a:ea typeface="굴림" panose="020B0600000101010101" pitchFamily="34" charset="-127"/>
              </a:rPr>
              <a:t>“Magic” 10b-10b-12b pattern!</a:t>
            </a:r>
            <a:endParaRPr lang="en-US" altLang="ko-KR" dirty="0" smtClean="0">
              <a:solidFill>
                <a:schemeClr val="accent2"/>
              </a:solidFill>
              <a:ea typeface="굴림" panose="020B0600000101010101" pitchFamily="34" charset="-127"/>
            </a:endParaRPr>
          </a:p>
          <a:p>
            <a:pPr>
              <a:lnSpc>
                <a:spcPct val="80000"/>
              </a:lnSpc>
              <a:spcBef>
                <a:spcPct val="0"/>
              </a:spcBef>
            </a:pPr>
            <a:r>
              <a:rPr lang="en-US" altLang="ko-KR" dirty="0" smtClean="0">
                <a:ea typeface="굴림" panose="020B0600000101010101" pitchFamily="34" charset="-127"/>
              </a:rPr>
              <a:t>Tables fixed size (1024 entries)</a:t>
            </a:r>
          </a:p>
          <a:p>
            <a:pPr lvl="1">
              <a:lnSpc>
                <a:spcPct val="80000"/>
              </a:lnSpc>
              <a:spcBef>
                <a:spcPct val="0"/>
              </a:spcBef>
            </a:pPr>
            <a:r>
              <a:rPr lang="en-US" altLang="ko-KR" sz="2000" dirty="0" smtClean="0">
                <a:ea typeface="굴림" panose="020B0600000101010101" pitchFamily="34" charset="-127"/>
              </a:rPr>
              <a:t>On context-switch: save single </a:t>
            </a:r>
            <a:r>
              <a:rPr lang="en-US" altLang="ko-KR" sz="2000" dirty="0" err="1" smtClean="0">
                <a:ea typeface="굴림" panose="020B0600000101010101" pitchFamily="34" charset="-127"/>
              </a:rPr>
              <a:t>PageTablePtr</a:t>
            </a:r>
            <a:r>
              <a:rPr lang="en-US" altLang="ko-KR" sz="2000" dirty="0" smtClean="0">
                <a:ea typeface="굴림" panose="020B0600000101010101" pitchFamily="34" charset="-127"/>
              </a:rPr>
              <a:t> </a:t>
            </a:r>
            <a:r>
              <a:rPr lang="en-US" altLang="ko-KR" sz="2000" dirty="0" smtClean="0">
                <a:ea typeface="굴림" panose="020B0600000101010101" pitchFamily="34" charset="-127"/>
              </a:rPr>
              <a:t>register (i.e. CR3)</a:t>
            </a:r>
            <a:endParaRPr lang="en-US" altLang="ko-KR" sz="2000" dirty="0" smtClean="0">
              <a:ea typeface="굴림" panose="020B0600000101010101" pitchFamily="34" charset="-127"/>
            </a:endParaRPr>
          </a:p>
          <a:p>
            <a:pPr>
              <a:lnSpc>
                <a:spcPct val="80000"/>
              </a:lnSpc>
              <a:spcBef>
                <a:spcPct val="0"/>
              </a:spcBef>
            </a:pPr>
            <a:r>
              <a:rPr lang="en-US" altLang="ko-KR" dirty="0" smtClean="0">
                <a:ea typeface="굴림" panose="020B0600000101010101" pitchFamily="34" charset="-127"/>
              </a:rPr>
              <a:t>Valid bits on Page Table Entries </a:t>
            </a:r>
          </a:p>
          <a:p>
            <a:pPr lvl="1">
              <a:lnSpc>
                <a:spcPct val="80000"/>
              </a:lnSpc>
              <a:spcBef>
                <a:spcPct val="0"/>
              </a:spcBef>
            </a:pPr>
            <a:r>
              <a:rPr lang="en-US" altLang="ko-KR" sz="2000" dirty="0" smtClean="0">
                <a:ea typeface="굴림" panose="020B0600000101010101" pitchFamily="34" charset="-127"/>
              </a:rPr>
              <a:t>Don’t need every 2</a:t>
            </a:r>
            <a:r>
              <a:rPr lang="en-US" altLang="ko-KR" sz="2000" baseline="30000" dirty="0" smtClean="0">
                <a:ea typeface="굴림" panose="020B0600000101010101" pitchFamily="34" charset="-127"/>
              </a:rPr>
              <a:t>nd</a:t>
            </a:r>
            <a:r>
              <a:rPr lang="en-US" altLang="ko-KR" sz="2000" dirty="0" smtClean="0">
                <a:ea typeface="굴림" panose="020B0600000101010101" pitchFamily="34" charset="-127"/>
              </a:rPr>
              <a:t>-level table</a:t>
            </a:r>
          </a:p>
          <a:p>
            <a:pPr lvl="1">
              <a:lnSpc>
                <a:spcPct val="80000"/>
              </a:lnSpc>
              <a:spcBef>
                <a:spcPct val="0"/>
              </a:spcBef>
            </a:pPr>
            <a:r>
              <a:rPr lang="en-US" altLang="ko-KR" sz="2000" dirty="0" smtClean="0">
                <a:solidFill>
                  <a:schemeClr val="hlink"/>
                </a:solidFill>
                <a:ea typeface="굴림" panose="020B0600000101010101" pitchFamily="34" charset="-127"/>
              </a:rPr>
              <a:t>Even when exist, 2</a:t>
            </a:r>
            <a:r>
              <a:rPr lang="en-US" altLang="ko-KR" sz="2000" baseline="30000" dirty="0" smtClean="0">
                <a:solidFill>
                  <a:schemeClr val="hlink"/>
                </a:solidFill>
                <a:ea typeface="굴림" panose="020B0600000101010101" pitchFamily="34" charset="-127"/>
              </a:rPr>
              <a:t>nd</a:t>
            </a:r>
            <a:r>
              <a:rPr lang="en-US" altLang="ko-KR" sz="2000" dirty="0" smtClean="0">
                <a:solidFill>
                  <a:schemeClr val="hlink"/>
                </a:solidFill>
                <a:ea typeface="굴림" panose="020B0600000101010101" pitchFamily="34" charset="-127"/>
              </a:rPr>
              <a:t>-level tables can reside on disk if not in use</a:t>
            </a:r>
          </a:p>
        </p:txBody>
      </p:sp>
      <p:grpSp>
        <p:nvGrpSpPr>
          <p:cNvPr id="671881" name="Group 137"/>
          <p:cNvGrpSpPr>
            <a:grpSpLocks/>
          </p:cNvGrpSpPr>
          <p:nvPr/>
        </p:nvGrpSpPr>
        <p:grpSpPr bwMode="auto">
          <a:xfrm>
            <a:off x="5292725" y="1695450"/>
            <a:ext cx="1703388" cy="4751388"/>
            <a:chOff x="3247" y="1068"/>
            <a:chExt cx="1073" cy="2993"/>
          </a:xfrm>
        </p:grpSpPr>
        <p:grpSp>
          <p:nvGrpSpPr>
            <p:cNvPr id="23574" name="Group 117"/>
            <p:cNvGrpSpPr>
              <a:grpSpLocks/>
            </p:cNvGrpSpPr>
            <p:nvPr/>
          </p:nvGrpSpPr>
          <p:grpSpPr bwMode="auto">
            <a:xfrm>
              <a:off x="3572" y="1068"/>
              <a:ext cx="421" cy="880"/>
              <a:chOff x="3572" y="971"/>
              <a:chExt cx="421" cy="880"/>
            </a:xfrm>
          </p:grpSpPr>
          <p:sp>
            <p:nvSpPr>
              <p:cNvPr id="23588" name="Rectangle 8"/>
              <p:cNvSpPr>
                <a:spLocks noChangeArrowheads="1"/>
              </p:cNvSpPr>
              <p:nvPr/>
            </p:nvSpPr>
            <p:spPr bwMode="auto">
              <a:xfrm>
                <a:off x="3572" y="971"/>
                <a:ext cx="421" cy="880"/>
              </a:xfrm>
              <a:prstGeom prst="rect">
                <a:avLst/>
              </a:prstGeom>
              <a:noFill/>
              <a:ln w="127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89" name="Rectangle 9" descr="50%"/>
              <p:cNvSpPr>
                <a:spLocks noChangeArrowheads="1"/>
              </p:cNvSpPr>
              <p:nvPr/>
            </p:nvSpPr>
            <p:spPr bwMode="auto">
              <a:xfrm>
                <a:off x="3572" y="1317"/>
                <a:ext cx="421" cy="90"/>
              </a:xfrm>
              <a:prstGeom prst="rect">
                <a:avLst/>
              </a:prstGeom>
              <a:pattFill prst="pct50">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90" name="Rectangle 10" descr="50%"/>
              <p:cNvSpPr>
                <a:spLocks noChangeArrowheads="1"/>
              </p:cNvSpPr>
              <p:nvPr/>
            </p:nvSpPr>
            <p:spPr bwMode="auto">
              <a:xfrm>
                <a:off x="3572" y="1416"/>
                <a:ext cx="421" cy="89"/>
              </a:xfrm>
              <a:prstGeom prst="rect">
                <a:avLst/>
              </a:prstGeom>
              <a:pattFill prst="pct50">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91" name="Rectangle 11" descr="70%"/>
              <p:cNvSpPr>
                <a:spLocks noChangeArrowheads="1"/>
              </p:cNvSpPr>
              <p:nvPr/>
            </p:nvSpPr>
            <p:spPr bwMode="auto">
              <a:xfrm>
                <a:off x="3572" y="1613"/>
                <a:ext cx="421" cy="91"/>
              </a:xfrm>
              <a:prstGeom prst="rect">
                <a:avLst/>
              </a:prstGeom>
              <a:pattFill prst="pct70">
                <a:fgClr>
                  <a:schemeClr val="hlink"/>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grpSp>
        <p:grpSp>
          <p:nvGrpSpPr>
            <p:cNvPr id="23575" name="Group 118"/>
            <p:cNvGrpSpPr>
              <a:grpSpLocks/>
            </p:cNvGrpSpPr>
            <p:nvPr/>
          </p:nvGrpSpPr>
          <p:grpSpPr bwMode="auto">
            <a:xfrm>
              <a:off x="3572" y="2027"/>
              <a:ext cx="421" cy="881"/>
              <a:chOff x="3572" y="2057"/>
              <a:chExt cx="421" cy="881"/>
            </a:xfrm>
          </p:grpSpPr>
          <p:sp>
            <p:nvSpPr>
              <p:cNvPr id="23584" name="Rectangle 12"/>
              <p:cNvSpPr>
                <a:spLocks noChangeArrowheads="1"/>
              </p:cNvSpPr>
              <p:nvPr/>
            </p:nvSpPr>
            <p:spPr bwMode="auto">
              <a:xfrm>
                <a:off x="3572" y="2057"/>
                <a:ext cx="421" cy="881"/>
              </a:xfrm>
              <a:prstGeom prst="rect">
                <a:avLst/>
              </a:prstGeom>
              <a:noFill/>
              <a:ln w="127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85" name="Rectangle 13" descr="50%"/>
              <p:cNvSpPr>
                <a:spLocks noChangeArrowheads="1"/>
              </p:cNvSpPr>
              <p:nvPr/>
            </p:nvSpPr>
            <p:spPr bwMode="auto">
              <a:xfrm>
                <a:off x="3572" y="2304"/>
                <a:ext cx="421" cy="91"/>
              </a:xfrm>
              <a:prstGeom prst="rect">
                <a:avLst/>
              </a:prstGeom>
              <a:pattFill prst="pct50">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86" name="Rectangle 14" descr="50%"/>
              <p:cNvSpPr>
                <a:spLocks noChangeArrowheads="1"/>
              </p:cNvSpPr>
              <p:nvPr/>
            </p:nvSpPr>
            <p:spPr bwMode="auto">
              <a:xfrm>
                <a:off x="3572" y="2403"/>
                <a:ext cx="421" cy="90"/>
              </a:xfrm>
              <a:prstGeom prst="rect">
                <a:avLst/>
              </a:prstGeom>
              <a:pattFill prst="pct50">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87" name="Rectangle 15" descr="50%"/>
              <p:cNvSpPr>
                <a:spLocks noChangeArrowheads="1"/>
              </p:cNvSpPr>
              <p:nvPr/>
            </p:nvSpPr>
            <p:spPr bwMode="auto">
              <a:xfrm>
                <a:off x="3572" y="2600"/>
                <a:ext cx="421" cy="91"/>
              </a:xfrm>
              <a:prstGeom prst="rect">
                <a:avLst/>
              </a:prstGeom>
              <a:pattFill prst="pct50">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grpSp>
        <p:grpSp>
          <p:nvGrpSpPr>
            <p:cNvPr id="23576" name="Group 119"/>
            <p:cNvGrpSpPr>
              <a:grpSpLocks/>
            </p:cNvGrpSpPr>
            <p:nvPr/>
          </p:nvGrpSpPr>
          <p:grpSpPr bwMode="auto">
            <a:xfrm>
              <a:off x="3572" y="2956"/>
              <a:ext cx="421" cy="880"/>
              <a:chOff x="3572" y="3094"/>
              <a:chExt cx="421" cy="880"/>
            </a:xfrm>
          </p:grpSpPr>
          <p:sp>
            <p:nvSpPr>
              <p:cNvPr id="23580" name="Rectangle 16"/>
              <p:cNvSpPr>
                <a:spLocks noChangeArrowheads="1"/>
              </p:cNvSpPr>
              <p:nvPr/>
            </p:nvSpPr>
            <p:spPr bwMode="auto">
              <a:xfrm>
                <a:off x="3572" y="3094"/>
                <a:ext cx="421" cy="880"/>
              </a:xfrm>
              <a:prstGeom prst="rect">
                <a:avLst/>
              </a:prstGeom>
              <a:noFill/>
              <a:ln w="12700">
                <a:solidFill>
                  <a:schemeClr val="tx1"/>
                </a:solidFill>
                <a:miter lim="800000"/>
                <a:headEnd/>
                <a:tailEnd/>
              </a:ln>
              <a:effectLst/>
              <a:extLst>
                <a:ext uri="{909E8E84-426E-40dd-AFC4-6F175D3DCCD1}">
                  <a14:hiddenFill xmlns="" xmlns:a14="http://schemas.microsoft.com/office/drawing/2010/main">
                    <a:solidFill>
                      <a:schemeClr val="accent1"/>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81" name="Rectangle 17" descr="50%"/>
              <p:cNvSpPr>
                <a:spLocks noChangeArrowheads="1"/>
              </p:cNvSpPr>
              <p:nvPr/>
            </p:nvSpPr>
            <p:spPr bwMode="auto">
              <a:xfrm>
                <a:off x="3572" y="3291"/>
                <a:ext cx="421" cy="91"/>
              </a:xfrm>
              <a:prstGeom prst="rect">
                <a:avLst/>
              </a:prstGeom>
              <a:pattFill prst="pct50">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82" name="Rectangle 18" descr="50%"/>
              <p:cNvSpPr>
                <a:spLocks noChangeArrowheads="1"/>
              </p:cNvSpPr>
              <p:nvPr/>
            </p:nvSpPr>
            <p:spPr bwMode="auto">
              <a:xfrm>
                <a:off x="3572" y="3538"/>
                <a:ext cx="421" cy="91"/>
              </a:xfrm>
              <a:prstGeom prst="rect">
                <a:avLst/>
              </a:prstGeom>
              <a:pattFill prst="pct50">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23583" name="Rectangle 19" descr="50%"/>
              <p:cNvSpPr>
                <a:spLocks noChangeArrowheads="1"/>
              </p:cNvSpPr>
              <p:nvPr/>
            </p:nvSpPr>
            <p:spPr bwMode="auto">
              <a:xfrm>
                <a:off x="3572" y="3736"/>
                <a:ext cx="421" cy="90"/>
              </a:xfrm>
              <a:prstGeom prst="rect">
                <a:avLst/>
              </a:prstGeom>
              <a:pattFill prst="pct50">
                <a:fgClr>
                  <a:schemeClr val="accent1"/>
                </a:fgClr>
                <a:bgClr>
                  <a:schemeClr val="bg1"/>
                </a:bgClr>
              </a:pattFill>
              <a:ln w="12700">
                <a:solidFill>
                  <a:schemeClr val="tx1"/>
                </a:solidFill>
                <a:miter lim="800000"/>
                <a:headEnd/>
                <a:tailEn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grpSp>
        <p:sp>
          <p:nvSpPr>
            <p:cNvPr id="23577" name="Rectangle 113"/>
            <p:cNvSpPr>
              <a:spLocks noChangeArrowheads="1"/>
            </p:cNvSpPr>
            <p:nvPr/>
          </p:nvSpPr>
          <p:spPr bwMode="auto">
            <a:xfrm>
              <a:off x="3487" y="3872"/>
              <a:ext cx="503" cy="189"/>
            </a:xfrm>
            <a:prstGeom prst="rect">
              <a:avLst/>
            </a:prstGeom>
            <a:solidFill>
              <a:schemeClr val="bg1"/>
            </a:solidFill>
            <a:ln>
              <a:noFill/>
            </a:ln>
            <a:effectLst/>
            <a:extLst>
              <a:ext uri="{91240B29-F687-4f45-9708-019B960494DF}">
                <a14:hiddenLine xmlns="" xmlns:a14="http://schemas.microsoft.com/office/drawing/2010/main" w="12700">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90000"/>
                </a:lnSpc>
                <a:spcBef>
                  <a:spcPct val="0"/>
                </a:spcBef>
                <a:buSzTx/>
              </a:pPr>
              <a:r>
                <a:rPr lang="en-US" altLang="en-US" sz="1800" b="0">
                  <a:latin typeface="Gill Sans" charset="0"/>
                  <a:ea typeface="Gill Sans" charset="0"/>
                  <a:cs typeface="Gill Sans" charset="0"/>
                </a:rPr>
                <a:t>4 bytes</a:t>
              </a:r>
            </a:p>
          </p:txBody>
        </p:sp>
        <p:sp>
          <p:nvSpPr>
            <p:cNvPr id="23578" name="Line 114"/>
            <p:cNvSpPr>
              <a:spLocks noChangeShapeType="1"/>
            </p:cNvSpPr>
            <p:nvPr/>
          </p:nvSpPr>
          <p:spPr bwMode="auto">
            <a:xfrm>
              <a:off x="3247" y="3968"/>
              <a:ext cx="237" cy="0"/>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79" name="Line 115"/>
            <p:cNvSpPr>
              <a:spLocks noChangeShapeType="1"/>
            </p:cNvSpPr>
            <p:nvPr/>
          </p:nvSpPr>
          <p:spPr bwMode="auto">
            <a:xfrm flipH="1">
              <a:off x="4063" y="3968"/>
              <a:ext cx="257" cy="0"/>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grpSp>
      <p:sp>
        <p:nvSpPr>
          <p:cNvPr id="671864" name="Freeform 120"/>
          <p:cNvSpPr>
            <a:spLocks/>
          </p:cNvSpPr>
          <p:nvPr/>
        </p:nvSpPr>
        <p:spPr bwMode="auto">
          <a:xfrm>
            <a:off x="2957513" y="1568450"/>
            <a:ext cx="2819400" cy="1219200"/>
          </a:xfrm>
          <a:custGeom>
            <a:avLst/>
            <a:gdLst>
              <a:gd name="T0" fmla="*/ 0 w 1824"/>
              <a:gd name="T1" fmla="*/ 0 h 768"/>
              <a:gd name="T2" fmla="*/ 0 w 1824"/>
              <a:gd name="T3" fmla="*/ 304800 h 768"/>
              <a:gd name="T4" fmla="*/ 2225842 w 1824"/>
              <a:gd name="T5" fmla="*/ 1219200 h 768"/>
              <a:gd name="T6" fmla="*/ 2819400 w 1824"/>
              <a:gd name="T7" fmla="*/ 1219200 h 76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824" h="768">
                <a:moveTo>
                  <a:pt x="0" y="0"/>
                </a:moveTo>
                <a:lnTo>
                  <a:pt x="0" y="192"/>
                </a:lnTo>
                <a:lnTo>
                  <a:pt x="1440" y="768"/>
                </a:lnTo>
                <a:lnTo>
                  <a:pt x="1824" y="768"/>
                </a:lnTo>
              </a:path>
            </a:pathLst>
          </a:custGeom>
          <a:noFill/>
          <a:ln w="76200" cap="flat" cmpd="sng">
            <a:solidFill>
              <a:schemeClr val="hlink"/>
            </a:solidFill>
            <a:prstDash val="solid"/>
            <a:round/>
            <a:headEnd type="none" w="med" len="med"/>
            <a:tailEnd type="triangle" w="med" len="med"/>
          </a:ln>
          <a:effectLst/>
          <a:extLst>
            <a:ext uri="{909E8E84-426E-40dd-AFC4-6F175D3DCCD1}">
              <a14:hiddenFill xmlns="" xmlns:a14="http://schemas.microsoft.com/office/drawing/2010/main">
                <a:solidFill>
                  <a:srgbClr val="FF66CC"/>
                </a:solid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grpSp>
        <p:nvGrpSpPr>
          <p:cNvPr id="671874" name="Group 130"/>
          <p:cNvGrpSpPr>
            <a:grpSpLocks/>
          </p:cNvGrpSpPr>
          <p:nvPr/>
        </p:nvGrpSpPr>
        <p:grpSpPr bwMode="auto">
          <a:xfrm>
            <a:off x="6462713" y="1111250"/>
            <a:ext cx="1677987" cy="4648200"/>
            <a:chOff x="3984" y="700"/>
            <a:chExt cx="1057" cy="2928"/>
          </a:xfrm>
        </p:grpSpPr>
        <p:sp>
          <p:nvSpPr>
            <p:cNvPr id="23564" name="Line 30"/>
            <p:cNvSpPr>
              <a:spLocks noChangeShapeType="1"/>
            </p:cNvSpPr>
            <p:nvPr/>
          </p:nvSpPr>
          <p:spPr bwMode="auto">
            <a:xfrm flipV="1">
              <a:off x="3984" y="748"/>
              <a:ext cx="810" cy="720"/>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65" name="Line 31"/>
            <p:cNvSpPr>
              <a:spLocks noChangeShapeType="1"/>
            </p:cNvSpPr>
            <p:nvPr/>
          </p:nvSpPr>
          <p:spPr bwMode="auto">
            <a:xfrm flipV="1">
              <a:off x="3984" y="847"/>
              <a:ext cx="934" cy="717"/>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66" name="Line 32"/>
            <p:cNvSpPr>
              <a:spLocks noChangeShapeType="1"/>
            </p:cNvSpPr>
            <p:nvPr/>
          </p:nvSpPr>
          <p:spPr bwMode="auto">
            <a:xfrm flipV="1">
              <a:off x="3984" y="995"/>
              <a:ext cx="1057" cy="761"/>
            </a:xfrm>
            <a:prstGeom prst="line">
              <a:avLst/>
            </a:prstGeom>
            <a:noFill/>
            <a:ln w="76200">
              <a:solidFill>
                <a:schemeClr val="hlink"/>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67" name="Line 33"/>
            <p:cNvSpPr>
              <a:spLocks noChangeShapeType="1"/>
            </p:cNvSpPr>
            <p:nvPr/>
          </p:nvSpPr>
          <p:spPr bwMode="auto">
            <a:xfrm flipV="1">
              <a:off x="3984" y="1948"/>
              <a:ext cx="720" cy="384"/>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68" name="Line 34"/>
            <p:cNvSpPr>
              <a:spLocks noChangeShapeType="1"/>
            </p:cNvSpPr>
            <p:nvPr/>
          </p:nvSpPr>
          <p:spPr bwMode="auto">
            <a:xfrm flipV="1">
              <a:off x="3984" y="2044"/>
              <a:ext cx="816" cy="384"/>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69" name="Line 35"/>
            <p:cNvSpPr>
              <a:spLocks noChangeShapeType="1"/>
            </p:cNvSpPr>
            <p:nvPr/>
          </p:nvSpPr>
          <p:spPr bwMode="auto">
            <a:xfrm flipV="1">
              <a:off x="3984" y="2140"/>
              <a:ext cx="912" cy="480"/>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70" name="Line 122"/>
            <p:cNvSpPr>
              <a:spLocks noChangeShapeType="1"/>
            </p:cNvSpPr>
            <p:nvPr/>
          </p:nvSpPr>
          <p:spPr bwMode="auto">
            <a:xfrm flipV="1">
              <a:off x="3984" y="3100"/>
              <a:ext cx="576" cy="111"/>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71" name="Line 38"/>
            <p:cNvSpPr>
              <a:spLocks noChangeShapeType="1"/>
            </p:cNvSpPr>
            <p:nvPr/>
          </p:nvSpPr>
          <p:spPr bwMode="auto">
            <a:xfrm flipV="1">
              <a:off x="3984" y="3196"/>
              <a:ext cx="720" cy="240"/>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72" name="Line 39"/>
            <p:cNvSpPr>
              <a:spLocks noChangeShapeType="1"/>
            </p:cNvSpPr>
            <p:nvPr/>
          </p:nvSpPr>
          <p:spPr bwMode="auto">
            <a:xfrm flipV="1">
              <a:off x="3984" y="3292"/>
              <a:ext cx="816" cy="336"/>
            </a:xfrm>
            <a:prstGeom prst="line">
              <a:avLst/>
            </a:prstGeom>
            <a:noFill/>
            <a:ln w="38100">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23573" name="Line 123"/>
            <p:cNvSpPr>
              <a:spLocks noChangeShapeType="1"/>
            </p:cNvSpPr>
            <p:nvPr/>
          </p:nvSpPr>
          <p:spPr bwMode="auto">
            <a:xfrm flipH="1" flipV="1">
              <a:off x="4224" y="700"/>
              <a:ext cx="384" cy="576"/>
            </a:xfrm>
            <a:prstGeom prst="line">
              <a:avLst/>
            </a:prstGeom>
            <a:noFill/>
            <a:ln w="76200">
              <a:solidFill>
                <a:schemeClr val="hlink"/>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grpSp>
    </p:spTree>
    <p:extLst>
      <p:ext uri="{BB962C8B-B14F-4D97-AF65-F5344CB8AC3E}">
        <p14:creationId xmlns:p14="http://schemas.microsoft.com/office/powerpoint/2010/main" val="337631750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body" idx="1"/>
          </p:nvPr>
        </p:nvSpPr>
        <p:spPr>
          <a:xfrm>
            <a:off x="228600" y="838200"/>
            <a:ext cx="8610600" cy="5529717"/>
          </a:xfrm>
          <a:noFill/>
        </p:spPr>
        <p:txBody>
          <a:bodyPr lIns="63500" tIns="25400" rIns="63500" bIns="25400">
            <a:spAutoFit/>
          </a:bodyPr>
          <a:lstStyle/>
          <a:p>
            <a:pPr>
              <a:lnSpc>
                <a:spcPct val="80000"/>
              </a:lnSpc>
              <a:spcBef>
                <a:spcPct val="20000"/>
              </a:spcBef>
            </a:pPr>
            <a:r>
              <a:rPr lang="en-US" altLang="ko-KR" dirty="0" smtClean="0">
                <a:solidFill>
                  <a:schemeClr val="hlink"/>
                </a:solidFill>
                <a:ea typeface="굴림" panose="020B0600000101010101" pitchFamily="34" charset="-127"/>
              </a:rPr>
              <a:t>Write through</a:t>
            </a:r>
            <a:r>
              <a:rPr lang="en-US" altLang="ko-KR" dirty="0" smtClean="0">
                <a:ea typeface="굴림" panose="020B0600000101010101" pitchFamily="34" charset="-127"/>
              </a:rPr>
              <a:t>: The information is written to both the block in the cache and to the block in the lower-level memory</a:t>
            </a:r>
          </a:p>
          <a:p>
            <a:pPr>
              <a:lnSpc>
                <a:spcPct val="80000"/>
              </a:lnSpc>
              <a:spcBef>
                <a:spcPct val="20000"/>
              </a:spcBef>
            </a:pPr>
            <a:r>
              <a:rPr lang="en-US" altLang="ko-KR" dirty="0" smtClean="0">
                <a:solidFill>
                  <a:schemeClr val="hlink"/>
                </a:solidFill>
                <a:ea typeface="굴림" panose="020B0600000101010101" pitchFamily="34" charset="-127"/>
              </a:rPr>
              <a:t>Write back</a:t>
            </a:r>
            <a:r>
              <a:rPr lang="en-US" altLang="ko-KR" dirty="0" smtClean="0">
                <a:ea typeface="굴림" panose="020B0600000101010101" pitchFamily="34" charset="-127"/>
              </a:rPr>
              <a:t>: The information is written only to the block in the cache</a:t>
            </a:r>
          </a:p>
          <a:p>
            <a:pPr lvl="1">
              <a:lnSpc>
                <a:spcPct val="80000"/>
              </a:lnSpc>
              <a:spcBef>
                <a:spcPct val="20000"/>
              </a:spcBef>
            </a:pPr>
            <a:r>
              <a:rPr lang="en-US" altLang="ko-KR" sz="2400" dirty="0" smtClean="0">
                <a:ea typeface="굴림" panose="020B0600000101010101" pitchFamily="34" charset="-127"/>
              </a:rPr>
              <a:t>Modified cache block is written to main memory only when it is replaced</a:t>
            </a:r>
          </a:p>
          <a:p>
            <a:pPr lvl="1">
              <a:lnSpc>
                <a:spcPct val="80000"/>
              </a:lnSpc>
              <a:spcBef>
                <a:spcPct val="20000"/>
              </a:spcBef>
            </a:pPr>
            <a:r>
              <a:rPr lang="en-US" altLang="ko-KR" sz="2400" dirty="0" smtClean="0">
                <a:ea typeface="굴림" panose="020B0600000101010101" pitchFamily="34" charset="-127"/>
              </a:rPr>
              <a:t>Question is block clean or dirty?</a:t>
            </a:r>
          </a:p>
          <a:p>
            <a:pPr>
              <a:lnSpc>
                <a:spcPct val="80000"/>
              </a:lnSpc>
              <a:spcBef>
                <a:spcPct val="20000"/>
              </a:spcBef>
            </a:pPr>
            <a:r>
              <a:rPr lang="en-US" altLang="ko-KR" dirty="0" smtClean="0">
                <a:ea typeface="굴림" panose="020B0600000101010101" pitchFamily="34" charset="-127"/>
              </a:rPr>
              <a:t>Pros and Cons of each?</a:t>
            </a:r>
          </a:p>
          <a:p>
            <a:pPr lvl="1">
              <a:lnSpc>
                <a:spcPct val="80000"/>
              </a:lnSpc>
              <a:spcBef>
                <a:spcPct val="20000"/>
              </a:spcBef>
            </a:pPr>
            <a:r>
              <a:rPr lang="en-US" altLang="ko-KR" sz="2400" dirty="0" smtClean="0">
                <a:ea typeface="굴림" panose="020B0600000101010101" pitchFamily="34" charset="-127"/>
              </a:rPr>
              <a:t>WT: </a:t>
            </a:r>
          </a:p>
          <a:p>
            <a:pPr lvl="2">
              <a:lnSpc>
                <a:spcPct val="80000"/>
              </a:lnSpc>
              <a:spcBef>
                <a:spcPct val="20000"/>
              </a:spcBef>
            </a:pPr>
            <a:r>
              <a:rPr lang="en-US" altLang="ko-KR" sz="2400" dirty="0" smtClean="0">
                <a:ea typeface="굴림" panose="020B0600000101010101" pitchFamily="34" charset="-127"/>
              </a:rPr>
              <a:t>PRO: read misses cannot result in writes</a:t>
            </a:r>
          </a:p>
          <a:p>
            <a:pPr lvl="2">
              <a:lnSpc>
                <a:spcPct val="80000"/>
              </a:lnSpc>
              <a:spcBef>
                <a:spcPct val="20000"/>
              </a:spcBef>
            </a:pPr>
            <a:r>
              <a:rPr lang="en-US" altLang="ko-KR" sz="2400" dirty="0" smtClean="0">
                <a:ea typeface="굴림" panose="020B0600000101010101" pitchFamily="34" charset="-127"/>
              </a:rPr>
              <a:t>CON: Processor held up on writes unless writes buffered</a:t>
            </a:r>
          </a:p>
          <a:p>
            <a:pPr lvl="1">
              <a:lnSpc>
                <a:spcPct val="80000"/>
              </a:lnSpc>
              <a:spcBef>
                <a:spcPct val="20000"/>
              </a:spcBef>
            </a:pPr>
            <a:r>
              <a:rPr lang="en-US" altLang="ko-KR" sz="2400" dirty="0" smtClean="0">
                <a:ea typeface="굴림" panose="020B0600000101010101" pitchFamily="34" charset="-127"/>
              </a:rPr>
              <a:t>WB: </a:t>
            </a:r>
          </a:p>
          <a:p>
            <a:pPr lvl="2">
              <a:lnSpc>
                <a:spcPct val="80000"/>
              </a:lnSpc>
              <a:spcBef>
                <a:spcPct val="20000"/>
              </a:spcBef>
            </a:pPr>
            <a:r>
              <a:rPr lang="en-US" altLang="ko-KR" sz="2400" dirty="0" smtClean="0">
                <a:ea typeface="굴림" panose="020B0600000101010101" pitchFamily="34" charset="-127"/>
              </a:rPr>
              <a:t>PRO: repeated writes not sent to DRAM</a:t>
            </a:r>
            <a:br>
              <a:rPr lang="en-US" altLang="ko-KR" sz="2400" dirty="0" smtClean="0">
                <a:ea typeface="굴림" panose="020B0600000101010101" pitchFamily="34" charset="-127"/>
              </a:rPr>
            </a:br>
            <a:r>
              <a:rPr lang="en-US" altLang="ko-KR" sz="2400" dirty="0" smtClean="0">
                <a:ea typeface="굴림" panose="020B0600000101010101" pitchFamily="34" charset="-127"/>
              </a:rPr>
              <a:t>	 processor not held up on writes</a:t>
            </a:r>
          </a:p>
          <a:p>
            <a:pPr lvl="2">
              <a:lnSpc>
                <a:spcPct val="80000"/>
              </a:lnSpc>
              <a:spcBef>
                <a:spcPct val="20000"/>
              </a:spcBef>
            </a:pPr>
            <a:r>
              <a:rPr lang="en-US" altLang="ko-KR" sz="2400" dirty="0" smtClean="0">
                <a:ea typeface="굴림" panose="020B0600000101010101" pitchFamily="34" charset="-127"/>
              </a:rPr>
              <a:t>CON: More complex</a:t>
            </a:r>
            <a:br>
              <a:rPr lang="en-US" altLang="ko-KR" sz="2400" dirty="0" smtClean="0">
                <a:ea typeface="굴림" panose="020B0600000101010101" pitchFamily="34" charset="-127"/>
              </a:rPr>
            </a:br>
            <a:r>
              <a:rPr lang="en-US" altLang="ko-KR" sz="2400" dirty="0" smtClean="0">
                <a:ea typeface="굴림" panose="020B0600000101010101" pitchFamily="34" charset="-127"/>
              </a:rPr>
              <a:t>	 Read miss may require </a:t>
            </a:r>
            <a:r>
              <a:rPr lang="en-US" altLang="ko-KR" sz="2400" dirty="0" err="1" smtClean="0">
                <a:ea typeface="굴림" panose="020B0600000101010101" pitchFamily="34" charset="-127"/>
              </a:rPr>
              <a:t>writeback</a:t>
            </a:r>
            <a:r>
              <a:rPr lang="en-US" altLang="ko-KR" sz="2400" dirty="0" smtClean="0">
                <a:ea typeface="굴림" panose="020B0600000101010101" pitchFamily="34" charset="-127"/>
              </a:rPr>
              <a:t> of dirty data</a:t>
            </a:r>
          </a:p>
        </p:txBody>
      </p:sp>
      <p:sp>
        <p:nvSpPr>
          <p:cNvPr id="31747" name="Rectangle 3"/>
          <p:cNvSpPr>
            <a:spLocks noGrp="1" noChangeArrowheads="1"/>
          </p:cNvSpPr>
          <p:nvPr>
            <p:ph type="title"/>
          </p:nvPr>
        </p:nvSpPr>
        <p:spPr>
          <a:xfrm>
            <a:off x="765175" y="227013"/>
            <a:ext cx="7693025" cy="368300"/>
          </a:xfrm>
        </p:spPr>
        <p:txBody>
          <a:bodyPr/>
          <a:lstStyle/>
          <a:p>
            <a:r>
              <a:rPr lang="en-US" altLang="ko-KR" dirty="0" smtClean="0">
                <a:ea typeface="굴림" panose="020B0600000101010101" pitchFamily="34" charset="-127"/>
              </a:rPr>
              <a:t>Review: What happens on a write?</a:t>
            </a:r>
          </a:p>
        </p:txBody>
      </p:sp>
    </p:spTree>
    <p:extLst>
      <p:ext uri="{BB962C8B-B14F-4D97-AF65-F5344CB8AC3E}">
        <p14:creationId xmlns:p14="http://schemas.microsoft.com/office/powerpoint/2010/main" val="26756372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28600"/>
            <a:ext cx="7924800" cy="533400"/>
          </a:xfrm>
        </p:spPr>
        <p:txBody>
          <a:bodyPr/>
          <a:lstStyle/>
          <a:p>
            <a:r>
              <a:rPr lang="en-US" dirty="0"/>
              <a:t>Impact of caches on Operating Systems</a:t>
            </a:r>
          </a:p>
        </p:txBody>
      </p:sp>
      <p:sp>
        <p:nvSpPr>
          <p:cNvPr id="3" name="Content Placeholder 2"/>
          <p:cNvSpPr>
            <a:spLocks noGrp="1"/>
          </p:cNvSpPr>
          <p:nvPr>
            <p:ph idx="1"/>
          </p:nvPr>
        </p:nvSpPr>
        <p:spPr>
          <a:xfrm>
            <a:off x="0" y="762000"/>
            <a:ext cx="9067800" cy="5791200"/>
          </a:xfrm>
        </p:spPr>
        <p:txBody>
          <a:bodyPr>
            <a:normAutofit fontScale="92500" lnSpcReduction="10000"/>
          </a:bodyPr>
          <a:lstStyle/>
          <a:p>
            <a:r>
              <a:rPr lang="en-US" sz="2600" dirty="0" smtClean="0"/>
              <a:t>Dealing </a:t>
            </a:r>
            <a:r>
              <a:rPr lang="en-US" sz="2600" dirty="0"/>
              <a:t>with cache effects </a:t>
            </a:r>
          </a:p>
          <a:p>
            <a:pPr lvl="1"/>
            <a:r>
              <a:rPr lang="en-US" sz="2400" dirty="0"/>
              <a:t>Maintaining the correctness of various caches</a:t>
            </a:r>
          </a:p>
          <a:p>
            <a:pPr lvl="1"/>
            <a:r>
              <a:rPr lang="en-US" sz="2400" dirty="0"/>
              <a:t>E.g., TLB consistency:</a:t>
            </a:r>
          </a:p>
          <a:p>
            <a:pPr lvl="2"/>
            <a:r>
              <a:rPr lang="en-US" sz="2400" dirty="0"/>
              <a:t>With PT across context switches ?</a:t>
            </a:r>
          </a:p>
          <a:p>
            <a:pPr lvl="2"/>
            <a:r>
              <a:rPr lang="en-US" sz="2400" dirty="0"/>
              <a:t>Across updates to the PT ?</a:t>
            </a:r>
          </a:p>
          <a:p>
            <a:r>
              <a:rPr lang="en-US" sz="2600" dirty="0"/>
              <a:t>Process scheduling</a:t>
            </a:r>
          </a:p>
          <a:p>
            <a:pPr lvl="1"/>
            <a:r>
              <a:rPr lang="en-US" sz="2400" dirty="0"/>
              <a:t>Which and how many processes are active ? Priorities ?</a:t>
            </a:r>
          </a:p>
          <a:p>
            <a:pPr lvl="1"/>
            <a:r>
              <a:rPr lang="en-US" sz="2400" dirty="0"/>
              <a:t>Large memory footprints versus small ones ?</a:t>
            </a:r>
          </a:p>
          <a:p>
            <a:pPr lvl="1"/>
            <a:r>
              <a:rPr lang="en-US" sz="2400" dirty="0"/>
              <a:t>Shared pages mapped into VAS of multiple processes ?</a:t>
            </a:r>
          </a:p>
          <a:p>
            <a:pPr>
              <a:lnSpc>
                <a:spcPct val="100000"/>
              </a:lnSpc>
            </a:pPr>
            <a:r>
              <a:rPr lang="en-US" sz="2600" dirty="0"/>
              <a:t>Impact of thread scheduling on cache performance</a:t>
            </a:r>
          </a:p>
          <a:p>
            <a:pPr lvl="1">
              <a:lnSpc>
                <a:spcPct val="100000"/>
              </a:lnSpc>
            </a:pPr>
            <a:r>
              <a:rPr lang="en-US" sz="2400" dirty="0"/>
              <a:t>Rapid interleaving of threads (small quantum) may degrade cache performance</a:t>
            </a:r>
          </a:p>
          <a:p>
            <a:pPr lvl="2">
              <a:lnSpc>
                <a:spcPct val="100000"/>
              </a:lnSpc>
            </a:pPr>
            <a:r>
              <a:rPr lang="en-US" sz="2400" dirty="0"/>
              <a:t>Increase average memory access time (AMAT) !!!</a:t>
            </a:r>
          </a:p>
          <a:p>
            <a:pPr>
              <a:lnSpc>
                <a:spcPct val="100000"/>
              </a:lnSpc>
            </a:pPr>
            <a:r>
              <a:rPr lang="en-US" sz="2600" dirty="0"/>
              <a:t>Designing operating system data structures for cache performance</a:t>
            </a:r>
          </a:p>
          <a:p>
            <a:endParaRPr lang="en-US" sz="2600" dirty="0"/>
          </a:p>
        </p:txBody>
      </p:sp>
    </p:spTree>
    <p:extLst>
      <p:ext uri="{BB962C8B-B14F-4D97-AF65-F5344CB8AC3E}">
        <p14:creationId xmlns:p14="http://schemas.microsoft.com/office/powerpoint/2010/main" val="3224512362"/>
      </p:ext>
    </p:extLst>
  </p:cSld>
  <p:clrMapOvr>
    <a:masterClrMapping/>
  </p:clrMapOvr>
  <p:transition/>
  <p:timing>
    <p:tnLst>
      <p:par>
        <p:cTn id="1" dur="indefinite" restart="never" nodeType="tmRoot"/>
      </p:par>
    </p:tnLst>
    <p:bldLst>
      <p:bldP spid="3" grpId="0" build="p">
        <p:tmplLst>
          <p:tmpl lvl="2">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4">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5">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1">
            <p:tnLst>
              <p:par>
                <p:cTn presetID="2" presetClass="entr" presetSubtype="2"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Lst>
  </p:timing>
</p:sld>
</file>

<file path=ppt/slides/slide2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a:xfrm>
            <a:off x="457200" y="152400"/>
            <a:ext cx="8229600" cy="533400"/>
          </a:xfrm>
        </p:spPr>
        <p:txBody>
          <a:bodyPr/>
          <a:lstStyle/>
          <a:p>
            <a:r>
              <a:rPr lang="en-US" altLang="ko-KR" dirty="0">
                <a:ea typeface="굴림" panose="020B0600000101010101" pitchFamily="34" charset="-127"/>
              </a:rPr>
              <a:t>What TLB Organization Makes Sense?</a:t>
            </a:r>
          </a:p>
        </p:txBody>
      </p:sp>
      <p:sp>
        <p:nvSpPr>
          <p:cNvPr id="750595" name="Rectangle 3"/>
          <p:cNvSpPr>
            <a:spLocks noGrp="1" noChangeArrowheads="1"/>
          </p:cNvSpPr>
          <p:nvPr>
            <p:ph type="body" idx="1"/>
          </p:nvPr>
        </p:nvSpPr>
        <p:spPr>
          <a:xfrm>
            <a:off x="0" y="1600200"/>
            <a:ext cx="9144000" cy="5029200"/>
          </a:xfrm>
        </p:spPr>
        <p:txBody>
          <a:bodyPr/>
          <a:lstStyle/>
          <a:p>
            <a:pPr>
              <a:lnSpc>
                <a:spcPct val="80000"/>
              </a:lnSpc>
              <a:spcBef>
                <a:spcPct val="20000"/>
              </a:spcBef>
            </a:pPr>
            <a:r>
              <a:rPr lang="en-US" altLang="ko-KR" dirty="0">
                <a:ea typeface="굴림" panose="020B0600000101010101" pitchFamily="34" charset="-127"/>
              </a:rPr>
              <a:t>Needs to be really fast</a:t>
            </a:r>
          </a:p>
          <a:p>
            <a:pPr lvl="1">
              <a:lnSpc>
                <a:spcPct val="80000"/>
              </a:lnSpc>
              <a:spcBef>
                <a:spcPct val="20000"/>
              </a:spcBef>
            </a:pPr>
            <a:r>
              <a:rPr lang="en-US" altLang="ko-KR" dirty="0">
                <a:ea typeface="굴림" panose="020B0600000101010101" pitchFamily="34" charset="-127"/>
              </a:rPr>
              <a:t>Critical path of memory access </a:t>
            </a:r>
          </a:p>
          <a:p>
            <a:pPr lvl="2">
              <a:lnSpc>
                <a:spcPct val="80000"/>
              </a:lnSpc>
              <a:spcBef>
                <a:spcPct val="20000"/>
              </a:spcBef>
            </a:pPr>
            <a:r>
              <a:rPr lang="en-US" altLang="ko-KR" dirty="0">
                <a:ea typeface="굴림" panose="020B0600000101010101" pitchFamily="34" charset="-127"/>
              </a:rPr>
              <a:t>In simplest view: before the cache</a:t>
            </a:r>
          </a:p>
          <a:p>
            <a:pPr lvl="2">
              <a:lnSpc>
                <a:spcPct val="80000"/>
              </a:lnSpc>
              <a:spcBef>
                <a:spcPct val="20000"/>
              </a:spcBef>
            </a:pPr>
            <a:r>
              <a:rPr lang="en-US" altLang="ko-KR" dirty="0">
                <a:ea typeface="굴림" panose="020B0600000101010101" pitchFamily="34" charset="-127"/>
              </a:rPr>
              <a:t>Thus, this adds to access time (reducing cache speed)</a:t>
            </a:r>
          </a:p>
          <a:p>
            <a:pPr lvl="1">
              <a:lnSpc>
                <a:spcPct val="80000"/>
              </a:lnSpc>
              <a:spcBef>
                <a:spcPct val="20000"/>
              </a:spcBef>
            </a:pPr>
            <a:r>
              <a:rPr lang="en-US" altLang="ko-KR" dirty="0">
                <a:ea typeface="굴림" panose="020B0600000101010101" pitchFamily="34" charset="-127"/>
              </a:rPr>
              <a:t>Seems to argue for Direct Mapped or Low Associativity</a:t>
            </a:r>
          </a:p>
          <a:p>
            <a:pPr>
              <a:lnSpc>
                <a:spcPct val="80000"/>
              </a:lnSpc>
              <a:spcBef>
                <a:spcPct val="20000"/>
              </a:spcBef>
            </a:pPr>
            <a:r>
              <a:rPr lang="en-US" altLang="ko-KR" dirty="0">
                <a:ea typeface="굴림" panose="020B0600000101010101" pitchFamily="34" charset="-127"/>
              </a:rPr>
              <a:t>However, needs to have very few conflicts!</a:t>
            </a:r>
          </a:p>
          <a:p>
            <a:pPr lvl="1">
              <a:lnSpc>
                <a:spcPct val="80000"/>
              </a:lnSpc>
              <a:spcBef>
                <a:spcPct val="20000"/>
              </a:spcBef>
            </a:pPr>
            <a:r>
              <a:rPr lang="en-US" altLang="ko-KR" dirty="0">
                <a:ea typeface="굴림" panose="020B0600000101010101" pitchFamily="34" charset="-127"/>
              </a:rPr>
              <a:t>With TLB, the Miss Time extremely high! (PT traversal)</a:t>
            </a:r>
          </a:p>
          <a:p>
            <a:pPr lvl="1">
              <a:lnSpc>
                <a:spcPct val="80000"/>
              </a:lnSpc>
              <a:spcBef>
                <a:spcPct val="20000"/>
              </a:spcBef>
            </a:pPr>
            <a:r>
              <a:rPr lang="en-US" altLang="ko-KR" dirty="0">
                <a:solidFill>
                  <a:schemeClr val="hlink"/>
                </a:solidFill>
                <a:ea typeface="굴림" panose="020B0600000101010101" pitchFamily="34" charset="-127"/>
              </a:rPr>
              <a:t>Cost of Conflict (Miss Time) is high </a:t>
            </a:r>
          </a:p>
          <a:p>
            <a:pPr lvl="1">
              <a:lnSpc>
                <a:spcPct val="80000"/>
              </a:lnSpc>
              <a:spcBef>
                <a:spcPct val="20000"/>
              </a:spcBef>
            </a:pPr>
            <a:r>
              <a:rPr lang="en-US" altLang="ko-KR" dirty="0">
                <a:solidFill>
                  <a:schemeClr val="hlink"/>
                </a:solidFill>
                <a:ea typeface="굴림" panose="020B0600000101010101" pitchFamily="34" charset="-127"/>
              </a:rPr>
              <a:t>Hit Time – dictated by clock cycle</a:t>
            </a:r>
          </a:p>
          <a:p>
            <a:pPr>
              <a:lnSpc>
                <a:spcPct val="80000"/>
              </a:lnSpc>
              <a:spcBef>
                <a:spcPct val="20000"/>
              </a:spcBef>
            </a:pPr>
            <a:r>
              <a:rPr lang="en-US" altLang="ko-KR" dirty="0">
                <a:solidFill>
                  <a:schemeClr val="hlink"/>
                </a:solidFill>
                <a:ea typeface="굴림" panose="020B0600000101010101" pitchFamily="34" charset="-127"/>
              </a:rPr>
              <a:t>Thrashing: </a:t>
            </a:r>
            <a:r>
              <a:rPr lang="en-US" altLang="ko-KR" dirty="0">
                <a:ea typeface="굴림" panose="020B0600000101010101" pitchFamily="34" charset="-127"/>
              </a:rPr>
              <a:t>continuous conflicts between accesses</a:t>
            </a:r>
          </a:p>
          <a:p>
            <a:pPr lvl="1">
              <a:lnSpc>
                <a:spcPct val="80000"/>
              </a:lnSpc>
              <a:spcBef>
                <a:spcPct val="20000"/>
              </a:spcBef>
            </a:pPr>
            <a:r>
              <a:rPr lang="en-US" altLang="ko-KR" dirty="0">
                <a:ea typeface="굴림" panose="020B0600000101010101" pitchFamily="34" charset="-127"/>
              </a:rPr>
              <a:t>What if use low order bits of page as index into TLB?</a:t>
            </a:r>
          </a:p>
          <a:p>
            <a:pPr lvl="2">
              <a:lnSpc>
                <a:spcPct val="80000"/>
              </a:lnSpc>
              <a:spcBef>
                <a:spcPct val="20000"/>
              </a:spcBef>
            </a:pPr>
            <a:r>
              <a:rPr lang="en-US" altLang="ko-KR" dirty="0">
                <a:ea typeface="굴림" panose="020B0600000101010101" pitchFamily="34" charset="-127"/>
              </a:rPr>
              <a:t>First page of code, data, stack may map to same entry</a:t>
            </a:r>
          </a:p>
          <a:p>
            <a:pPr lvl="2">
              <a:lnSpc>
                <a:spcPct val="80000"/>
              </a:lnSpc>
              <a:spcBef>
                <a:spcPct val="20000"/>
              </a:spcBef>
            </a:pPr>
            <a:r>
              <a:rPr lang="en-US" altLang="ko-KR" dirty="0">
                <a:ea typeface="굴림" panose="020B0600000101010101" pitchFamily="34" charset="-127"/>
              </a:rPr>
              <a:t>Need 3-way associativity at least?</a:t>
            </a:r>
          </a:p>
          <a:p>
            <a:pPr lvl="1">
              <a:lnSpc>
                <a:spcPct val="80000"/>
              </a:lnSpc>
              <a:spcBef>
                <a:spcPct val="20000"/>
              </a:spcBef>
            </a:pPr>
            <a:r>
              <a:rPr lang="en-US" altLang="ko-KR" dirty="0">
                <a:ea typeface="굴림" panose="020B0600000101010101" pitchFamily="34" charset="-127"/>
              </a:rPr>
              <a:t>What if use high order bits as index?</a:t>
            </a:r>
          </a:p>
          <a:p>
            <a:pPr lvl="2">
              <a:lnSpc>
                <a:spcPct val="80000"/>
              </a:lnSpc>
              <a:spcBef>
                <a:spcPct val="20000"/>
              </a:spcBef>
            </a:pPr>
            <a:r>
              <a:rPr lang="en-US" altLang="ko-KR" dirty="0">
                <a:ea typeface="굴림" panose="020B0600000101010101" pitchFamily="34" charset="-127"/>
              </a:rPr>
              <a:t>TLB mostly unused for small programs</a:t>
            </a:r>
            <a:endParaRPr lang="en-US" altLang="ko-KR" dirty="0">
              <a:solidFill>
                <a:schemeClr val="hlink"/>
              </a:solidFill>
              <a:ea typeface="굴림" panose="020B0600000101010101" pitchFamily="34" charset="-127"/>
            </a:endParaRPr>
          </a:p>
        </p:txBody>
      </p:sp>
      <p:grpSp>
        <p:nvGrpSpPr>
          <p:cNvPr id="35844" name="Group 11"/>
          <p:cNvGrpSpPr>
            <a:grpSpLocks/>
          </p:cNvGrpSpPr>
          <p:nvPr/>
        </p:nvGrpSpPr>
        <p:grpSpPr bwMode="auto">
          <a:xfrm>
            <a:off x="1600200" y="685800"/>
            <a:ext cx="5715000" cy="928688"/>
            <a:chOff x="576" y="528"/>
            <a:chExt cx="4656" cy="768"/>
          </a:xfrm>
        </p:grpSpPr>
        <p:sp>
          <p:nvSpPr>
            <p:cNvPr id="35845" name="Oval 4"/>
            <p:cNvSpPr>
              <a:spLocks noChangeArrowheads="1"/>
            </p:cNvSpPr>
            <p:nvPr/>
          </p:nvSpPr>
          <p:spPr bwMode="auto">
            <a:xfrm>
              <a:off x="576" y="552"/>
              <a:ext cx="816" cy="720"/>
            </a:xfrm>
            <a:prstGeom prst="ellipse">
              <a:avLst/>
            </a:prstGeom>
            <a:solidFill>
              <a:srgbClr val="2A40E2"/>
            </a:solidFill>
            <a:ln w="38100" algn="ctr">
              <a:solidFill>
                <a:schemeClr val="tx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sz="2400" b="0" dirty="0">
                  <a:latin typeface="Gill Sans" charset="0"/>
                  <a:ea typeface="Gill Sans" charset="0"/>
                  <a:cs typeface="Gill Sans" charset="0"/>
                </a:rPr>
                <a:t>CPU</a:t>
              </a:r>
            </a:p>
          </p:txBody>
        </p:sp>
        <p:sp>
          <p:nvSpPr>
            <p:cNvPr id="35846" name="Rectangle 5"/>
            <p:cNvSpPr>
              <a:spLocks noChangeArrowheads="1"/>
            </p:cNvSpPr>
            <p:nvPr/>
          </p:nvSpPr>
          <p:spPr bwMode="auto">
            <a:xfrm>
              <a:off x="1824" y="528"/>
              <a:ext cx="672" cy="768"/>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sz="2400" b="0">
                  <a:latin typeface="Gill Sans" charset="0"/>
                  <a:ea typeface="Gill Sans" charset="0"/>
                  <a:cs typeface="Gill Sans" charset="0"/>
                </a:rPr>
                <a:t>TLB</a:t>
              </a:r>
            </a:p>
          </p:txBody>
        </p:sp>
        <p:sp>
          <p:nvSpPr>
            <p:cNvPr id="35847" name="Rectangle 6"/>
            <p:cNvSpPr>
              <a:spLocks noChangeArrowheads="1"/>
            </p:cNvSpPr>
            <p:nvPr/>
          </p:nvSpPr>
          <p:spPr bwMode="auto">
            <a:xfrm>
              <a:off x="2928" y="528"/>
              <a:ext cx="960" cy="768"/>
            </a:xfrm>
            <a:prstGeom prst="rect">
              <a:avLst/>
            </a:prstGeom>
            <a:solidFill>
              <a:srgbClr val="00FFFF"/>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Cache</a:t>
              </a:r>
            </a:p>
          </p:txBody>
        </p:sp>
        <p:sp>
          <p:nvSpPr>
            <p:cNvPr id="35848" name="Rectangle 7"/>
            <p:cNvSpPr>
              <a:spLocks noChangeArrowheads="1"/>
            </p:cNvSpPr>
            <p:nvPr/>
          </p:nvSpPr>
          <p:spPr bwMode="auto">
            <a:xfrm>
              <a:off x="4320" y="528"/>
              <a:ext cx="912" cy="768"/>
            </a:xfrm>
            <a:prstGeom prst="rect">
              <a:avLst/>
            </a:prstGeom>
            <a:solidFill>
              <a:srgbClr val="99FFCC"/>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Memory</a:t>
              </a:r>
            </a:p>
          </p:txBody>
        </p:sp>
        <p:sp>
          <p:nvSpPr>
            <p:cNvPr id="35849" name="Line 8"/>
            <p:cNvSpPr>
              <a:spLocks noChangeShapeType="1"/>
            </p:cNvSpPr>
            <p:nvPr/>
          </p:nvSpPr>
          <p:spPr bwMode="auto">
            <a:xfrm>
              <a:off x="1392" y="912"/>
              <a:ext cx="432"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5850" name="Line 9"/>
            <p:cNvSpPr>
              <a:spLocks noChangeShapeType="1"/>
            </p:cNvSpPr>
            <p:nvPr/>
          </p:nvSpPr>
          <p:spPr bwMode="auto">
            <a:xfrm>
              <a:off x="2496" y="912"/>
              <a:ext cx="432"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5851" name="Line 10"/>
            <p:cNvSpPr>
              <a:spLocks noChangeShapeType="1"/>
            </p:cNvSpPr>
            <p:nvPr/>
          </p:nvSpPr>
          <p:spPr bwMode="auto">
            <a:xfrm>
              <a:off x="3888" y="912"/>
              <a:ext cx="432"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grpSp>
    </p:spTree>
    <p:extLst>
      <p:ext uri="{BB962C8B-B14F-4D97-AF65-F5344CB8AC3E}">
        <p14:creationId xmlns:p14="http://schemas.microsoft.com/office/powerpoint/2010/main" val="38151402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059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059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5059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50595">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5059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50595">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50595">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50595">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50595">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50595">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50595">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50595">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50595">
                                            <p:txEl>
                                              <p:pRg st="12" end="12"/>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50595">
                                            <p:txEl>
                                              <p:pRg st="13" end="13"/>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50595">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0595" grpId="0" build="p"/>
    </p:bldLst>
  </p:timing>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a:xfrm>
            <a:off x="685800" y="228600"/>
            <a:ext cx="7693025" cy="368300"/>
          </a:xfrm>
        </p:spPr>
        <p:txBody>
          <a:bodyPr/>
          <a:lstStyle/>
          <a:p>
            <a:r>
              <a:rPr lang="en-US" altLang="ko-KR" dirty="0">
                <a:ea typeface="굴림" panose="020B0600000101010101" pitchFamily="34" charset="-127"/>
              </a:rPr>
              <a:t>TLB organization: include protection</a:t>
            </a:r>
          </a:p>
        </p:txBody>
      </p:sp>
      <p:sp>
        <p:nvSpPr>
          <p:cNvPr id="748547" name="Rectangle 3"/>
          <p:cNvSpPr>
            <a:spLocks noGrp="1" noChangeArrowheads="1"/>
          </p:cNvSpPr>
          <p:nvPr>
            <p:ph type="body" idx="1"/>
          </p:nvPr>
        </p:nvSpPr>
        <p:spPr>
          <a:xfrm>
            <a:off x="304800" y="762000"/>
            <a:ext cx="8610600" cy="6019800"/>
          </a:xfrm>
        </p:spPr>
        <p:txBody>
          <a:bodyPr/>
          <a:lstStyle/>
          <a:p>
            <a:pPr marL="203200" indent="-203200">
              <a:lnSpc>
                <a:spcPct val="80000"/>
              </a:lnSpc>
              <a:spcBef>
                <a:spcPct val="20000"/>
              </a:spcBef>
              <a:tabLst>
                <a:tab pos="4122738" algn="l"/>
              </a:tabLst>
            </a:pPr>
            <a:r>
              <a:rPr lang="en-US" altLang="ko-KR" dirty="0">
                <a:ea typeface="굴림" panose="020B0600000101010101" pitchFamily="34" charset="-127"/>
              </a:rPr>
              <a:t>How big does TLB actually have to be?</a:t>
            </a:r>
          </a:p>
          <a:p>
            <a:pPr lvl="1" indent="-190500">
              <a:lnSpc>
                <a:spcPct val="80000"/>
              </a:lnSpc>
              <a:spcBef>
                <a:spcPct val="20000"/>
              </a:spcBef>
              <a:tabLst>
                <a:tab pos="4122738" algn="l"/>
              </a:tabLst>
            </a:pPr>
            <a:r>
              <a:rPr lang="en-US" altLang="ko-KR" dirty="0">
                <a:ea typeface="굴림" panose="020B0600000101010101" pitchFamily="34" charset="-127"/>
              </a:rPr>
              <a:t>Usually small: 128-512 entries (larger now)</a:t>
            </a:r>
          </a:p>
          <a:p>
            <a:pPr lvl="1" indent="-190500">
              <a:lnSpc>
                <a:spcPct val="80000"/>
              </a:lnSpc>
              <a:spcBef>
                <a:spcPct val="20000"/>
              </a:spcBef>
              <a:tabLst>
                <a:tab pos="4122738" algn="l"/>
              </a:tabLst>
            </a:pPr>
            <a:r>
              <a:rPr lang="en-US" altLang="ko-KR" dirty="0">
                <a:ea typeface="굴림" panose="020B0600000101010101" pitchFamily="34" charset="-127"/>
              </a:rPr>
              <a:t>Not very big, can support higher associativity</a:t>
            </a:r>
          </a:p>
          <a:p>
            <a:pPr marL="203200" indent="-203200">
              <a:lnSpc>
                <a:spcPct val="80000"/>
              </a:lnSpc>
              <a:spcBef>
                <a:spcPct val="20000"/>
              </a:spcBef>
              <a:tabLst>
                <a:tab pos="4122738" algn="l"/>
              </a:tabLst>
            </a:pPr>
            <a:r>
              <a:rPr lang="en-US" altLang="ko-KR" dirty="0">
                <a:solidFill>
                  <a:schemeClr val="hlink"/>
                </a:solidFill>
                <a:ea typeface="굴림" panose="020B0600000101010101" pitchFamily="34" charset="-127"/>
              </a:rPr>
              <a:t>Small TLBs usually organized as</a:t>
            </a:r>
            <a:r>
              <a:rPr lang="en-US" altLang="ko-KR" dirty="0">
                <a:ea typeface="굴림" panose="020B0600000101010101" pitchFamily="34" charset="-127"/>
              </a:rPr>
              <a:t> </a:t>
            </a:r>
            <a:r>
              <a:rPr lang="en-US" altLang="ko-KR" dirty="0">
                <a:solidFill>
                  <a:schemeClr val="hlink"/>
                </a:solidFill>
                <a:ea typeface="굴림" panose="020B0600000101010101" pitchFamily="34" charset="-127"/>
              </a:rPr>
              <a:t>fully-associative cache</a:t>
            </a:r>
          </a:p>
          <a:p>
            <a:pPr lvl="1" indent="-190500">
              <a:lnSpc>
                <a:spcPct val="80000"/>
              </a:lnSpc>
              <a:spcBef>
                <a:spcPct val="20000"/>
              </a:spcBef>
              <a:tabLst>
                <a:tab pos="4122738" algn="l"/>
              </a:tabLst>
            </a:pPr>
            <a:r>
              <a:rPr lang="en-US" altLang="ko-KR" dirty="0">
                <a:ea typeface="굴림" panose="020B0600000101010101" pitchFamily="34" charset="-127"/>
              </a:rPr>
              <a:t>Lookup is by Virtual Address</a:t>
            </a:r>
          </a:p>
          <a:p>
            <a:pPr lvl="1" indent="-190500">
              <a:lnSpc>
                <a:spcPct val="80000"/>
              </a:lnSpc>
              <a:spcBef>
                <a:spcPct val="20000"/>
              </a:spcBef>
              <a:tabLst>
                <a:tab pos="4122738" algn="l"/>
              </a:tabLst>
            </a:pPr>
            <a:r>
              <a:rPr lang="en-US" altLang="ko-KR" dirty="0">
                <a:ea typeface="굴림" panose="020B0600000101010101" pitchFamily="34" charset="-127"/>
              </a:rPr>
              <a:t>Returns Physical Address + other info</a:t>
            </a:r>
          </a:p>
          <a:p>
            <a:pPr marL="203200" indent="-203200">
              <a:lnSpc>
                <a:spcPct val="80000"/>
              </a:lnSpc>
              <a:spcBef>
                <a:spcPct val="20000"/>
              </a:spcBef>
              <a:tabLst>
                <a:tab pos="4122738" algn="l"/>
              </a:tabLst>
            </a:pPr>
            <a:r>
              <a:rPr lang="en-US" altLang="ko-KR" dirty="0">
                <a:ea typeface="굴림" panose="020B0600000101010101" pitchFamily="34" charset="-127"/>
              </a:rPr>
              <a:t>What happens when fully-associative is too slow?</a:t>
            </a:r>
          </a:p>
          <a:p>
            <a:pPr lvl="1" indent="-190500">
              <a:lnSpc>
                <a:spcPct val="80000"/>
              </a:lnSpc>
              <a:spcBef>
                <a:spcPct val="20000"/>
              </a:spcBef>
              <a:tabLst>
                <a:tab pos="4122738" algn="l"/>
              </a:tabLst>
            </a:pPr>
            <a:r>
              <a:rPr lang="en-US" altLang="ko-KR" dirty="0">
                <a:ea typeface="굴림" panose="020B0600000101010101" pitchFamily="34" charset="-127"/>
              </a:rPr>
              <a:t>Put a small (4-16 entry) direct-mapped cache in front</a:t>
            </a:r>
          </a:p>
          <a:p>
            <a:pPr lvl="1" indent="-190500">
              <a:lnSpc>
                <a:spcPct val="80000"/>
              </a:lnSpc>
              <a:spcBef>
                <a:spcPct val="20000"/>
              </a:spcBef>
              <a:tabLst>
                <a:tab pos="4122738" algn="l"/>
              </a:tabLst>
            </a:pPr>
            <a:r>
              <a:rPr lang="en-US" altLang="ko-KR" dirty="0">
                <a:ea typeface="굴림" panose="020B0600000101010101" pitchFamily="34" charset="-127"/>
              </a:rPr>
              <a:t>Called a “TLB Slice”</a:t>
            </a:r>
          </a:p>
          <a:p>
            <a:pPr marL="203200" indent="-203200">
              <a:lnSpc>
                <a:spcPct val="80000"/>
              </a:lnSpc>
              <a:spcBef>
                <a:spcPct val="20000"/>
              </a:spcBef>
              <a:tabLst>
                <a:tab pos="4122738" algn="l"/>
              </a:tabLst>
            </a:pPr>
            <a:r>
              <a:rPr lang="en-US" altLang="ko-KR" dirty="0">
                <a:ea typeface="굴림" panose="020B0600000101010101" pitchFamily="34" charset="-127"/>
              </a:rPr>
              <a:t>Example for MIPS R3000:</a:t>
            </a:r>
          </a:p>
          <a:p>
            <a:pPr marL="203200" indent="-203200">
              <a:lnSpc>
                <a:spcPct val="80000"/>
              </a:lnSpc>
              <a:spcBef>
                <a:spcPct val="20000"/>
              </a:spcBef>
              <a:tabLst>
                <a:tab pos="4122738" algn="l"/>
              </a:tabLst>
            </a:pPr>
            <a:endParaRPr lang="en-US" altLang="ko-KR" dirty="0">
              <a:ea typeface="굴림" panose="020B0600000101010101" pitchFamily="34" charset="-127"/>
            </a:endParaRPr>
          </a:p>
          <a:p>
            <a:pPr marL="203200" indent="-203200">
              <a:lnSpc>
                <a:spcPct val="80000"/>
              </a:lnSpc>
              <a:spcBef>
                <a:spcPct val="20000"/>
              </a:spcBef>
              <a:tabLst>
                <a:tab pos="4122738" algn="l"/>
              </a:tabLst>
            </a:pPr>
            <a:endParaRPr lang="en-US" altLang="ko-KR" dirty="0">
              <a:ea typeface="굴림" panose="020B0600000101010101" pitchFamily="34" charset="-127"/>
            </a:endParaRPr>
          </a:p>
          <a:p>
            <a:pPr marL="203200" indent="-203200">
              <a:lnSpc>
                <a:spcPct val="80000"/>
              </a:lnSpc>
              <a:spcBef>
                <a:spcPct val="20000"/>
              </a:spcBef>
              <a:tabLst>
                <a:tab pos="4122738" algn="l"/>
              </a:tabLst>
            </a:pPr>
            <a:endParaRPr lang="en-US" altLang="ko-KR" dirty="0">
              <a:ea typeface="굴림" panose="020B0600000101010101" pitchFamily="34" charset="-127"/>
            </a:endParaRPr>
          </a:p>
          <a:p>
            <a:pPr marL="203200" indent="-203200">
              <a:lnSpc>
                <a:spcPct val="80000"/>
              </a:lnSpc>
              <a:spcBef>
                <a:spcPct val="20000"/>
              </a:spcBef>
              <a:tabLst>
                <a:tab pos="4122738" algn="l"/>
              </a:tabLst>
            </a:pPr>
            <a:endParaRPr lang="en-US" altLang="ko-KR" dirty="0">
              <a:ea typeface="굴림" panose="020B0600000101010101" pitchFamily="34" charset="-127"/>
            </a:endParaRPr>
          </a:p>
          <a:p>
            <a:pPr lvl="1" indent="-190500">
              <a:lnSpc>
                <a:spcPct val="80000"/>
              </a:lnSpc>
              <a:spcBef>
                <a:spcPct val="20000"/>
              </a:spcBef>
              <a:buFontTx/>
              <a:buNone/>
              <a:tabLst>
                <a:tab pos="4122738" algn="l"/>
              </a:tabLst>
            </a:pPr>
            <a:endParaRPr lang="ko-KR" altLang="en-US" dirty="0">
              <a:ea typeface="굴림" panose="020B0600000101010101" pitchFamily="34" charset="-127"/>
            </a:endParaRPr>
          </a:p>
        </p:txBody>
      </p:sp>
      <p:grpSp>
        <p:nvGrpSpPr>
          <p:cNvPr id="748560" name="Group 16"/>
          <p:cNvGrpSpPr>
            <a:grpSpLocks/>
          </p:cNvGrpSpPr>
          <p:nvPr/>
        </p:nvGrpSpPr>
        <p:grpSpPr bwMode="auto">
          <a:xfrm>
            <a:off x="914400" y="4343400"/>
            <a:ext cx="7543800" cy="1498600"/>
            <a:chOff x="480" y="704"/>
            <a:chExt cx="4752" cy="944"/>
          </a:xfrm>
        </p:grpSpPr>
        <p:sp>
          <p:nvSpPr>
            <p:cNvPr id="36869" name="Text Box 15"/>
            <p:cNvSpPr txBox="1">
              <a:spLocks noChangeArrowheads="1"/>
            </p:cNvSpPr>
            <p:nvPr/>
          </p:nvSpPr>
          <p:spPr bwMode="auto">
            <a:xfrm>
              <a:off x="528" y="960"/>
              <a:ext cx="4656" cy="5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tabLst>
                  <a:tab pos="804863" algn="ctr"/>
                  <a:tab pos="2743200" algn="ctr"/>
                  <a:tab pos="4122738" algn="ctr"/>
                  <a:tab pos="4795838" algn="ctr"/>
                  <a:tab pos="5435600" algn="ctr"/>
                  <a:tab pos="6224588" algn="ctr"/>
                  <a:tab pos="6980238" algn="ctr"/>
                </a:tabLst>
                <a:defRPr sz="2000" b="1">
                  <a:solidFill>
                    <a:schemeClr val="tx1"/>
                  </a:solidFill>
                  <a:latin typeface="Comic Sans MS" panose="030F0702030302020204" pitchFamily="66" charset="0"/>
                </a:defRPr>
              </a:lvl1pPr>
              <a:lvl2pPr marL="742950" indent="-285750">
                <a:tabLst>
                  <a:tab pos="804863" algn="ctr"/>
                  <a:tab pos="2743200" algn="ctr"/>
                  <a:tab pos="4122738" algn="ctr"/>
                  <a:tab pos="4795838" algn="ctr"/>
                  <a:tab pos="5435600" algn="ctr"/>
                  <a:tab pos="6224588" algn="ctr"/>
                  <a:tab pos="6980238" algn="ctr"/>
                </a:tabLst>
                <a:defRPr sz="2000" b="1">
                  <a:solidFill>
                    <a:schemeClr val="tx1"/>
                  </a:solidFill>
                  <a:latin typeface="Comic Sans MS" panose="030F0702030302020204" pitchFamily="66" charset="0"/>
                </a:defRPr>
              </a:lvl2pPr>
              <a:lvl3pPr marL="1143000" indent="-228600">
                <a:tabLst>
                  <a:tab pos="804863" algn="ctr"/>
                  <a:tab pos="2743200" algn="ctr"/>
                  <a:tab pos="4122738" algn="ctr"/>
                  <a:tab pos="4795838" algn="ctr"/>
                  <a:tab pos="5435600" algn="ctr"/>
                  <a:tab pos="6224588" algn="ctr"/>
                  <a:tab pos="6980238" algn="ctr"/>
                </a:tabLst>
                <a:defRPr sz="2000" b="1">
                  <a:solidFill>
                    <a:schemeClr val="tx1"/>
                  </a:solidFill>
                  <a:latin typeface="Comic Sans MS" panose="030F0702030302020204" pitchFamily="66" charset="0"/>
                </a:defRPr>
              </a:lvl3pPr>
              <a:lvl4pPr marL="1600200" indent="-228600">
                <a:tabLst>
                  <a:tab pos="804863" algn="ctr"/>
                  <a:tab pos="2743200" algn="ctr"/>
                  <a:tab pos="4122738" algn="ctr"/>
                  <a:tab pos="4795838" algn="ctr"/>
                  <a:tab pos="5435600" algn="ctr"/>
                  <a:tab pos="6224588" algn="ctr"/>
                  <a:tab pos="6980238" algn="ctr"/>
                </a:tabLst>
                <a:defRPr sz="2000" b="1">
                  <a:solidFill>
                    <a:schemeClr val="tx1"/>
                  </a:solidFill>
                  <a:latin typeface="Comic Sans MS" panose="030F0702030302020204" pitchFamily="66" charset="0"/>
                </a:defRPr>
              </a:lvl4pPr>
              <a:lvl5pPr marL="2057400" indent="-228600">
                <a:tabLst>
                  <a:tab pos="804863" algn="ctr"/>
                  <a:tab pos="2743200" algn="ctr"/>
                  <a:tab pos="4122738" algn="ctr"/>
                  <a:tab pos="4795838" algn="ctr"/>
                  <a:tab pos="5435600" algn="ctr"/>
                  <a:tab pos="6224588" algn="ctr"/>
                  <a:tab pos="6980238" algn="ctr"/>
                </a:tabLst>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tabLst>
                  <a:tab pos="804863" algn="ctr"/>
                  <a:tab pos="2743200" algn="ctr"/>
                  <a:tab pos="4122738" algn="ctr"/>
                  <a:tab pos="4795838" algn="ctr"/>
                  <a:tab pos="5435600" algn="ctr"/>
                  <a:tab pos="6224588" algn="ctr"/>
                  <a:tab pos="6980238" algn="ctr"/>
                </a:tabLst>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tabLst>
                  <a:tab pos="804863" algn="ctr"/>
                  <a:tab pos="2743200" algn="ctr"/>
                  <a:tab pos="4122738" algn="ctr"/>
                  <a:tab pos="4795838" algn="ctr"/>
                  <a:tab pos="5435600" algn="ctr"/>
                  <a:tab pos="6224588" algn="ctr"/>
                  <a:tab pos="6980238" algn="ctr"/>
                </a:tabLst>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tabLst>
                  <a:tab pos="804863" algn="ctr"/>
                  <a:tab pos="2743200" algn="ctr"/>
                  <a:tab pos="4122738" algn="ctr"/>
                  <a:tab pos="4795838" algn="ctr"/>
                  <a:tab pos="5435600" algn="ctr"/>
                  <a:tab pos="6224588" algn="ctr"/>
                  <a:tab pos="6980238" algn="ctr"/>
                </a:tabLst>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tabLst>
                  <a:tab pos="804863" algn="ctr"/>
                  <a:tab pos="2743200" algn="ctr"/>
                  <a:tab pos="4122738" algn="ctr"/>
                  <a:tab pos="4795838" algn="ctr"/>
                  <a:tab pos="5435600" algn="ctr"/>
                  <a:tab pos="6224588" algn="ctr"/>
                  <a:tab pos="6980238" algn="ctr"/>
                </a:tabLst>
                <a:defRPr sz="2000" b="1">
                  <a:solidFill>
                    <a:schemeClr val="tx1"/>
                  </a:solidFill>
                  <a:latin typeface="Comic Sans MS" panose="030F0702030302020204" pitchFamily="66" charset="0"/>
                </a:defRPr>
              </a:lvl9pPr>
            </a:lstStyle>
            <a:p>
              <a:pPr algn="l">
                <a:lnSpc>
                  <a:spcPct val="100000"/>
                </a:lnSpc>
                <a:spcBef>
                  <a:spcPct val="50000"/>
                </a:spcBef>
                <a:buSzTx/>
              </a:pPr>
              <a:r>
                <a:rPr lang="ko-KR" altLang="en-US" sz="1800" b="0">
                  <a:solidFill>
                    <a:schemeClr val="accent2"/>
                  </a:solidFill>
                  <a:latin typeface="Arial" panose="020B0604020202020204" pitchFamily="34" charset="0"/>
                  <a:ea typeface="굴림" panose="020B0600000101010101" pitchFamily="34" charset="-127"/>
                </a:rPr>
                <a:t>	</a:t>
              </a:r>
              <a:r>
                <a:rPr lang="en-US" altLang="ko-KR" sz="1800" dirty="0">
                  <a:solidFill>
                    <a:schemeClr val="hlink"/>
                  </a:solidFill>
                  <a:latin typeface="Arial" panose="020B0604020202020204" pitchFamily="34" charset="0"/>
                  <a:ea typeface="굴림" panose="020B0600000101010101" pitchFamily="34" charset="-127"/>
                </a:rPr>
                <a:t>0xFA00	0x0003	Y	N	Y	R/W	34</a:t>
              </a:r>
              <a:br>
                <a:rPr lang="en-US" altLang="ko-KR" sz="1800" dirty="0">
                  <a:solidFill>
                    <a:schemeClr val="hlink"/>
                  </a:solidFill>
                  <a:latin typeface="Arial" panose="020B0604020202020204" pitchFamily="34" charset="0"/>
                  <a:ea typeface="굴림" panose="020B0600000101010101" pitchFamily="34" charset="-127"/>
                </a:rPr>
              </a:br>
              <a:r>
                <a:rPr lang="en-US" altLang="ko-KR" sz="1800" dirty="0">
                  <a:solidFill>
                    <a:schemeClr val="hlink"/>
                  </a:solidFill>
                  <a:latin typeface="Arial" panose="020B0604020202020204" pitchFamily="34" charset="0"/>
                  <a:ea typeface="굴림" panose="020B0600000101010101" pitchFamily="34" charset="-127"/>
                </a:rPr>
                <a:t>	0x0040	0x0010	N	Y	Y	R	0</a:t>
              </a:r>
              <a:br>
                <a:rPr lang="en-US" altLang="ko-KR" sz="1800" dirty="0">
                  <a:solidFill>
                    <a:schemeClr val="hlink"/>
                  </a:solidFill>
                  <a:latin typeface="Arial" panose="020B0604020202020204" pitchFamily="34" charset="0"/>
                  <a:ea typeface="굴림" panose="020B0600000101010101" pitchFamily="34" charset="-127"/>
                </a:rPr>
              </a:br>
              <a:r>
                <a:rPr lang="en-US" altLang="ko-KR" sz="1800" dirty="0">
                  <a:solidFill>
                    <a:schemeClr val="hlink"/>
                  </a:solidFill>
                  <a:latin typeface="Arial" panose="020B0604020202020204" pitchFamily="34" charset="0"/>
                  <a:ea typeface="굴림" panose="020B0600000101010101" pitchFamily="34" charset="-127"/>
                </a:rPr>
                <a:t>	0x0041	0x0011	N	Y	Y	R	0</a:t>
              </a:r>
            </a:p>
          </p:txBody>
        </p:sp>
        <p:sp>
          <p:nvSpPr>
            <p:cNvPr id="36870" name="Rectangle 4"/>
            <p:cNvSpPr>
              <a:spLocks noChangeArrowheads="1"/>
            </p:cNvSpPr>
            <p:nvPr/>
          </p:nvSpPr>
          <p:spPr bwMode="auto">
            <a:xfrm>
              <a:off x="480" y="704"/>
              <a:ext cx="4704" cy="928"/>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dirty="0"/>
            </a:p>
          </p:txBody>
        </p:sp>
        <p:sp>
          <p:nvSpPr>
            <p:cNvPr id="36871" name="Rectangle 5"/>
            <p:cNvSpPr>
              <a:spLocks noChangeArrowheads="1"/>
            </p:cNvSpPr>
            <p:nvPr/>
          </p:nvSpPr>
          <p:spPr bwMode="auto">
            <a:xfrm>
              <a:off x="480" y="720"/>
              <a:ext cx="4752" cy="1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dirty="0">
                  <a:latin typeface="Arial" panose="020B0604020202020204" pitchFamily="34" charset="0"/>
                  <a:ea typeface="굴림" panose="020B0600000101010101" pitchFamily="34" charset="-127"/>
                </a:rPr>
                <a:t>Virtual Address   Physical Address   Dirty   Ref   Valid   Access ASID</a:t>
              </a:r>
            </a:p>
          </p:txBody>
        </p:sp>
        <p:sp>
          <p:nvSpPr>
            <p:cNvPr id="36872" name="Line 6"/>
            <p:cNvSpPr>
              <a:spLocks noChangeShapeType="1"/>
            </p:cNvSpPr>
            <p:nvPr/>
          </p:nvSpPr>
          <p:spPr bwMode="auto">
            <a:xfrm>
              <a:off x="1636" y="704"/>
              <a:ext cx="0" cy="92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6873" name="Line 7"/>
            <p:cNvSpPr>
              <a:spLocks noChangeShapeType="1"/>
            </p:cNvSpPr>
            <p:nvPr/>
          </p:nvSpPr>
          <p:spPr bwMode="auto">
            <a:xfrm>
              <a:off x="2964" y="736"/>
              <a:ext cx="0" cy="896"/>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6874" name="Line 8"/>
            <p:cNvSpPr>
              <a:spLocks noChangeShapeType="1"/>
            </p:cNvSpPr>
            <p:nvPr/>
          </p:nvSpPr>
          <p:spPr bwMode="auto">
            <a:xfrm>
              <a:off x="3404" y="704"/>
              <a:ext cx="0" cy="92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6875" name="Line 9"/>
            <p:cNvSpPr>
              <a:spLocks noChangeShapeType="1"/>
            </p:cNvSpPr>
            <p:nvPr/>
          </p:nvSpPr>
          <p:spPr bwMode="auto">
            <a:xfrm>
              <a:off x="3764" y="704"/>
              <a:ext cx="0" cy="92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6876" name="Line 10"/>
            <p:cNvSpPr>
              <a:spLocks noChangeShapeType="1"/>
            </p:cNvSpPr>
            <p:nvPr/>
          </p:nvSpPr>
          <p:spPr bwMode="auto">
            <a:xfrm>
              <a:off x="4236" y="704"/>
              <a:ext cx="0" cy="92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6877" name="Line 11"/>
            <p:cNvSpPr>
              <a:spLocks noChangeShapeType="1"/>
            </p:cNvSpPr>
            <p:nvPr/>
          </p:nvSpPr>
          <p:spPr bwMode="auto">
            <a:xfrm flipV="1">
              <a:off x="488" y="864"/>
              <a:ext cx="4696" cy="2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6878" name="Line 13"/>
            <p:cNvSpPr>
              <a:spLocks noChangeShapeType="1"/>
            </p:cNvSpPr>
            <p:nvPr/>
          </p:nvSpPr>
          <p:spPr bwMode="auto">
            <a:xfrm>
              <a:off x="4800" y="720"/>
              <a:ext cx="0" cy="88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36879" name="Line 14"/>
            <p:cNvSpPr>
              <a:spLocks noChangeShapeType="1"/>
            </p:cNvSpPr>
            <p:nvPr/>
          </p:nvSpPr>
          <p:spPr bwMode="auto">
            <a:xfrm>
              <a:off x="4800" y="720"/>
              <a:ext cx="0" cy="92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grpSp>
    </p:spTree>
    <p:extLst>
      <p:ext uri="{BB962C8B-B14F-4D97-AF65-F5344CB8AC3E}">
        <p14:creationId xmlns:p14="http://schemas.microsoft.com/office/powerpoint/2010/main" val="2020153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854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4854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4854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4854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4854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4854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48547">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48547">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48547">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48547">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485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8547"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1031082" y="202453"/>
            <a:ext cx="7053262" cy="379413"/>
          </a:xfrm>
          <a:noFill/>
        </p:spPr>
        <p:txBody>
          <a:bodyPr wrap="none" lIns="63500" tIns="25400" rIns="63500" bIns="25400" anchor="t">
            <a:spAutoFit/>
          </a:bodyPr>
          <a:lstStyle/>
          <a:p>
            <a:r>
              <a:rPr lang="en-US" altLang="ko-KR" dirty="0">
                <a:ea typeface="굴림" panose="020B0600000101010101" pitchFamily="34" charset="-127"/>
              </a:rPr>
              <a:t>Example: R3000 pipeline includes TLB “stages”</a:t>
            </a:r>
          </a:p>
        </p:txBody>
      </p:sp>
      <p:sp>
        <p:nvSpPr>
          <p:cNvPr id="37891" name="Rectangle 3" descr="20%"/>
          <p:cNvSpPr>
            <a:spLocks noChangeArrowheads="1"/>
          </p:cNvSpPr>
          <p:nvPr/>
        </p:nvSpPr>
        <p:spPr bwMode="auto">
          <a:xfrm>
            <a:off x="5610225" y="1730375"/>
            <a:ext cx="1384300" cy="276225"/>
          </a:xfrm>
          <a:prstGeom prst="rect">
            <a:avLst/>
          </a:prstGeom>
          <a:pattFill prst="pct20">
            <a:fgClr>
              <a:schemeClr val="accent1"/>
            </a:fgClr>
            <a:bgClr>
              <a:schemeClr val="bg1"/>
            </a:bgClr>
          </a:patt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dirty="0"/>
          </a:p>
        </p:txBody>
      </p:sp>
      <p:sp>
        <p:nvSpPr>
          <p:cNvPr id="37892" name="Rectangle 4"/>
          <p:cNvSpPr>
            <a:spLocks noChangeArrowheads="1"/>
          </p:cNvSpPr>
          <p:nvPr/>
        </p:nvSpPr>
        <p:spPr bwMode="auto">
          <a:xfrm>
            <a:off x="1457325" y="1301750"/>
            <a:ext cx="1374775" cy="342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dirty="0"/>
          </a:p>
        </p:txBody>
      </p:sp>
      <p:sp>
        <p:nvSpPr>
          <p:cNvPr id="37893" name="Rectangle 5"/>
          <p:cNvSpPr>
            <a:spLocks noChangeArrowheads="1"/>
          </p:cNvSpPr>
          <p:nvPr/>
        </p:nvSpPr>
        <p:spPr bwMode="auto">
          <a:xfrm>
            <a:off x="2844800" y="1301750"/>
            <a:ext cx="1371600" cy="342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dirty="0"/>
          </a:p>
        </p:txBody>
      </p:sp>
      <p:sp>
        <p:nvSpPr>
          <p:cNvPr id="37894" name="Rectangle 6"/>
          <p:cNvSpPr>
            <a:spLocks noChangeArrowheads="1"/>
          </p:cNvSpPr>
          <p:nvPr/>
        </p:nvSpPr>
        <p:spPr bwMode="auto">
          <a:xfrm>
            <a:off x="4229100" y="1301750"/>
            <a:ext cx="1374775" cy="342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dirty="0"/>
          </a:p>
        </p:txBody>
      </p:sp>
      <p:sp>
        <p:nvSpPr>
          <p:cNvPr id="37895" name="Rectangle 7"/>
          <p:cNvSpPr>
            <a:spLocks noChangeArrowheads="1"/>
          </p:cNvSpPr>
          <p:nvPr/>
        </p:nvSpPr>
        <p:spPr bwMode="auto">
          <a:xfrm>
            <a:off x="5616575" y="1301750"/>
            <a:ext cx="1371600" cy="342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dirty="0"/>
          </a:p>
        </p:txBody>
      </p:sp>
      <p:sp>
        <p:nvSpPr>
          <p:cNvPr id="37896" name="Rectangle 8"/>
          <p:cNvSpPr>
            <a:spLocks noChangeArrowheads="1"/>
          </p:cNvSpPr>
          <p:nvPr/>
        </p:nvSpPr>
        <p:spPr bwMode="auto">
          <a:xfrm>
            <a:off x="7000875" y="1301750"/>
            <a:ext cx="1374775" cy="3429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dirty="0"/>
          </a:p>
        </p:txBody>
      </p:sp>
      <p:sp>
        <p:nvSpPr>
          <p:cNvPr id="37897" name="Rectangle 9"/>
          <p:cNvSpPr>
            <a:spLocks noChangeArrowheads="1"/>
          </p:cNvSpPr>
          <p:nvPr/>
        </p:nvSpPr>
        <p:spPr bwMode="auto">
          <a:xfrm>
            <a:off x="1501775" y="1384300"/>
            <a:ext cx="1100138" cy="271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600" dirty="0">
                <a:latin typeface="Arial" panose="020B0604020202020204" pitchFamily="34" charset="0"/>
                <a:ea typeface="굴림" panose="020B0600000101010101" pitchFamily="34" charset="-127"/>
              </a:rPr>
              <a:t>Inst Fetch</a:t>
            </a:r>
          </a:p>
        </p:txBody>
      </p:sp>
      <p:sp>
        <p:nvSpPr>
          <p:cNvPr id="37898" name="Rectangle 10"/>
          <p:cNvSpPr>
            <a:spLocks noChangeArrowheads="1"/>
          </p:cNvSpPr>
          <p:nvPr/>
        </p:nvSpPr>
        <p:spPr bwMode="auto">
          <a:xfrm>
            <a:off x="3009900" y="1343025"/>
            <a:ext cx="1019175" cy="271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600" dirty="0" err="1">
                <a:latin typeface="Arial" panose="020B0604020202020204" pitchFamily="34" charset="0"/>
                <a:ea typeface="굴림" panose="020B0600000101010101" pitchFamily="34" charset="-127"/>
              </a:rPr>
              <a:t>Dcd</a:t>
            </a:r>
            <a:r>
              <a:rPr lang="en-US" altLang="ko-KR" sz="1600" dirty="0">
                <a:latin typeface="Arial" panose="020B0604020202020204" pitchFamily="34" charset="0"/>
                <a:ea typeface="굴림" panose="020B0600000101010101" pitchFamily="34" charset="-127"/>
              </a:rPr>
              <a:t>/ </a:t>
            </a:r>
            <a:r>
              <a:rPr lang="en-US" altLang="ko-KR" sz="1600" dirty="0" err="1">
                <a:latin typeface="Arial" panose="020B0604020202020204" pitchFamily="34" charset="0"/>
                <a:ea typeface="굴림" panose="020B0600000101010101" pitchFamily="34" charset="-127"/>
              </a:rPr>
              <a:t>Reg</a:t>
            </a:r>
            <a:endParaRPr lang="en-US" altLang="ko-KR" sz="1600" dirty="0">
              <a:latin typeface="Arial" panose="020B0604020202020204" pitchFamily="34" charset="0"/>
              <a:ea typeface="굴림" panose="020B0600000101010101" pitchFamily="34" charset="-127"/>
            </a:endParaRPr>
          </a:p>
        </p:txBody>
      </p:sp>
      <p:sp>
        <p:nvSpPr>
          <p:cNvPr id="37899" name="Rectangle 11"/>
          <p:cNvSpPr>
            <a:spLocks noChangeArrowheads="1"/>
          </p:cNvSpPr>
          <p:nvPr/>
        </p:nvSpPr>
        <p:spPr bwMode="auto">
          <a:xfrm>
            <a:off x="4273550" y="1384300"/>
            <a:ext cx="1179513" cy="271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600">
                <a:latin typeface="Arial" panose="020B0604020202020204" pitchFamily="34" charset="0"/>
                <a:ea typeface="굴림" panose="020B0600000101010101" pitchFamily="34" charset="-127"/>
              </a:rPr>
              <a:t>ALU  /  E.A</a:t>
            </a:r>
          </a:p>
        </p:txBody>
      </p:sp>
      <p:sp>
        <p:nvSpPr>
          <p:cNvPr id="37900" name="Rectangle 12"/>
          <p:cNvSpPr>
            <a:spLocks noChangeArrowheads="1"/>
          </p:cNvSpPr>
          <p:nvPr/>
        </p:nvSpPr>
        <p:spPr bwMode="auto">
          <a:xfrm>
            <a:off x="5721350" y="1384300"/>
            <a:ext cx="919163" cy="271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600">
                <a:latin typeface="Arial" panose="020B0604020202020204" pitchFamily="34" charset="0"/>
                <a:ea typeface="굴림" panose="020B0600000101010101" pitchFamily="34" charset="-127"/>
              </a:rPr>
              <a:t>Memory</a:t>
            </a:r>
          </a:p>
        </p:txBody>
      </p:sp>
      <p:sp>
        <p:nvSpPr>
          <p:cNvPr id="37901" name="Rectangle 13"/>
          <p:cNvSpPr>
            <a:spLocks noChangeArrowheads="1"/>
          </p:cNvSpPr>
          <p:nvPr/>
        </p:nvSpPr>
        <p:spPr bwMode="auto">
          <a:xfrm>
            <a:off x="7105650" y="1384300"/>
            <a:ext cx="1089025" cy="271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600">
                <a:latin typeface="Arial" panose="020B0604020202020204" pitchFamily="34" charset="0"/>
                <a:ea typeface="굴림" panose="020B0600000101010101" pitchFamily="34" charset="-127"/>
              </a:rPr>
              <a:t>Write Reg</a:t>
            </a:r>
          </a:p>
        </p:txBody>
      </p:sp>
      <p:sp>
        <p:nvSpPr>
          <p:cNvPr id="37902" name="Line 14"/>
          <p:cNvSpPr>
            <a:spLocks noChangeShapeType="1"/>
          </p:cNvSpPr>
          <p:nvPr/>
        </p:nvSpPr>
        <p:spPr bwMode="auto">
          <a:xfrm>
            <a:off x="1450975" y="16970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03" name="Line 15"/>
          <p:cNvSpPr>
            <a:spLocks noChangeShapeType="1"/>
          </p:cNvSpPr>
          <p:nvPr/>
        </p:nvSpPr>
        <p:spPr bwMode="auto">
          <a:xfrm>
            <a:off x="2114550" y="16970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04" name="Line 16"/>
          <p:cNvSpPr>
            <a:spLocks noChangeShapeType="1"/>
          </p:cNvSpPr>
          <p:nvPr/>
        </p:nvSpPr>
        <p:spPr bwMode="auto">
          <a:xfrm>
            <a:off x="3498850" y="16970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05" name="Line 17"/>
          <p:cNvSpPr>
            <a:spLocks noChangeShapeType="1"/>
          </p:cNvSpPr>
          <p:nvPr/>
        </p:nvSpPr>
        <p:spPr bwMode="auto">
          <a:xfrm>
            <a:off x="4222750" y="16970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06" name="Line 18"/>
          <p:cNvSpPr>
            <a:spLocks noChangeShapeType="1"/>
          </p:cNvSpPr>
          <p:nvPr/>
        </p:nvSpPr>
        <p:spPr bwMode="auto">
          <a:xfrm>
            <a:off x="5610225" y="16970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07" name="Line 19"/>
          <p:cNvSpPr>
            <a:spLocks noChangeShapeType="1"/>
          </p:cNvSpPr>
          <p:nvPr/>
        </p:nvSpPr>
        <p:spPr bwMode="auto">
          <a:xfrm>
            <a:off x="6994525" y="16970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08" name="Line 20"/>
          <p:cNvSpPr>
            <a:spLocks noChangeShapeType="1"/>
          </p:cNvSpPr>
          <p:nvPr/>
        </p:nvSpPr>
        <p:spPr bwMode="auto">
          <a:xfrm>
            <a:off x="7658100" y="16970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09" name="Line 21"/>
          <p:cNvSpPr>
            <a:spLocks noChangeShapeType="1"/>
          </p:cNvSpPr>
          <p:nvPr/>
        </p:nvSpPr>
        <p:spPr bwMode="auto">
          <a:xfrm>
            <a:off x="4222750" y="20526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10" name="Line 22"/>
          <p:cNvSpPr>
            <a:spLocks noChangeShapeType="1"/>
          </p:cNvSpPr>
          <p:nvPr/>
        </p:nvSpPr>
        <p:spPr bwMode="auto">
          <a:xfrm>
            <a:off x="4886325" y="20526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11" name="Line 23"/>
          <p:cNvSpPr>
            <a:spLocks noChangeShapeType="1"/>
          </p:cNvSpPr>
          <p:nvPr/>
        </p:nvSpPr>
        <p:spPr bwMode="auto">
          <a:xfrm>
            <a:off x="5610225" y="20526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12" name="Rectangle 24"/>
          <p:cNvSpPr>
            <a:spLocks noChangeArrowheads="1"/>
          </p:cNvSpPr>
          <p:nvPr/>
        </p:nvSpPr>
        <p:spPr bwMode="auto">
          <a:xfrm>
            <a:off x="1441450" y="1704975"/>
            <a:ext cx="6149975" cy="271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ko-KR" altLang="en-US" sz="1600">
                <a:latin typeface="Arial" panose="020B0604020202020204" pitchFamily="34" charset="0"/>
                <a:ea typeface="굴림" panose="020B0600000101010101" pitchFamily="34" charset="-127"/>
              </a:rPr>
              <a:t> </a:t>
            </a:r>
            <a:r>
              <a:rPr lang="en-US" altLang="ko-KR" sz="1600">
                <a:solidFill>
                  <a:schemeClr val="hlink"/>
                </a:solidFill>
                <a:latin typeface="Arial" panose="020B0604020202020204" pitchFamily="34" charset="0"/>
                <a:ea typeface="굴림" panose="020B0600000101010101" pitchFamily="34" charset="-127"/>
              </a:rPr>
              <a:t>TLB </a:t>
            </a:r>
            <a:r>
              <a:rPr lang="en-US" altLang="ko-KR" sz="1600">
                <a:latin typeface="Arial" panose="020B0604020202020204" pitchFamily="34" charset="0"/>
                <a:ea typeface="굴림" panose="020B0600000101010101" pitchFamily="34" charset="-127"/>
              </a:rPr>
              <a:t>      I-Cache          RF        Operation                                WB</a:t>
            </a:r>
          </a:p>
        </p:txBody>
      </p:sp>
      <p:sp>
        <p:nvSpPr>
          <p:cNvPr id="37913" name="Line 25"/>
          <p:cNvSpPr>
            <a:spLocks noChangeShapeType="1"/>
          </p:cNvSpPr>
          <p:nvPr/>
        </p:nvSpPr>
        <p:spPr bwMode="auto">
          <a:xfrm>
            <a:off x="6994525" y="2052638"/>
            <a:ext cx="0" cy="303212"/>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14" name="Rectangle 26"/>
          <p:cNvSpPr>
            <a:spLocks noChangeArrowheads="1"/>
          </p:cNvSpPr>
          <p:nvPr/>
        </p:nvSpPr>
        <p:spPr bwMode="auto">
          <a:xfrm>
            <a:off x="4273550" y="2057400"/>
            <a:ext cx="2493963" cy="271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ko-KR" altLang="en-US" sz="1600">
                <a:latin typeface="Arial" panose="020B0604020202020204" pitchFamily="34" charset="0"/>
                <a:ea typeface="굴림" panose="020B0600000101010101" pitchFamily="34" charset="-127"/>
              </a:rPr>
              <a:t> </a:t>
            </a:r>
            <a:r>
              <a:rPr lang="en-US" altLang="ko-KR" sz="1600">
                <a:latin typeface="Arial" panose="020B0604020202020204" pitchFamily="34" charset="0"/>
                <a:ea typeface="굴림" panose="020B0600000101010101" pitchFamily="34" charset="-127"/>
              </a:rPr>
              <a:t>E.A.    </a:t>
            </a:r>
            <a:r>
              <a:rPr lang="en-US" altLang="ko-KR" sz="1600">
                <a:solidFill>
                  <a:schemeClr val="hlink"/>
                </a:solidFill>
                <a:latin typeface="Arial" panose="020B0604020202020204" pitchFamily="34" charset="0"/>
                <a:ea typeface="굴림" panose="020B0600000101010101" pitchFamily="34" charset="-127"/>
              </a:rPr>
              <a:t>TLB</a:t>
            </a:r>
            <a:r>
              <a:rPr lang="en-US" altLang="ko-KR" sz="1600">
                <a:latin typeface="Arial" panose="020B0604020202020204" pitchFamily="34" charset="0"/>
                <a:ea typeface="굴림" panose="020B0600000101010101" pitchFamily="34" charset="-127"/>
              </a:rPr>
              <a:t>        D-Cache</a:t>
            </a:r>
          </a:p>
        </p:txBody>
      </p:sp>
      <p:sp>
        <p:nvSpPr>
          <p:cNvPr id="37915" name="Rectangle 27"/>
          <p:cNvSpPr>
            <a:spLocks noChangeArrowheads="1"/>
          </p:cNvSpPr>
          <p:nvPr/>
        </p:nvSpPr>
        <p:spPr bwMode="auto">
          <a:xfrm>
            <a:off x="741363" y="984250"/>
            <a:ext cx="2181225"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Arial" panose="020B0604020202020204" pitchFamily="34" charset="0"/>
                <a:ea typeface="굴림" panose="020B0600000101010101" pitchFamily="34" charset="-127"/>
              </a:rPr>
              <a:t>MIPS R3000 Pipeline</a:t>
            </a:r>
          </a:p>
        </p:txBody>
      </p:sp>
      <p:sp>
        <p:nvSpPr>
          <p:cNvPr id="37916" name="Rectangle 28"/>
          <p:cNvSpPr>
            <a:spLocks noChangeArrowheads="1"/>
          </p:cNvSpPr>
          <p:nvPr/>
        </p:nvSpPr>
        <p:spPr bwMode="auto">
          <a:xfrm>
            <a:off x="1122363" y="3979863"/>
            <a:ext cx="619125" cy="314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ASID</a:t>
            </a:r>
          </a:p>
        </p:txBody>
      </p:sp>
      <p:sp>
        <p:nvSpPr>
          <p:cNvPr id="37917" name="Rectangle 29"/>
          <p:cNvSpPr>
            <a:spLocks noChangeArrowheads="1"/>
          </p:cNvSpPr>
          <p:nvPr/>
        </p:nvSpPr>
        <p:spPr bwMode="auto">
          <a:xfrm>
            <a:off x="1149350" y="3968750"/>
            <a:ext cx="596900" cy="2921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37918" name="Rectangle 30"/>
          <p:cNvSpPr>
            <a:spLocks noChangeArrowheads="1"/>
          </p:cNvSpPr>
          <p:nvPr/>
        </p:nvSpPr>
        <p:spPr bwMode="auto">
          <a:xfrm>
            <a:off x="1835150" y="3968750"/>
            <a:ext cx="139700" cy="2921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37919" name="Rectangle 31"/>
          <p:cNvSpPr>
            <a:spLocks noChangeArrowheads="1"/>
          </p:cNvSpPr>
          <p:nvPr/>
        </p:nvSpPr>
        <p:spPr bwMode="auto">
          <a:xfrm>
            <a:off x="1987550" y="3968750"/>
            <a:ext cx="139700" cy="2921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37920" name="Rectangle 32"/>
          <p:cNvSpPr>
            <a:spLocks noChangeArrowheads="1"/>
          </p:cNvSpPr>
          <p:nvPr/>
        </p:nvSpPr>
        <p:spPr bwMode="auto">
          <a:xfrm>
            <a:off x="2139950" y="3968750"/>
            <a:ext cx="139700" cy="2921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37921" name="Rectangle 33"/>
          <p:cNvSpPr>
            <a:spLocks noChangeArrowheads="1"/>
          </p:cNvSpPr>
          <p:nvPr/>
        </p:nvSpPr>
        <p:spPr bwMode="auto">
          <a:xfrm>
            <a:off x="1835150" y="3968750"/>
            <a:ext cx="2120900" cy="2921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37922" name="Rectangle 34"/>
          <p:cNvSpPr>
            <a:spLocks noChangeArrowheads="1"/>
          </p:cNvSpPr>
          <p:nvPr/>
        </p:nvSpPr>
        <p:spPr bwMode="auto">
          <a:xfrm>
            <a:off x="3968750" y="3968750"/>
            <a:ext cx="1282700" cy="2921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37923" name="Rectangle 35"/>
          <p:cNvSpPr>
            <a:spLocks noChangeArrowheads="1"/>
          </p:cNvSpPr>
          <p:nvPr/>
        </p:nvSpPr>
        <p:spPr bwMode="auto">
          <a:xfrm>
            <a:off x="2341563" y="3979863"/>
            <a:ext cx="1555750" cy="314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V. Page Number</a:t>
            </a:r>
          </a:p>
        </p:txBody>
      </p:sp>
      <p:sp>
        <p:nvSpPr>
          <p:cNvPr id="37924" name="Rectangle 36"/>
          <p:cNvSpPr>
            <a:spLocks noChangeArrowheads="1"/>
          </p:cNvSpPr>
          <p:nvPr/>
        </p:nvSpPr>
        <p:spPr bwMode="auto">
          <a:xfrm>
            <a:off x="4094163" y="3979863"/>
            <a:ext cx="704850" cy="314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Offset</a:t>
            </a:r>
          </a:p>
        </p:txBody>
      </p:sp>
      <p:sp>
        <p:nvSpPr>
          <p:cNvPr id="37925" name="Rectangle 37"/>
          <p:cNvSpPr>
            <a:spLocks noChangeArrowheads="1"/>
          </p:cNvSpPr>
          <p:nvPr/>
        </p:nvSpPr>
        <p:spPr bwMode="auto">
          <a:xfrm>
            <a:off x="4322763" y="4208463"/>
            <a:ext cx="390525" cy="314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12</a:t>
            </a:r>
          </a:p>
        </p:txBody>
      </p:sp>
      <p:sp>
        <p:nvSpPr>
          <p:cNvPr id="37926" name="Rectangle 38"/>
          <p:cNvSpPr>
            <a:spLocks noChangeArrowheads="1"/>
          </p:cNvSpPr>
          <p:nvPr/>
        </p:nvSpPr>
        <p:spPr bwMode="auto">
          <a:xfrm>
            <a:off x="2951163" y="4284663"/>
            <a:ext cx="390525" cy="314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20</a:t>
            </a:r>
          </a:p>
        </p:txBody>
      </p:sp>
      <p:sp>
        <p:nvSpPr>
          <p:cNvPr id="37927" name="Rectangle 39"/>
          <p:cNvSpPr>
            <a:spLocks noChangeArrowheads="1"/>
          </p:cNvSpPr>
          <p:nvPr/>
        </p:nvSpPr>
        <p:spPr bwMode="auto">
          <a:xfrm>
            <a:off x="1274763" y="4208463"/>
            <a:ext cx="292100" cy="314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6</a:t>
            </a:r>
          </a:p>
        </p:txBody>
      </p:sp>
      <p:sp>
        <p:nvSpPr>
          <p:cNvPr id="37928" name="Line 40"/>
          <p:cNvSpPr>
            <a:spLocks noChangeShapeType="1"/>
          </p:cNvSpPr>
          <p:nvPr/>
        </p:nvSpPr>
        <p:spPr bwMode="auto">
          <a:xfrm>
            <a:off x="1828800" y="4349750"/>
            <a:ext cx="0" cy="6350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29" name="Line 41"/>
          <p:cNvSpPr>
            <a:spLocks noChangeShapeType="1"/>
          </p:cNvSpPr>
          <p:nvPr/>
        </p:nvSpPr>
        <p:spPr bwMode="auto">
          <a:xfrm>
            <a:off x="1835150" y="4419600"/>
            <a:ext cx="4445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30" name="Line 42"/>
          <p:cNvSpPr>
            <a:spLocks noChangeShapeType="1"/>
          </p:cNvSpPr>
          <p:nvPr/>
        </p:nvSpPr>
        <p:spPr bwMode="auto">
          <a:xfrm flipV="1">
            <a:off x="2286000" y="4337050"/>
            <a:ext cx="0" cy="8890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31" name="Line 43"/>
          <p:cNvSpPr>
            <a:spLocks noChangeShapeType="1"/>
          </p:cNvSpPr>
          <p:nvPr/>
        </p:nvSpPr>
        <p:spPr bwMode="auto">
          <a:xfrm>
            <a:off x="2057400" y="4425950"/>
            <a:ext cx="0" cy="29210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32" name="Rectangle 44"/>
          <p:cNvSpPr>
            <a:spLocks noChangeArrowheads="1"/>
          </p:cNvSpPr>
          <p:nvPr/>
        </p:nvSpPr>
        <p:spPr bwMode="auto">
          <a:xfrm>
            <a:off x="1503363" y="4818063"/>
            <a:ext cx="4511675" cy="939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0xx User segment (caching based on PT/TLB entry)</a:t>
            </a:r>
          </a:p>
          <a:p>
            <a:pPr algn="l">
              <a:lnSpc>
                <a:spcPct val="100000"/>
              </a:lnSpc>
              <a:spcBef>
                <a:spcPct val="0"/>
              </a:spcBef>
              <a:buSzTx/>
            </a:pPr>
            <a:r>
              <a:rPr lang="en-US" altLang="ko-KR" sz="1400">
                <a:latin typeface="Arial" panose="020B0604020202020204" pitchFamily="34" charset="0"/>
                <a:ea typeface="굴림" panose="020B0600000101010101" pitchFamily="34" charset="-127"/>
              </a:rPr>
              <a:t>100 Kernel physical space, cached</a:t>
            </a:r>
          </a:p>
          <a:p>
            <a:pPr algn="l">
              <a:lnSpc>
                <a:spcPct val="100000"/>
              </a:lnSpc>
              <a:spcBef>
                <a:spcPct val="0"/>
              </a:spcBef>
              <a:buSzTx/>
            </a:pPr>
            <a:r>
              <a:rPr lang="en-US" altLang="ko-KR" sz="1400">
                <a:latin typeface="Arial" panose="020B0604020202020204" pitchFamily="34" charset="0"/>
                <a:ea typeface="굴림" panose="020B0600000101010101" pitchFamily="34" charset="-127"/>
              </a:rPr>
              <a:t>101 Kernel physical space, uncached</a:t>
            </a:r>
          </a:p>
          <a:p>
            <a:pPr algn="l">
              <a:lnSpc>
                <a:spcPct val="100000"/>
              </a:lnSpc>
              <a:spcBef>
                <a:spcPct val="0"/>
              </a:spcBef>
              <a:buSzTx/>
            </a:pPr>
            <a:r>
              <a:rPr lang="en-US" altLang="ko-KR" sz="1400">
                <a:latin typeface="Arial" panose="020B0604020202020204" pitchFamily="34" charset="0"/>
                <a:ea typeface="굴림" panose="020B0600000101010101" pitchFamily="34" charset="-127"/>
              </a:rPr>
              <a:t>11x Kernel virtual space</a:t>
            </a:r>
          </a:p>
        </p:txBody>
      </p:sp>
      <p:sp>
        <p:nvSpPr>
          <p:cNvPr id="37933" name="Line 45"/>
          <p:cNvSpPr>
            <a:spLocks noChangeShapeType="1"/>
          </p:cNvSpPr>
          <p:nvPr/>
        </p:nvSpPr>
        <p:spPr bwMode="auto">
          <a:xfrm>
            <a:off x="1149350" y="4572000"/>
            <a:ext cx="596900" cy="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34" name="Line 46"/>
          <p:cNvSpPr>
            <a:spLocks noChangeShapeType="1"/>
          </p:cNvSpPr>
          <p:nvPr/>
        </p:nvSpPr>
        <p:spPr bwMode="auto">
          <a:xfrm flipV="1">
            <a:off x="1752600" y="4489450"/>
            <a:ext cx="0" cy="8890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35" name="Line 47"/>
          <p:cNvSpPr>
            <a:spLocks noChangeShapeType="1"/>
          </p:cNvSpPr>
          <p:nvPr/>
        </p:nvSpPr>
        <p:spPr bwMode="auto">
          <a:xfrm>
            <a:off x="1447800" y="4578350"/>
            <a:ext cx="0" cy="135890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36" name="Line 48"/>
          <p:cNvSpPr>
            <a:spLocks noChangeShapeType="1"/>
          </p:cNvSpPr>
          <p:nvPr/>
        </p:nvSpPr>
        <p:spPr bwMode="auto">
          <a:xfrm>
            <a:off x="1143000" y="4502150"/>
            <a:ext cx="0" cy="63500"/>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7937" name="Rectangle 49"/>
          <p:cNvSpPr>
            <a:spLocks noChangeArrowheads="1"/>
          </p:cNvSpPr>
          <p:nvPr/>
        </p:nvSpPr>
        <p:spPr bwMode="auto">
          <a:xfrm>
            <a:off x="1274763" y="5961063"/>
            <a:ext cx="3282950" cy="527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400">
                <a:latin typeface="Arial" panose="020B0604020202020204" pitchFamily="34" charset="0"/>
                <a:ea typeface="굴림" panose="020B0600000101010101" pitchFamily="34" charset="-127"/>
              </a:rPr>
              <a:t>Allows context switching among</a:t>
            </a:r>
          </a:p>
          <a:p>
            <a:pPr algn="l">
              <a:lnSpc>
                <a:spcPct val="100000"/>
              </a:lnSpc>
              <a:spcBef>
                <a:spcPct val="0"/>
              </a:spcBef>
              <a:buSzTx/>
            </a:pPr>
            <a:r>
              <a:rPr lang="en-US" altLang="ko-KR" sz="1400">
                <a:latin typeface="Arial" panose="020B0604020202020204" pitchFamily="34" charset="0"/>
                <a:ea typeface="굴림" panose="020B0600000101010101" pitchFamily="34" charset="-127"/>
              </a:rPr>
              <a:t>64 user processes without TLB flush</a:t>
            </a:r>
          </a:p>
        </p:txBody>
      </p:sp>
      <p:sp>
        <p:nvSpPr>
          <p:cNvPr id="37938" name="Rectangle 50"/>
          <p:cNvSpPr>
            <a:spLocks noChangeArrowheads="1"/>
          </p:cNvSpPr>
          <p:nvPr/>
        </p:nvSpPr>
        <p:spPr bwMode="auto">
          <a:xfrm>
            <a:off x="817563" y="3346450"/>
            <a:ext cx="2349500" cy="346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Arial" panose="020B0604020202020204" pitchFamily="34" charset="0"/>
                <a:ea typeface="굴림" panose="020B0600000101010101" pitchFamily="34" charset="-127"/>
              </a:rPr>
              <a:t>Virtual Address Space</a:t>
            </a:r>
          </a:p>
        </p:txBody>
      </p:sp>
      <p:sp>
        <p:nvSpPr>
          <p:cNvPr id="37939" name="Rectangle 51"/>
          <p:cNvSpPr>
            <a:spLocks noChangeArrowheads="1"/>
          </p:cNvSpPr>
          <p:nvPr/>
        </p:nvSpPr>
        <p:spPr bwMode="auto">
          <a:xfrm>
            <a:off x="817563" y="2584450"/>
            <a:ext cx="6700837" cy="590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600">
                <a:latin typeface="Arial" panose="020B0604020202020204" pitchFamily="34" charset="0"/>
                <a:ea typeface="굴림" panose="020B0600000101010101" pitchFamily="34" charset="-127"/>
              </a:rPr>
              <a:t>TLB</a:t>
            </a:r>
          </a:p>
          <a:p>
            <a:pPr lvl="1" algn="l">
              <a:lnSpc>
                <a:spcPct val="100000"/>
              </a:lnSpc>
              <a:spcBef>
                <a:spcPct val="0"/>
              </a:spcBef>
              <a:buSzTx/>
            </a:pPr>
            <a:r>
              <a:rPr lang="en-US" altLang="ko-KR" sz="1600">
                <a:latin typeface="Arial" panose="020B0604020202020204" pitchFamily="34" charset="0"/>
                <a:ea typeface="굴림" panose="020B0600000101010101" pitchFamily="34" charset="-127"/>
              </a:rPr>
              <a:t>64 entry, on-chip,  fully associative, software TLB fault handler</a:t>
            </a:r>
          </a:p>
        </p:txBody>
      </p:sp>
    </p:spTree>
    <p:extLst>
      <p:ext uri="{BB962C8B-B14F-4D97-AF65-F5344CB8AC3E}">
        <p14:creationId xmlns:p14="http://schemas.microsoft.com/office/powerpoint/2010/main" val="200309268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53666" name="Rectangle 2"/>
          <p:cNvSpPr>
            <a:spLocks noGrp="1" noChangeArrowheads="1"/>
          </p:cNvSpPr>
          <p:nvPr>
            <p:ph type="body" idx="1"/>
          </p:nvPr>
        </p:nvSpPr>
        <p:spPr>
          <a:xfrm>
            <a:off x="190500" y="1752600"/>
            <a:ext cx="8915400" cy="5105400"/>
          </a:xfrm>
        </p:spPr>
        <p:txBody>
          <a:bodyPr>
            <a:normAutofit lnSpcReduction="10000"/>
          </a:bodyPr>
          <a:lstStyle/>
          <a:p>
            <a:r>
              <a:rPr lang="en-US" altLang="ko-KR" dirty="0">
                <a:ea typeface="굴림" panose="020B0600000101010101" pitchFamily="34" charset="-127"/>
              </a:rPr>
              <a:t>As described, TLB lookup is in serial with cache lookup:</a:t>
            </a:r>
            <a:endParaRPr lang="en-US" altLang="ko-KR" sz="2000" dirty="0">
              <a:ea typeface="굴림" panose="020B0600000101010101" pitchFamily="34" charset="-127"/>
            </a:endParaRPr>
          </a:p>
          <a:p>
            <a:endParaRPr lang="en-US" altLang="ko-KR" sz="2000" dirty="0">
              <a:ea typeface="굴림" panose="020B0600000101010101" pitchFamily="34" charset="-127"/>
            </a:endParaRPr>
          </a:p>
          <a:p>
            <a:endParaRPr lang="en-US" altLang="ko-KR" sz="2000" dirty="0">
              <a:ea typeface="굴림" panose="020B0600000101010101" pitchFamily="34" charset="-127"/>
            </a:endParaRPr>
          </a:p>
          <a:p>
            <a:endParaRPr lang="en-US" altLang="ko-KR" sz="2000" dirty="0">
              <a:ea typeface="굴림" panose="020B0600000101010101" pitchFamily="34" charset="-127"/>
            </a:endParaRPr>
          </a:p>
          <a:p>
            <a:endParaRPr lang="en-US" altLang="ko-KR" sz="2000" dirty="0">
              <a:ea typeface="굴림" panose="020B0600000101010101" pitchFamily="34" charset="-127"/>
            </a:endParaRPr>
          </a:p>
          <a:p>
            <a:endParaRPr lang="en-US" altLang="ko-KR" sz="2000" dirty="0">
              <a:ea typeface="굴림" panose="020B0600000101010101" pitchFamily="34" charset="-127"/>
            </a:endParaRPr>
          </a:p>
          <a:p>
            <a:endParaRPr lang="en-US" altLang="ko-KR" sz="2000" dirty="0">
              <a:ea typeface="굴림" panose="020B0600000101010101" pitchFamily="34" charset="-127"/>
            </a:endParaRPr>
          </a:p>
          <a:p>
            <a:endParaRPr lang="en-US" altLang="ko-KR" sz="2000" dirty="0">
              <a:ea typeface="굴림" panose="020B0600000101010101" pitchFamily="34" charset="-127"/>
            </a:endParaRPr>
          </a:p>
          <a:p>
            <a:endParaRPr lang="en-US" altLang="ko-KR" sz="2000" dirty="0">
              <a:ea typeface="굴림" panose="020B0600000101010101" pitchFamily="34" charset="-127"/>
            </a:endParaRPr>
          </a:p>
          <a:p>
            <a:endParaRPr lang="en-US" altLang="ko-KR" sz="2000" dirty="0">
              <a:ea typeface="굴림" panose="020B0600000101010101" pitchFamily="34" charset="-127"/>
            </a:endParaRPr>
          </a:p>
          <a:p>
            <a:endParaRPr lang="en-US" altLang="ko-KR" sz="1200" dirty="0">
              <a:ea typeface="굴림" panose="020B0600000101010101" pitchFamily="34" charset="-127"/>
            </a:endParaRPr>
          </a:p>
          <a:p>
            <a:r>
              <a:rPr lang="en-US" altLang="ko-KR" dirty="0">
                <a:ea typeface="굴림" panose="020B0600000101010101" pitchFamily="34" charset="-127"/>
              </a:rPr>
              <a:t>Machines with TLBs go one step further: they overlap TLB lookup with cache access.</a:t>
            </a:r>
          </a:p>
          <a:p>
            <a:pPr lvl="1"/>
            <a:r>
              <a:rPr lang="en-US" altLang="ko-KR" sz="2400" dirty="0">
                <a:ea typeface="굴림" panose="020B0600000101010101" pitchFamily="34" charset="-127"/>
              </a:rPr>
              <a:t>Works because offset available early</a:t>
            </a:r>
            <a:r>
              <a:rPr lang="en-US" altLang="ko-KR" sz="2000" dirty="0">
                <a:ea typeface="굴림" panose="020B0600000101010101" pitchFamily="34" charset="-127"/>
              </a:rPr>
              <a:t> </a:t>
            </a:r>
          </a:p>
        </p:txBody>
      </p:sp>
      <p:sp>
        <p:nvSpPr>
          <p:cNvPr id="38915" name="Rectangle 3"/>
          <p:cNvSpPr>
            <a:spLocks noGrp="1" noChangeArrowheads="1"/>
          </p:cNvSpPr>
          <p:nvPr>
            <p:ph type="title"/>
          </p:nvPr>
        </p:nvSpPr>
        <p:spPr>
          <a:xfrm>
            <a:off x="765175" y="227013"/>
            <a:ext cx="7159625" cy="368300"/>
          </a:xfrm>
        </p:spPr>
        <p:txBody>
          <a:bodyPr/>
          <a:lstStyle/>
          <a:p>
            <a:r>
              <a:rPr lang="en-US" altLang="ko-KR">
                <a:ea typeface="굴림" panose="020B0600000101010101" pitchFamily="34" charset="-127"/>
              </a:rPr>
              <a:t>Reducing translation time further</a:t>
            </a:r>
          </a:p>
        </p:txBody>
      </p:sp>
      <p:grpSp>
        <p:nvGrpSpPr>
          <p:cNvPr id="753668" name="Group 4"/>
          <p:cNvGrpSpPr>
            <a:grpSpLocks/>
          </p:cNvGrpSpPr>
          <p:nvPr/>
        </p:nvGrpSpPr>
        <p:grpSpPr bwMode="auto">
          <a:xfrm>
            <a:off x="190500" y="2133600"/>
            <a:ext cx="8886031" cy="3140075"/>
            <a:chOff x="110" y="1184"/>
            <a:chExt cx="5704" cy="1978"/>
          </a:xfrm>
        </p:grpSpPr>
        <p:sp>
          <p:nvSpPr>
            <p:cNvPr id="38917" name="Rectangle 5"/>
            <p:cNvSpPr>
              <a:spLocks noChangeArrowheads="1"/>
            </p:cNvSpPr>
            <p:nvPr/>
          </p:nvSpPr>
          <p:spPr bwMode="auto">
            <a:xfrm>
              <a:off x="110" y="1337"/>
              <a:ext cx="1144"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dirty="0">
                  <a:solidFill>
                    <a:schemeClr val="hlink"/>
                  </a:solidFill>
                  <a:latin typeface="Arial" panose="020B0604020202020204" pitchFamily="34" charset="0"/>
                  <a:ea typeface="굴림" panose="020B0600000101010101" pitchFamily="34" charset="-127"/>
                </a:rPr>
                <a:t>Virtual Address</a:t>
              </a:r>
            </a:p>
          </p:txBody>
        </p:sp>
        <p:sp>
          <p:nvSpPr>
            <p:cNvPr id="38918" name="Line 6"/>
            <p:cNvSpPr>
              <a:spLocks noChangeShapeType="1"/>
            </p:cNvSpPr>
            <p:nvPr/>
          </p:nvSpPr>
          <p:spPr bwMode="auto">
            <a:xfrm>
              <a:off x="1916" y="1788"/>
              <a:ext cx="0" cy="832"/>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19" name="Line 7"/>
            <p:cNvSpPr>
              <a:spLocks noChangeShapeType="1"/>
            </p:cNvSpPr>
            <p:nvPr/>
          </p:nvSpPr>
          <p:spPr bwMode="auto">
            <a:xfrm>
              <a:off x="2972" y="1788"/>
              <a:ext cx="0" cy="864"/>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20" name="Line 8"/>
            <p:cNvSpPr>
              <a:spLocks noChangeShapeType="1"/>
            </p:cNvSpPr>
            <p:nvPr/>
          </p:nvSpPr>
          <p:spPr bwMode="auto">
            <a:xfrm>
              <a:off x="1924" y="1980"/>
              <a:ext cx="104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21" name="Line 9"/>
            <p:cNvSpPr>
              <a:spLocks noChangeShapeType="1"/>
            </p:cNvSpPr>
            <p:nvPr/>
          </p:nvSpPr>
          <p:spPr bwMode="auto">
            <a:xfrm>
              <a:off x="1924" y="2164"/>
              <a:ext cx="104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22" name="Line 10"/>
            <p:cNvSpPr>
              <a:spLocks noChangeShapeType="1"/>
            </p:cNvSpPr>
            <p:nvPr/>
          </p:nvSpPr>
          <p:spPr bwMode="auto">
            <a:xfrm>
              <a:off x="1924" y="2380"/>
              <a:ext cx="104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23" name="Line 11"/>
            <p:cNvSpPr>
              <a:spLocks noChangeShapeType="1"/>
            </p:cNvSpPr>
            <p:nvPr/>
          </p:nvSpPr>
          <p:spPr bwMode="auto">
            <a:xfrm>
              <a:off x="1924" y="2524"/>
              <a:ext cx="1040" cy="0"/>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24" name="Line 12"/>
            <p:cNvSpPr>
              <a:spLocks noChangeShapeType="1"/>
            </p:cNvSpPr>
            <p:nvPr/>
          </p:nvSpPr>
          <p:spPr bwMode="auto">
            <a:xfrm>
              <a:off x="2124" y="1988"/>
              <a:ext cx="0" cy="504"/>
            </a:xfrm>
            <a:prstGeom prst="line">
              <a:avLst/>
            </a:prstGeom>
            <a:noFill/>
            <a:ln w="25400">
              <a:pattFill prst="dkUpDiag">
                <a:fgClr>
                  <a:schemeClr val="tx1"/>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25" name="Line 13"/>
            <p:cNvSpPr>
              <a:spLocks noChangeShapeType="1"/>
            </p:cNvSpPr>
            <p:nvPr/>
          </p:nvSpPr>
          <p:spPr bwMode="auto">
            <a:xfrm>
              <a:off x="2556" y="1988"/>
              <a:ext cx="0" cy="504"/>
            </a:xfrm>
            <a:prstGeom prst="line">
              <a:avLst/>
            </a:prstGeom>
            <a:noFill/>
            <a:ln w="25400">
              <a:pattFill prst="dkUpDiag">
                <a:fgClr>
                  <a:schemeClr val="tx1"/>
                </a:fgClr>
                <a:bgClr>
                  <a:schemeClr val="bg1"/>
                </a:bgClr>
              </a:patt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26" name="Rectangle 14"/>
            <p:cNvSpPr>
              <a:spLocks noChangeArrowheads="1"/>
            </p:cNvSpPr>
            <p:nvPr/>
          </p:nvSpPr>
          <p:spPr bwMode="auto">
            <a:xfrm>
              <a:off x="2000" y="1752"/>
              <a:ext cx="920"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i="1">
                  <a:solidFill>
                    <a:schemeClr val="hlink"/>
                  </a:solidFill>
                  <a:latin typeface="Arial" panose="020B0604020202020204" pitchFamily="34" charset="0"/>
                  <a:ea typeface="굴림" panose="020B0600000101010101" pitchFamily="34" charset="-127"/>
                </a:rPr>
                <a:t>TLB Lookup</a:t>
              </a:r>
            </a:p>
          </p:txBody>
        </p:sp>
        <p:sp>
          <p:nvSpPr>
            <p:cNvPr id="38927" name="Line 15"/>
            <p:cNvSpPr>
              <a:spLocks noChangeShapeType="1"/>
            </p:cNvSpPr>
            <p:nvPr/>
          </p:nvSpPr>
          <p:spPr bwMode="auto">
            <a:xfrm>
              <a:off x="1556" y="1532"/>
              <a:ext cx="0" cy="69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28" name="Line 16"/>
            <p:cNvSpPr>
              <a:spLocks noChangeShapeType="1"/>
            </p:cNvSpPr>
            <p:nvPr/>
          </p:nvSpPr>
          <p:spPr bwMode="auto">
            <a:xfrm>
              <a:off x="1564" y="2236"/>
              <a:ext cx="344"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29" name="Rectangle 17"/>
            <p:cNvSpPr>
              <a:spLocks noChangeArrowheads="1"/>
            </p:cNvSpPr>
            <p:nvPr/>
          </p:nvSpPr>
          <p:spPr bwMode="auto">
            <a:xfrm>
              <a:off x="1928" y="2184"/>
              <a:ext cx="176"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a:latin typeface="Arial" panose="020B0604020202020204" pitchFamily="34" charset="0"/>
                  <a:ea typeface="굴림" panose="020B0600000101010101" pitchFamily="34" charset="-127"/>
                </a:rPr>
                <a:t>V</a:t>
              </a:r>
            </a:p>
          </p:txBody>
        </p:sp>
        <p:sp>
          <p:nvSpPr>
            <p:cNvPr id="38930" name="Rectangle 18"/>
            <p:cNvSpPr>
              <a:spLocks noChangeArrowheads="1"/>
            </p:cNvSpPr>
            <p:nvPr/>
          </p:nvSpPr>
          <p:spPr bwMode="auto">
            <a:xfrm>
              <a:off x="2128" y="2128"/>
              <a:ext cx="471" cy="274"/>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90000"/>
                </a:lnSpc>
                <a:spcBef>
                  <a:spcPct val="0"/>
                </a:spcBef>
                <a:buSzTx/>
              </a:pPr>
              <a:r>
                <a:rPr lang="en-US" altLang="ko-KR" sz="1400">
                  <a:latin typeface="Arial" panose="020B0604020202020204" pitchFamily="34" charset="0"/>
                  <a:ea typeface="굴림" panose="020B0600000101010101" pitchFamily="34" charset="-127"/>
                </a:rPr>
                <a:t>Access</a:t>
              </a:r>
            </a:p>
            <a:p>
              <a:pPr algn="l">
                <a:lnSpc>
                  <a:spcPct val="90000"/>
                </a:lnSpc>
                <a:spcBef>
                  <a:spcPct val="0"/>
                </a:spcBef>
                <a:buSzTx/>
              </a:pPr>
              <a:r>
                <a:rPr lang="en-US" altLang="ko-KR" sz="1400">
                  <a:latin typeface="Arial" panose="020B0604020202020204" pitchFamily="34" charset="0"/>
                  <a:ea typeface="굴림" panose="020B0600000101010101" pitchFamily="34" charset="-127"/>
                </a:rPr>
                <a:t>Rights</a:t>
              </a:r>
            </a:p>
          </p:txBody>
        </p:sp>
        <p:sp>
          <p:nvSpPr>
            <p:cNvPr id="38931" name="Rectangle 19"/>
            <p:cNvSpPr>
              <a:spLocks noChangeArrowheads="1"/>
            </p:cNvSpPr>
            <p:nvPr/>
          </p:nvSpPr>
          <p:spPr bwMode="auto">
            <a:xfrm>
              <a:off x="2632" y="2200"/>
              <a:ext cx="280"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a:solidFill>
                    <a:schemeClr val="accent1"/>
                  </a:solidFill>
                  <a:latin typeface="Arial" panose="020B0604020202020204" pitchFamily="34" charset="0"/>
                  <a:ea typeface="굴림" panose="020B0600000101010101" pitchFamily="34" charset="-127"/>
                </a:rPr>
                <a:t>PA</a:t>
              </a:r>
              <a:endParaRPr lang="en-US" altLang="ko-KR" sz="1800">
                <a:solidFill>
                  <a:schemeClr val="bg2"/>
                </a:solidFill>
                <a:latin typeface="Arial" panose="020B0604020202020204" pitchFamily="34" charset="0"/>
                <a:ea typeface="굴림" panose="020B0600000101010101" pitchFamily="34" charset="-127"/>
              </a:endParaRPr>
            </a:p>
          </p:txBody>
        </p:sp>
        <p:grpSp>
          <p:nvGrpSpPr>
            <p:cNvPr id="38932" name="Group 20"/>
            <p:cNvGrpSpPr>
              <a:grpSpLocks/>
            </p:cNvGrpSpPr>
            <p:nvPr/>
          </p:nvGrpSpPr>
          <p:grpSpPr bwMode="auto">
            <a:xfrm>
              <a:off x="1260" y="1184"/>
              <a:ext cx="1600" cy="452"/>
              <a:chOff x="2556" y="1712"/>
              <a:chExt cx="1600" cy="452"/>
            </a:xfrm>
          </p:grpSpPr>
          <p:sp>
            <p:nvSpPr>
              <p:cNvPr id="38946" name="Rectangle 21"/>
              <p:cNvSpPr>
                <a:spLocks noChangeArrowheads="1"/>
              </p:cNvSpPr>
              <p:nvPr/>
            </p:nvSpPr>
            <p:spPr bwMode="auto">
              <a:xfrm>
                <a:off x="2556" y="1868"/>
                <a:ext cx="1600" cy="176"/>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38947" name="Rectangle 22"/>
              <p:cNvSpPr>
                <a:spLocks noChangeArrowheads="1"/>
              </p:cNvSpPr>
              <p:nvPr/>
            </p:nvSpPr>
            <p:spPr bwMode="auto">
              <a:xfrm>
                <a:off x="2560" y="1880"/>
                <a:ext cx="808"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a:solidFill>
                      <a:schemeClr val="accent1"/>
                    </a:solidFill>
                    <a:latin typeface="Arial" panose="020B0604020202020204" pitchFamily="34" charset="0"/>
                    <a:ea typeface="굴림" panose="020B0600000101010101" pitchFamily="34" charset="-127"/>
                  </a:rPr>
                  <a:t>V page no.</a:t>
                </a:r>
              </a:p>
            </p:txBody>
          </p:sp>
          <p:sp>
            <p:nvSpPr>
              <p:cNvPr id="38948" name="Rectangle 23"/>
              <p:cNvSpPr>
                <a:spLocks noChangeArrowheads="1"/>
              </p:cNvSpPr>
              <p:nvPr/>
            </p:nvSpPr>
            <p:spPr bwMode="auto">
              <a:xfrm>
                <a:off x="3648" y="1880"/>
                <a:ext cx="472"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a:latin typeface="Arial" panose="020B0604020202020204" pitchFamily="34" charset="0"/>
                    <a:ea typeface="굴림" panose="020B0600000101010101" pitchFamily="34" charset="-127"/>
                  </a:rPr>
                  <a:t>offset</a:t>
                </a:r>
              </a:p>
            </p:txBody>
          </p:sp>
          <p:sp>
            <p:nvSpPr>
              <p:cNvPr id="38949" name="Line 24"/>
              <p:cNvSpPr>
                <a:spLocks noChangeShapeType="1"/>
              </p:cNvSpPr>
              <p:nvPr/>
            </p:nvSpPr>
            <p:spPr bwMode="auto">
              <a:xfrm>
                <a:off x="3492" y="1868"/>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50" name="Rectangle 25"/>
              <p:cNvSpPr>
                <a:spLocks noChangeArrowheads="1"/>
              </p:cNvSpPr>
              <p:nvPr/>
            </p:nvSpPr>
            <p:spPr bwMode="auto">
              <a:xfrm>
                <a:off x="3712" y="1712"/>
                <a:ext cx="240"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a:latin typeface="Arial" panose="020B0604020202020204" pitchFamily="34" charset="0"/>
                    <a:ea typeface="굴림" panose="020B0600000101010101" pitchFamily="34" charset="-127"/>
                  </a:rPr>
                  <a:t>10</a:t>
                </a:r>
              </a:p>
            </p:txBody>
          </p:sp>
          <p:sp>
            <p:nvSpPr>
              <p:cNvPr id="38951" name="Line 26"/>
              <p:cNvSpPr>
                <a:spLocks noChangeShapeType="1"/>
              </p:cNvSpPr>
              <p:nvPr/>
            </p:nvSpPr>
            <p:spPr bwMode="auto">
              <a:xfrm>
                <a:off x="3932" y="1780"/>
                <a:ext cx="224"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52" name="Line 27"/>
              <p:cNvSpPr>
                <a:spLocks noChangeShapeType="1"/>
              </p:cNvSpPr>
              <p:nvPr/>
            </p:nvSpPr>
            <p:spPr bwMode="auto">
              <a:xfrm flipH="1">
                <a:off x="3484" y="1788"/>
                <a:ext cx="280"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53" name="Line 28"/>
              <p:cNvSpPr>
                <a:spLocks noChangeShapeType="1"/>
              </p:cNvSpPr>
              <p:nvPr/>
            </p:nvSpPr>
            <p:spPr bwMode="auto">
              <a:xfrm>
                <a:off x="3828" y="2052"/>
                <a:ext cx="0" cy="112"/>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sp>
          <p:nvSpPr>
            <p:cNvPr id="38933" name="Line 29"/>
            <p:cNvSpPr>
              <a:spLocks noChangeShapeType="1"/>
            </p:cNvSpPr>
            <p:nvPr/>
          </p:nvSpPr>
          <p:spPr bwMode="auto">
            <a:xfrm flipV="1">
              <a:off x="2540" y="1632"/>
              <a:ext cx="1588" cy="12"/>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34" name="Line 30"/>
            <p:cNvSpPr>
              <a:spLocks noChangeShapeType="1"/>
            </p:cNvSpPr>
            <p:nvPr/>
          </p:nvSpPr>
          <p:spPr bwMode="auto">
            <a:xfrm>
              <a:off x="4128" y="1632"/>
              <a:ext cx="0" cy="1152"/>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nvGrpSpPr>
            <p:cNvPr id="38935" name="Group 31"/>
            <p:cNvGrpSpPr>
              <a:grpSpLocks/>
            </p:cNvGrpSpPr>
            <p:nvPr/>
          </p:nvGrpSpPr>
          <p:grpSpPr bwMode="auto">
            <a:xfrm>
              <a:off x="2905" y="2788"/>
              <a:ext cx="1610" cy="374"/>
              <a:chOff x="3984" y="3708"/>
              <a:chExt cx="1610" cy="374"/>
            </a:xfrm>
          </p:grpSpPr>
          <p:sp>
            <p:nvSpPr>
              <p:cNvPr id="38938" name="Rectangle 32"/>
              <p:cNvSpPr>
                <a:spLocks noChangeArrowheads="1"/>
              </p:cNvSpPr>
              <p:nvPr/>
            </p:nvSpPr>
            <p:spPr bwMode="auto">
              <a:xfrm>
                <a:off x="3984" y="3708"/>
                <a:ext cx="1600" cy="176"/>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38939" name="Rectangle 33"/>
              <p:cNvSpPr>
                <a:spLocks noChangeArrowheads="1"/>
              </p:cNvSpPr>
              <p:nvPr/>
            </p:nvSpPr>
            <p:spPr bwMode="auto">
              <a:xfrm>
                <a:off x="3988" y="3720"/>
                <a:ext cx="808"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a:solidFill>
                      <a:schemeClr val="accent1"/>
                    </a:solidFill>
                    <a:latin typeface="Arial" panose="020B0604020202020204" pitchFamily="34" charset="0"/>
                    <a:ea typeface="굴림" panose="020B0600000101010101" pitchFamily="34" charset="-127"/>
                  </a:rPr>
                  <a:t>P page no.</a:t>
                </a:r>
              </a:p>
            </p:txBody>
          </p:sp>
          <p:sp>
            <p:nvSpPr>
              <p:cNvPr id="38940" name="Rectangle 34"/>
              <p:cNvSpPr>
                <a:spLocks noChangeArrowheads="1"/>
              </p:cNvSpPr>
              <p:nvPr/>
            </p:nvSpPr>
            <p:spPr bwMode="auto">
              <a:xfrm>
                <a:off x="5076" y="3720"/>
                <a:ext cx="472"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a:latin typeface="Arial" panose="020B0604020202020204" pitchFamily="34" charset="0"/>
                    <a:ea typeface="굴림" panose="020B0600000101010101" pitchFamily="34" charset="-127"/>
                  </a:rPr>
                  <a:t>offset</a:t>
                </a:r>
              </a:p>
            </p:txBody>
          </p:sp>
          <p:sp>
            <p:nvSpPr>
              <p:cNvPr id="38941" name="Line 35"/>
              <p:cNvSpPr>
                <a:spLocks noChangeShapeType="1"/>
              </p:cNvSpPr>
              <p:nvPr/>
            </p:nvSpPr>
            <p:spPr bwMode="auto">
              <a:xfrm>
                <a:off x="4920" y="3708"/>
                <a:ext cx="0" cy="176"/>
              </a:xfrm>
              <a:prstGeom prst="line">
                <a:avLst/>
              </a:prstGeom>
              <a:noFill/>
              <a:ln w="254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nvGrpSpPr>
              <p:cNvPr id="38942" name="Group 36"/>
              <p:cNvGrpSpPr>
                <a:grpSpLocks/>
              </p:cNvGrpSpPr>
              <p:nvPr/>
            </p:nvGrpSpPr>
            <p:grpSpPr bwMode="auto">
              <a:xfrm>
                <a:off x="4922" y="3903"/>
                <a:ext cx="672" cy="179"/>
                <a:chOff x="4912" y="3552"/>
                <a:chExt cx="672" cy="179"/>
              </a:xfrm>
            </p:grpSpPr>
            <p:sp>
              <p:nvSpPr>
                <p:cNvPr id="38943" name="Rectangle 37"/>
                <p:cNvSpPr>
                  <a:spLocks noChangeArrowheads="1"/>
                </p:cNvSpPr>
                <p:nvPr/>
              </p:nvSpPr>
              <p:spPr bwMode="auto">
                <a:xfrm>
                  <a:off x="5140" y="3552"/>
                  <a:ext cx="240"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a:latin typeface="Arial" panose="020B0604020202020204" pitchFamily="34" charset="0"/>
                      <a:ea typeface="굴림" panose="020B0600000101010101" pitchFamily="34" charset="-127"/>
                    </a:rPr>
                    <a:t>10</a:t>
                  </a:r>
                </a:p>
              </p:txBody>
            </p:sp>
            <p:sp>
              <p:nvSpPr>
                <p:cNvPr id="38944" name="Line 38"/>
                <p:cNvSpPr>
                  <a:spLocks noChangeShapeType="1"/>
                </p:cNvSpPr>
                <p:nvPr/>
              </p:nvSpPr>
              <p:spPr bwMode="auto">
                <a:xfrm>
                  <a:off x="5360" y="3620"/>
                  <a:ext cx="224"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45" name="Line 39"/>
                <p:cNvSpPr>
                  <a:spLocks noChangeShapeType="1"/>
                </p:cNvSpPr>
                <p:nvPr/>
              </p:nvSpPr>
              <p:spPr bwMode="auto">
                <a:xfrm flipH="1">
                  <a:off x="4912" y="3628"/>
                  <a:ext cx="272" cy="0"/>
                </a:xfrm>
                <a:prstGeom prst="line">
                  <a:avLst/>
                </a:prstGeom>
                <a:noFill/>
                <a:ln w="254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grpSp>
        </p:grpSp>
        <p:sp>
          <p:nvSpPr>
            <p:cNvPr id="38936" name="Freeform 40"/>
            <p:cNvSpPr>
              <a:spLocks/>
            </p:cNvSpPr>
            <p:nvPr/>
          </p:nvSpPr>
          <p:spPr bwMode="auto">
            <a:xfrm>
              <a:off x="2976" y="2256"/>
              <a:ext cx="384" cy="528"/>
            </a:xfrm>
            <a:custGeom>
              <a:avLst/>
              <a:gdLst>
                <a:gd name="T0" fmla="*/ 0 w 384"/>
                <a:gd name="T1" fmla="*/ 0 h 528"/>
                <a:gd name="T2" fmla="*/ 384 w 384"/>
                <a:gd name="T3" fmla="*/ 0 h 528"/>
                <a:gd name="T4" fmla="*/ 384 w 384"/>
                <a:gd name="T5" fmla="*/ 528 h 528"/>
                <a:gd name="T6" fmla="*/ 0 60000 65536"/>
                <a:gd name="T7" fmla="*/ 0 60000 65536"/>
                <a:gd name="T8" fmla="*/ 0 60000 65536"/>
              </a:gdLst>
              <a:ahLst/>
              <a:cxnLst>
                <a:cxn ang="T6">
                  <a:pos x="T0" y="T1"/>
                </a:cxn>
                <a:cxn ang="T7">
                  <a:pos x="T2" y="T3"/>
                </a:cxn>
                <a:cxn ang="T8">
                  <a:pos x="T4" y="T5"/>
                </a:cxn>
              </a:cxnLst>
              <a:rect l="0" t="0" r="r" b="b"/>
              <a:pathLst>
                <a:path w="384" h="528">
                  <a:moveTo>
                    <a:pt x="0" y="0"/>
                  </a:moveTo>
                  <a:lnTo>
                    <a:pt x="384" y="0"/>
                  </a:lnTo>
                  <a:lnTo>
                    <a:pt x="384" y="528"/>
                  </a:lnTo>
                </a:path>
              </a:pathLst>
            </a:custGeom>
            <a:noFill/>
            <a:ln w="28575" cap="flat" cmpd="sng">
              <a:solidFill>
                <a:schemeClr val="tx1"/>
              </a:solidFill>
              <a:prstDash val="solid"/>
              <a:round/>
              <a:headEnd type="none" w="med" len="med"/>
              <a:tailEnd type="triangle" w="med" len="me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a:p>
          </p:txBody>
        </p:sp>
        <p:sp>
          <p:nvSpPr>
            <p:cNvPr id="38937" name="Rectangle 41"/>
            <p:cNvSpPr>
              <a:spLocks noChangeArrowheads="1"/>
            </p:cNvSpPr>
            <p:nvPr/>
          </p:nvSpPr>
          <p:spPr bwMode="auto">
            <a:xfrm>
              <a:off x="4534" y="2788"/>
              <a:ext cx="1280" cy="17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a:solidFill>
                    <a:schemeClr val="hlink"/>
                  </a:solidFill>
                  <a:latin typeface="Arial" panose="020B0604020202020204" pitchFamily="34" charset="0"/>
                  <a:ea typeface="굴림" panose="020B0600000101010101" pitchFamily="34" charset="-127"/>
                </a:rPr>
                <a:t>Physical Address</a:t>
              </a:r>
            </a:p>
          </p:txBody>
        </p:sp>
      </p:grpSp>
      <p:grpSp>
        <p:nvGrpSpPr>
          <p:cNvPr id="42" name="Group 11"/>
          <p:cNvGrpSpPr>
            <a:grpSpLocks/>
          </p:cNvGrpSpPr>
          <p:nvPr/>
        </p:nvGrpSpPr>
        <p:grpSpPr bwMode="auto">
          <a:xfrm>
            <a:off x="1600200" y="685800"/>
            <a:ext cx="5715000" cy="928688"/>
            <a:chOff x="576" y="528"/>
            <a:chExt cx="4656" cy="768"/>
          </a:xfrm>
        </p:grpSpPr>
        <p:sp>
          <p:nvSpPr>
            <p:cNvPr id="43" name="Oval 4"/>
            <p:cNvSpPr>
              <a:spLocks noChangeArrowheads="1"/>
            </p:cNvSpPr>
            <p:nvPr/>
          </p:nvSpPr>
          <p:spPr bwMode="auto">
            <a:xfrm>
              <a:off x="576" y="552"/>
              <a:ext cx="816" cy="720"/>
            </a:xfrm>
            <a:prstGeom prst="ellipse">
              <a:avLst/>
            </a:prstGeom>
            <a:solidFill>
              <a:srgbClr val="2A40E2"/>
            </a:solidFill>
            <a:ln w="38100" algn="ctr">
              <a:solidFill>
                <a:schemeClr val="tx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sz="2400" b="0">
                  <a:latin typeface="Gill Sans" charset="0"/>
                  <a:ea typeface="Gill Sans" charset="0"/>
                  <a:cs typeface="Gill Sans" charset="0"/>
                </a:rPr>
                <a:t>CPU</a:t>
              </a:r>
            </a:p>
          </p:txBody>
        </p:sp>
        <p:sp>
          <p:nvSpPr>
            <p:cNvPr id="44" name="Rectangle 5"/>
            <p:cNvSpPr>
              <a:spLocks noChangeArrowheads="1"/>
            </p:cNvSpPr>
            <p:nvPr/>
          </p:nvSpPr>
          <p:spPr bwMode="auto">
            <a:xfrm>
              <a:off x="1824" y="528"/>
              <a:ext cx="672" cy="768"/>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sz="2400" b="0">
                  <a:latin typeface="Gill Sans" charset="0"/>
                  <a:ea typeface="Gill Sans" charset="0"/>
                  <a:cs typeface="Gill Sans" charset="0"/>
                </a:rPr>
                <a:t>TLB</a:t>
              </a:r>
            </a:p>
          </p:txBody>
        </p:sp>
        <p:sp>
          <p:nvSpPr>
            <p:cNvPr id="45" name="Rectangle 6"/>
            <p:cNvSpPr>
              <a:spLocks noChangeArrowheads="1"/>
            </p:cNvSpPr>
            <p:nvPr/>
          </p:nvSpPr>
          <p:spPr bwMode="auto">
            <a:xfrm>
              <a:off x="2928" y="528"/>
              <a:ext cx="960" cy="768"/>
            </a:xfrm>
            <a:prstGeom prst="rect">
              <a:avLst/>
            </a:prstGeom>
            <a:solidFill>
              <a:srgbClr val="00FFFF"/>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Cache</a:t>
              </a:r>
            </a:p>
          </p:txBody>
        </p:sp>
        <p:sp>
          <p:nvSpPr>
            <p:cNvPr id="46" name="Rectangle 7"/>
            <p:cNvSpPr>
              <a:spLocks noChangeArrowheads="1"/>
            </p:cNvSpPr>
            <p:nvPr/>
          </p:nvSpPr>
          <p:spPr bwMode="auto">
            <a:xfrm>
              <a:off x="4320" y="528"/>
              <a:ext cx="912" cy="768"/>
            </a:xfrm>
            <a:prstGeom prst="rect">
              <a:avLst/>
            </a:prstGeom>
            <a:solidFill>
              <a:srgbClr val="99FFCC"/>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Memory</a:t>
              </a:r>
            </a:p>
          </p:txBody>
        </p:sp>
        <p:sp>
          <p:nvSpPr>
            <p:cNvPr id="47" name="Line 8"/>
            <p:cNvSpPr>
              <a:spLocks noChangeShapeType="1"/>
            </p:cNvSpPr>
            <p:nvPr/>
          </p:nvSpPr>
          <p:spPr bwMode="auto">
            <a:xfrm>
              <a:off x="1392" y="912"/>
              <a:ext cx="432"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48" name="Line 9"/>
            <p:cNvSpPr>
              <a:spLocks noChangeShapeType="1"/>
            </p:cNvSpPr>
            <p:nvPr/>
          </p:nvSpPr>
          <p:spPr bwMode="auto">
            <a:xfrm>
              <a:off x="2496" y="912"/>
              <a:ext cx="432"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49" name="Line 10"/>
            <p:cNvSpPr>
              <a:spLocks noChangeShapeType="1"/>
            </p:cNvSpPr>
            <p:nvPr/>
          </p:nvSpPr>
          <p:spPr bwMode="auto">
            <a:xfrm>
              <a:off x="3888" y="912"/>
              <a:ext cx="432"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grpSp>
    </p:spTree>
    <p:extLst>
      <p:ext uri="{BB962C8B-B14F-4D97-AF65-F5344CB8AC3E}">
        <p14:creationId xmlns:p14="http://schemas.microsoft.com/office/powerpoint/2010/main" val="173409532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3666">
                                            <p:txEl>
                                              <p:pRg st="0" end="0"/>
                                            </p:txEl>
                                          </p:spTgt>
                                        </p:tgtEl>
                                        <p:attrNameLst>
                                          <p:attrName>style.visibility</p:attrName>
                                        </p:attrNameLst>
                                      </p:cBhvr>
                                      <p:to>
                                        <p:strVal val="visible"/>
                                      </p:to>
                                    </p:set>
                                  </p:childTnLst>
                                </p:cTn>
                              </p:par>
                              <p:par>
                                <p:cTn id="7" presetID="2" presetClass="entr" presetSubtype="2" fill="hold" nodeType="withEffect">
                                  <p:stCondLst>
                                    <p:cond delay="0"/>
                                  </p:stCondLst>
                                  <p:childTnLst>
                                    <p:set>
                                      <p:cBhvr>
                                        <p:cTn id="8" dur="1" fill="hold">
                                          <p:stCondLst>
                                            <p:cond delay="0"/>
                                          </p:stCondLst>
                                        </p:cTn>
                                        <p:tgtEl>
                                          <p:spTgt spid="753668"/>
                                        </p:tgtEl>
                                        <p:attrNameLst>
                                          <p:attrName>style.visibility</p:attrName>
                                        </p:attrNameLst>
                                      </p:cBhvr>
                                      <p:to>
                                        <p:strVal val="visible"/>
                                      </p:to>
                                    </p:set>
                                    <p:anim calcmode="lin" valueType="num">
                                      <p:cBhvr additive="base">
                                        <p:cTn id="9" dur="500" fill="hold"/>
                                        <p:tgtEl>
                                          <p:spTgt spid="753668"/>
                                        </p:tgtEl>
                                        <p:attrNameLst>
                                          <p:attrName>ppt_x</p:attrName>
                                        </p:attrNameLst>
                                      </p:cBhvr>
                                      <p:tavLst>
                                        <p:tav tm="0">
                                          <p:val>
                                            <p:strVal val="1+#ppt_w/2"/>
                                          </p:val>
                                        </p:tav>
                                        <p:tav tm="100000">
                                          <p:val>
                                            <p:strVal val="#ppt_x"/>
                                          </p:val>
                                        </p:tav>
                                      </p:tavLst>
                                    </p:anim>
                                    <p:anim calcmode="lin" valueType="num">
                                      <p:cBhvr additive="base">
                                        <p:cTn id="10" dur="500" fill="hold"/>
                                        <p:tgtEl>
                                          <p:spTgt spid="753668"/>
                                        </p:tgtEl>
                                        <p:attrNameLst>
                                          <p:attrName>ppt_y</p:attrName>
                                        </p:attrNameLst>
                                      </p:cBhvr>
                                      <p:tavLst>
                                        <p:tav tm="0">
                                          <p:val>
                                            <p:strVal val="#ppt_y"/>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53666">
                                            <p:txEl>
                                              <p:pRg st="11" end="1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5366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3666"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1" name="Title 1"/>
          <p:cNvSpPr>
            <a:spLocks noGrp="1"/>
          </p:cNvSpPr>
          <p:nvPr>
            <p:ph type="title"/>
          </p:nvPr>
        </p:nvSpPr>
        <p:spPr>
          <a:xfrm>
            <a:off x="685800" y="152400"/>
            <a:ext cx="7772400" cy="533400"/>
          </a:xfrm>
        </p:spPr>
        <p:txBody>
          <a:bodyPr/>
          <a:lstStyle/>
          <a:p>
            <a:r>
              <a:rPr lang="en-US" altLang="ko-KR" dirty="0">
                <a:ea typeface="굴림" panose="020B0600000101010101" pitchFamily="34" charset="-127"/>
              </a:rPr>
              <a:t>Overlapping TLB &amp; Cache Access (1/2)</a:t>
            </a:r>
            <a:endParaRPr lang="en-US" altLang="en-US" dirty="0"/>
          </a:p>
        </p:txBody>
      </p:sp>
      <p:sp>
        <p:nvSpPr>
          <p:cNvPr id="71682" name="Content Placeholder 2"/>
          <p:cNvSpPr>
            <a:spLocks noGrp="1"/>
          </p:cNvSpPr>
          <p:nvPr>
            <p:ph idx="1"/>
          </p:nvPr>
        </p:nvSpPr>
        <p:spPr>
          <a:xfrm>
            <a:off x="609600" y="914400"/>
            <a:ext cx="7924800" cy="1905000"/>
          </a:xfrm>
        </p:spPr>
        <p:txBody>
          <a:bodyPr>
            <a:noAutofit/>
          </a:bodyPr>
          <a:lstStyle/>
          <a:p>
            <a:r>
              <a:rPr lang="en-US" altLang="en-US" sz="2800" dirty="0"/>
              <a:t>Main idea: </a:t>
            </a:r>
          </a:p>
          <a:p>
            <a:pPr lvl="1"/>
            <a:r>
              <a:rPr lang="en-US" altLang="en-US" sz="2400" dirty="0"/>
              <a:t>Offset in virtual address exactly covers the “cache index” and “byte select”</a:t>
            </a:r>
          </a:p>
          <a:p>
            <a:pPr lvl="1"/>
            <a:r>
              <a:rPr lang="en-US" altLang="en-US" sz="2400" dirty="0"/>
              <a:t>Thus can select the cached byte(s) in parallel to perform address translation  </a:t>
            </a:r>
          </a:p>
        </p:txBody>
      </p:sp>
      <p:grpSp>
        <p:nvGrpSpPr>
          <p:cNvPr id="71683" name="Group 11"/>
          <p:cNvGrpSpPr>
            <a:grpSpLocks/>
          </p:cNvGrpSpPr>
          <p:nvPr/>
        </p:nvGrpSpPr>
        <p:grpSpPr bwMode="auto">
          <a:xfrm>
            <a:off x="3962400" y="3352800"/>
            <a:ext cx="3505200" cy="304800"/>
            <a:chOff x="-279" y="624"/>
            <a:chExt cx="1645" cy="336"/>
          </a:xfrm>
        </p:grpSpPr>
        <p:sp>
          <p:nvSpPr>
            <p:cNvPr id="71692" name="Rectangle 5"/>
            <p:cNvSpPr>
              <a:spLocks noChangeArrowheads="1"/>
            </p:cNvSpPr>
            <p:nvPr/>
          </p:nvSpPr>
          <p:spPr bwMode="auto">
            <a:xfrm>
              <a:off x="490" y="624"/>
              <a:ext cx="876" cy="336"/>
            </a:xfrm>
            <a:prstGeom prst="rect">
              <a:avLst/>
            </a:prstGeom>
            <a:solidFill>
              <a:srgbClr val="618FFD"/>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a:latin typeface="Gill Sans" charset="0"/>
                  <a:ea typeface="Gill Sans" charset="0"/>
                  <a:cs typeface="Gill Sans" charset="0"/>
                </a:rPr>
                <a:t>Offset</a:t>
              </a:r>
            </a:p>
          </p:txBody>
        </p:sp>
        <p:sp>
          <p:nvSpPr>
            <p:cNvPr id="71693" name="Rectangle 6"/>
            <p:cNvSpPr>
              <a:spLocks noChangeArrowheads="1"/>
            </p:cNvSpPr>
            <p:nvPr/>
          </p:nvSpPr>
          <p:spPr bwMode="auto">
            <a:xfrm>
              <a:off x="-279" y="624"/>
              <a:ext cx="768" cy="336"/>
            </a:xfrm>
            <a:prstGeom prst="rect">
              <a:avLst/>
            </a:prstGeom>
            <a:solidFill>
              <a:srgbClr val="FFFF00"/>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2000" b="0">
                  <a:latin typeface="Gill Sans" charset="0"/>
                  <a:ea typeface="Gill Sans" charset="0"/>
                  <a:cs typeface="Gill Sans" charset="0"/>
                </a:rPr>
                <a:t>Virtual Page #</a:t>
              </a:r>
            </a:p>
          </p:txBody>
        </p:sp>
      </p:grpSp>
      <p:grpSp>
        <p:nvGrpSpPr>
          <p:cNvPr id="71684" name="Group 11"/>
          <p:cNvGrpSpPr>
            <a:grpSpLocks/>
          </p:cNvGrpSpPr>
          <p:nvPr/>
        </p:nvGrpSpPr>
        <p:grpSpPr bwMode="auto">
          <a:xfrm>
            <a:off x="3962400" y="4114800"/>
            <a:ext cx="2514600" cy="304800"/>
            <a:chOff x="-279" y="624"/>
            <a:chExt cx="1180" cy="336"/>
          </a:xfrm>
        </p:grpSpPr>
        <p:sp>
          <p:nvSpPr>
            <p:cNvPr id="71690" name="Rectangle 5"/>
            <p:cNvSpPr>
              <a:spLocks noChangeArrowheads="1"/>
            </p:cNvSpPr>
            <p:nvPr/>
          </p:nvSpPr>
          <p:spPr bwMode="auto">
            <a:xfrm>
              <a:off x="472" y="624"/>
              <a:ext cx="429" cy="336"/>
            </a:xfrm>
            <a:prstGeom prst="rect">
              <a:avLst/>
            </a:prstGeom>
            <a:solidFill>
              <a:srgbClr val="618FFD"/>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r>
                <a:rPr lang="en-US" altLang="en-US" sz="2000" b="0">
                  <a:latin typeface="Gill Sans" charset="0"/>
                  <a:ea typeface="Gill Sans" charset="0"/>
                  <a:cs typeface="Gill Sans" charset="0"/>
                </a:rPr>
                <a:t>index</a:t>
              </a:r>
            </a:p>
          </p:txBody>
        </p:sp>
        <p:sp>
          <p:nvSpPr>
            <p:cNvPr id="71691" name="Rectangle 6"/>
            <p:cNvSpPr>
              <a:spLocks noChangeArrowheads="1"/>
            </p:cNvSpPr>
            <p:nvPr/>
          </p:nvSpPr>
          <p:spPr bwMode="auto">
            <a:xfrm>
              <a:off x="-279" y="624"/>
              <a:ext cx="751" cy="336"/>
            </a:xfrm>
            <a:prstGeom prst="rect">
              <a:avLst/>
            </a:prstGeom>
            <a:solidFill>
              <a:schemeClr val="bg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lnSpc>
                  <a:spcPct val="75000"/>
                </a:lnSpc>
              </a:pPr>
              <a:r>
                <a:rPr lang="en-US" altLang="en-US" sz="2000" b="0">
                  <a:latin typeface="Gill Sans" charset="0"/>
                  <a:ea typeface="Gill Sans" charset="0"/>
                  <a:cs typeface="Gill Sans" charset="0"/>
                </a:rPr>
                <a:t>tag / page #</a:t>
              </a:r>
            </a:p>
          </p:txBody>
        </p:sp>
      </p:grpSp>
      <p:sp>
        <p:nvSpPr>
          <p:cNvPr id="71685" name="Rectangle 5"/>
          <p:cNvSpPr>
            <a:spLocks noChangeArrowheads="1"/>
          </p:cNvSpPr>
          <p:nvPr/>
        </p:nvSpPr>
        <p:spPr bwMode="auto">
          <a:xfrm>
            <a:off x="6477000" y="4114800"/>
            <a:ext cx="990600" cy="304800"/>
          </a:xfrm>
          <a:prstGeom prst="rect">
            <a:avLst/>
          </a:prstGeom>
          <a:solidFill>
            <a:srgbClr val="618FFD"/>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r>
              <a:rPr lang="en-US" altLang="en-US" sz="2000" b="0">
                <a:latin typeface="Gill Sans" charset="0"/>
                <a:ea typeface="Gill Sans" charset="0"/>
                <a:cs typeface="Gill Sans" charset="0"/>
              </a:rPr>
              <a:t>byte</a:t>
            </a:r>
          </a:p>
        </p:txBody>
      </p:sp>
      <p:cxnSp>
        <p:nvCxnSpPr>
          <p:cNvPr id="71686" name="Straight Connector 16"/>
          <p:cNvCxnSpPr>
            <a:cxnSpLocks noChangeShapeType="1"/>
          </p:cNvCxnSpPr>
          <p:nvPr/>
        </p:nvCxnSpPr>
        <p:spPr bwMode="auto">
          <a:xfrm>
            <a:off x="5562600" y="3657600"/>
            <a:ext cx="0" cy="533400"/>
          </a:xfrm>
          <a:prstGeom prst="line">
            <a:avLst/>
          </a:prstGeom>
          <a:noFill/>
          <a:ln w="12700">
            <a:solidFill>
              <a:schemeClr val="tx1"/>
            </a:solidFill>
            <a:prstDash val="dash"/>
            <a:round/>
            <a:headEnd/>
            <a:tailEnd/>
          </a:ln>
          <a:extLst>
            <a:ext uri="{909E8E84-426E-40dd-AFC4-6F175D3DCCD1}">
              <a14:hiddenFill xmlns:a14="http://schemas.microsoft.com/office/drawing/2010/main" xmlns="">
                <a:noFill/>
              </a14:hiddenFill>
            </a:ext>
          </a:extLst>
        </p:spPr>
      </p:cxnSp>
      <p:cxnSp>
        <p:nvCxnSpPr>
          <p:cNvPr id="71687" name="Straight Connector 17"/>
          <p:cNvCxnSpPr>
            <a:cxnSpLocks noChangeShapeType="1"/>
          </p:cNvCxnSpPr>
          <p:nvPr/>
        </p:nvCxnSpPr>
        <p:spPr bwMode="auto">
          <a:xfrm>
            <a:off x="7467600" y="3657600"/>
            <a:ext cx="0" cy="533400"/>
          </a:xfrm>
          <a:prstGeom prst="line">
            <a:avLst/>
          </a:prstGeom>
          <a:noFill/>
          <a:ln w="12700">
            <a:solidFill>
              <a:schemeClr val="tx1"/>
            </a:solidFill>
            <a:prstDash val="dash"/>
            <a:round/>
            <a:headEnd/>
            <a:tailEnd/>
          </a:ln>
          <a:extLst>
            <a:ext uri="{909E8E84-426E-40dd-AFC4-6F175D3DCCD1}">
              <a14:hiddenFill xmlns:a14="http://schemas.microsoft.com/office/drawing/2010/main" xmlns="">
                <a:noFill/>
              </a14:hiddenFill>
            </a:ext>
          </a:extLst>
        </p:spPr>
      </p:cxnSp>
      <p:sp>
        <p:nvSpPr>
          <p:cNvPr id="71688" name="TextBox 18"/>
          <p:cNvSpPr txBox="1">
            <a:spLocks noChangeArrowheads="1"/>
          </p:cNvSpPr>
          <p:nvPr/>
        </p:nvSpPr>
        <p:spPr bwMode="auto">
          <a:xfrm>
            <a:off x="1606209" y="3276600"/>
            <a:ext cx="2273379"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r" eaLnBrk="1" hangingPunct="1"/>
            <a:r>
              <a:rPr lang="en-US" altLang="en-US" b="0" dirty="0">
                <a:latin typeface="Gill Sans Light"/>
                <a:cs typeface="Gill Sans Light"/>
              </a:rPr>
              <a:t>virtual address </a:t>
            </a:r>
          </a:p>
        </p:txBody>
      </p:sp>
      <p:sp>
        <p:nvSpPr>
          <p:cNvPr id="71689" name="TextBox 19"/>
          <p:cNvSpPr txBox="1">
            <a:spLocks noChangeArrowheads="1"/>
          </p:cNvSpPr>
          <p:nvPr/>
        </p:nvSpPr>
        <p:spPr bwMode="auto">
          <a:xfrm>
            <a:off x="1219200" y="4019550"/>
            <a:ext cx="2660388"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r" eaLnBrk="1" hangingPunct="1"/>
            <a:r>
              <a:rPr lang="en-US" altLang="en-US" b="0" dirty="0">
                <a:latin typeface="Gill Sans Light"/>
                <a:cs typeface="Gill Sans Light"/>
              </a:rPr>
              <a:t>physical address </a:t>
            </a:r>
          </a:p>
        </p:txBody>
      </p:sp>
    </p:spTree>
    <p:extLst>
      <p:ext uri="{BB962C8B-B14F-4D97-AF65-F5344CB8AC3E}">
        <p14:creationId xmlns:p14="http://schemas.microsoft.com/office/powerpoint/2010/main" val="4150798747"/>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54731" name="Rectangle 43"/>
          <p:cNvSpPr>
            <a:spLocks noGrp="1" noChangeArrowheads="1"/>
          </p:cNvSpPr>
          <p:nvPr>
            <p:ph type="body" idx="1"/>
          </p:nvPr>
        </p:nvSpPr>
        <p:spPr>
          <a:xfrm>
            <a:off x="147459" y="671842"/>
            <a:ext cx="8767941" cy="5868273"/>
          </a:xfrm>
          <a:noFill/>
        </p:spPr>
        <p:txBody>
          <a:bodyPr wrap="square" lIns="63500" tIns="25400" rIns="63500" bIns="25400">
            <a:spAutoFit/>
          </a:bodyPr>
          <a:lstStyle/>
          <a:p>
            <a:pPr>
              <a:spcBef>
                <a:spcPct val="20000"/>
              </a:spcBef>
            </a:pPr>
            <a:r>
              <a:rPr lang="en-US" altLang="ko-KR" dirty="0">
                <a:ea typeface="굴림" panose="020B0600000101010101" pitchFamily="34" charset="-127"/>
              </a:rPr>
              <a:t>Here is how this might work with a </a:t>
            </a:r>
            <a:r>
              <a:rPr lang="en-US" altLang="ko-KR" dirty="0" smtClean="0">
                <a:ea typeface="굴림" panose="020B0600000101010101" pitchFamily="34" charset="-127"/>
              </a:rPr>
              <a:t>4K, direct-mapped </a:t>
            </a:r>
            <a:r>
              <a:rPr lang="en-US" altLang="ko-KR" dirty="0">
                <a:ea typeface="굴림" panose="020B0600000101010101" pitchFamily="34" charset="-127"/>
              </a:rPr>
              <a:t>cache: </a:t>
            </a:r>
          </a:p>
          <a:p>
            <a:pPr>
              <a:spcBef>
                <a:spcPct val="20000"/>
              </a:spcBef>
            </a:pPr>
            <a:endParaRPr lang="en-US" altLang="ko-KR" dirty="0">
              <a:ea typeface="굴림" panose="020B0600000101010101" pitchFamily="34" charset="-127"/>
            </a:endParaRPr>
          </a:p>
          <a:p>
            <a:pPr>
              <a:spcBef>
                <a:spcPct val="20000"/>
              </a:spcBef>
            </a:pPr>
            <a:endParaRPr lang="en-US" altLang="ko-KR" dirty="0">
              <a:ea typeface="굴림" panose="020B0600000101010101" pitchFamily="34" charset="-127"/>
            </a:endParaRPr>
          </a:p>
          <a:p>
            <a:pPr>
              <a:spcBef>
                <a:spcPct val="20000"/>
              </a:spcBef>
            </a:pPr>
            <a:endParaRPr lang="en-US" altLang="ko-KR" dirty="0">
              <a:ea typeface="굴림" panose="020B0600000101010101" pitchFamily="34" charset="-127"/>
            </a:endParaRPr>
          </a:p>
          <a:p>
            <a:pPr>
              <a:spcBef>
                <a:spcPct val="20000"/>
              </a:spcBef>
            </a:pPr>
            <a:endParaRPr lang="en-US" altLang="ko-KR" dirty="0">
              <a:ea typeface="굴림" panose="020B0600000101010101" pitchFamily="34" charset="-127"/>
            </a:endParaRPr>
          </a:p>
          <a:p>
            <a:pPr>
              <a:spcBef>
                <a:spcPct val="20000"/>
              </a:spcBef>
            </a:pPr>
            <a:endParaRPr lang="en-US" altLang="ko-KR" dirty="0">
              <a:ea typeface="굴림" panose="020B0600000101010101" pitchFamily="34" charset="-127"/>
            </a:endParaRPr>
          </a:p>
          <a:p>
            <a:pPr>
              <a:spcBef>
                <a:spcPct val="20000"/>
              </a:spcBef>
            </a:pPr>
            <a:endParaRPr lang="en-US" altLang="ko-KR" dirty="0">
              <a:ea typeface="굴림" panose="020B0600000101010101" pitchFamily="34" charset="-127"/>
            </a:endParaRPr>
          </a:p>
          <a:p>
            <a:pPr>
              <a:spcBef>
                <a:spcPct val="20000"/>
              </a:spcBef>
            </a:pPr>
            <a:endParaRPr lang="en-US" altLang="ko-KR" dirty="0">
              <a:ea typeface="굴림" panose="020B0600000101010101" pitchFamily="34" charset="-127"/>
            </a:endParaRPr>
          </a:p>
          <a:p>
            <a:pPr>
              <a:spcBef>
                <a:spcPct val="20000"/>
              </a:spcBef>
            </a:pPr>
            <a:endParaRPr lang="en-US" altLang="ko-KR" dirty="0">
              <a:ea typeface="굴림" panose="020B0600000101010101" pitchFamily="34" charset="-127"/>
            </a:endParaRPr>
          </a:p>
          <a:p>
            <a:pPr>
              <a:spcBef>
                <a:spcPct val="20000"/>
              </a:spcBef>
            </a:pPr>
            <a:endParaRPr lang="en-US" altLang="ko-KR" dirty="0">
              <a:ea typeface="굴림" panose="020B0600000101010101" pitchFamily="34" charset="-127"/>
            </a:endParaRPr>
          </a:p>
          <a:p>
            <a:pPr>
              <a:spcBef>
                <a:spcPct val="20000"/>
              </a:spcBef>
            </a:pPr>
            <a:r>
              <a:rPr lang="en-US" altLang="ko-KR" dirty="0" smtClean="0">
                <a:ea typeface="굴림" panose="020B0600000101010101" pitchFamily="34" charset="-127"/>
              </a:rPr>
              <a:t>This gets much more interesting if you want a larger cache</a:t>
            </a:r>
          </a:p>
          <a:p>
            <a:pPr lvl="1">
              <a:spcBef>
                <a:spcPct val="20000"/>
              </a:spcBef>
            </a:pPr>
            <a:r>
              <a:rPr lang="en-US" altLang="ko-KR" dirty="0" smtClean="0">
                <a:ea typeface="굴림" panose="020B0600000101010101" pitchFamily="34" charset="-127"/>
              </a:rPr>
              <a:t>Increase page size (obvious, but not entirely desirable)</a:t>
            </a:r>
            <a:endParaRPr lang="en-US" altLang="ko-KR" dirty="0">
              <a:solidFill>
                <a:schemeClr val="hlink"/>
              </a:solidFill>
              <a:ea typeface="굴림" panose="020B0600000101010101" pitchFamily="34" charset="-127"/>
            </a:endParaRPr>
          </a:p>
          <a:p>
            <a:pPr lvl="1">
              <a:spcBef>
                <a:spcPct val="20000"/>
              </a:spcBef>
            </a:pPr>
            <a:r>
              <a:rPr lang="en-US" altLang="ko-KR" dirty="0" smtClean="0">
                <a:solidFill>
                  <a:schemeClr val="hlink"/>
                </a:solidFill>
                <a:ea typeface="굴림" panose="020B0600000101010101" pitchFamily="34" charset="-127"/>
              </a:rPr>
              <a:t>Increase associativity of cache (thereby decreasing index)</a:t>
            </a:r>
          </a:p>
          <a:p>
            <a:pPr lvl="1">
              <a:spcBef>
                <a:spcPct val="20000"/>
              </a:spcBef>
            </a:pPr>
            <a:r>
              <a:rPr lang="en-US" altLang="ko-KR" dirty="0" smtClean="0">
                <a:solidFill>
                  <a:schemeClr val="hlink"/>
                </a:solidFill>
                <a:ea typeface="굴림" panose="020B0600000101010101" pitchFamily="34" charset="-127"/>
              </a:rPr>
              <a:t>Start looking up in multiple chunks of cache, pick when TLB lookup is finished.</a:t>
            </a:r>
            <a:endParaRPr lang="en-US" altLang="ko-KR" dirty="0">
              <a:ea typeface="굴림" panose="020B0600000101010101" pitchFamily="34" charset="-127"/>
            </a:endParaRPr>
          </a:p>
        </p:txBody>
      </p:sp>
      <p:grpSp>
        <p:nvGrpSpPr>
          <p:cNvPr id="754733" name="Group 45"/>
          <p:cNvGrpSpPr>
            <a:grpSpLocks/>
          </p:cNvGrpSpPr>
          <p:nvPr/>
        </p:nvGrpSpPr>
        <p:grpSpPr bwMode="auto">
          <a:xfrm>
            <a:off x="680451" y="1295400"/>
            <a:ext cx="7783097" cy="3068638"/>
            <a:chOff x="363" y="1104"/>
            <a:chExt cx="5194" cy="2048"/>
          </a:xfrm>
        </p:grpSpPr>
        <p:sp>
          <p:nvSpPr>
            <p:cNvPr id="39941" name="Rectangle 2"/>
            <p:cNvSpPr>
              <a:spLocks noChangeArrowheads="1"/>
            </p:cNvSpPr>
            <p:nvPr/>
          </p:nvSpPr>
          <p:spPr bwMode="auto">
            <a:xfrm>
              <a:off x="699" y="1136"/>
              <a:ext cx="1000" cy="992"/>
            </a:xfrm>
            <a:prstGeom prst="rect">
              <a:avLst/>
            </a:prstGeom>
            <a:solidFill>
              <a:srgbClr val="FF66CC"/>
            </a:solidFill>
            <a:ln w="127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800" b="0">
                  <a:latin typeface="Gill Sans" charset="0"/>
                  <a:ea typeface="Gill Sans" charset="0"/>
                  <a:cs typeface="Gill Sans" charset="0"/>
                </a:rPr>
                <a:t>TLB</a:t>
              </a:r>
            </a:p>
          </p:txBody>
        </p:sp>
        <p:sp>
          <p:nvSpPr>
            <p:cNvPr id="39942" name="Rectangle 3"/>
            <p:cNvSpPr>
              <a:spLocks noChangeArrowheads="1"/>
            </p:cNvSpPr>
            <p:nvPr/>
          </p:nvSpPr>
          <p:spPr bwMode="auto">
            <a:xfrm>
              <a:off x="3947" y="1112"/>
              <a:ext cx="1288" cy="1048"/>
            </a:xfrm>
            <a:prstGeom prst="rect">
              <a:avLst/>
            </a:prstGeom>
            <a:solidFill>
              <a:srgbClr val="00FFFF"/>
            </a:solidFill>
            <a:ln w="127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800" b="0">
                  <a:latin typeface="Gill Sans" charset="0"/>
                  <a:ea typeface="Gill Sans" charset="0"/>
                  <a:cs typeface="Gill Sans" charset="0"/>
                </a:rPr>
                <a:t>4K Cache</a:t>
              </a:r>
            </a:p>
          </p:txBody>
        </p:sp>
        <p:sp>
          <p:nvSpPr>
            <p:cNvPr id="39943" name="Rectangle 4"/>
            <p:cNvSpPr>
              <a:spLocks noChangeArrowheads="1"/>
            </p:cNvSpPr>
            <p:nvPr/>
          </p:nvSpPr>
          <p:spPr bwMode="auto">
            <a:xfrm>
              <a:off x="2035" y="2144"/>
              <a:ext cx="1640" cy="208"/>
            </a:xfrm>
            <a:prstGeom prst="rect">
              <a:avLst/>
            </a:prstGeom>
            <a:noFill/>
            <a:ln w="127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b="0">
                <a:latin typeface="Gill Sans" charset="0"/>
                <a:ea typeface="Gill Sans" charset="0"/>
                <a:cs typeface="Gill Sans" charset="0"/>
              </a:endParaRPr>
            </a:p>
          </p:txBody>
        </p:sp>
        <p:sp>
          <p:nvSpPr>
            <p:cNvPr id="39944" name="Line 5"/>
            <p:cNvSpPr>
              <a:spLocks noChangeShapeType="1"/>
            </p:cNvSpPr>
            <p:nvPr/>
          </p:nvSpPr>
          <p:spPr bwMode="auto">
            <a:xfrm>
              <a:off x="3471" y="2144"/>
              <a:ext cx="0" cy="208"/>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45" name="Line 6"/>
            <p:cNvSpPr>
              <a:spLocks noChangeShapeType="1"/>
            </p:cNvSpPr>
            <p:nvPr/>
          </p:nvSpPr>
          <p:spPr bwMode="auto">
            <a:xfrm>
              <a:off x="2967" y="2144"/>
              <a:ext cx="0" cy="208"/>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46" name="Rectangle 7"/>
            <p:cNvSpPr>
              <a:spLocks noChangeArrowheads="1"/>
            </p:cNvSpPr>
            <p:nvPr/>
          </p:nvSpPr>
          <p:spPr bwMode="auto">
            <a:xfrm>
              <a:off x="3107" y="1967"/>
              <a:ext cx="240" cy="1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10</a:t>
              </a:r>
            </a:p>
          </p:txBody>
        </p:sp>
        <p:sp>
          <p:nvSpPr>
            <p:cNvPr id="39947" name="Rectangle 8"/>
            <p:cNvSpPr>
              <a:spLocks noChangeArrowheads="1"/>
            </p:cNvSpPr>
            <p:nvPr/>
          </p:nvSpPr>
          <p:spPr bwMode="auto">
            <a:xfrm>
              <a:off x="3499" y="1967"/>
              <a:ext cx="163" cy="1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2</a:t>
              </a:r>
            </a:p>
          </p:txBody>
        </p:sp>
        <p:sp>
          <p:nvSpPr>
            <p:cNvPr id="39948" name="Rectangle 9"/>
            <p:cNvSpPr>
              <a:spLocks noChangeArrowheads="1"/>
            </p:cNvSpPr>
            <p:nvPr/>
          </p:nvSpPr>
          <p:spPr bwMode="auto">
            <a:xfrm>
              <a:off x="3451" y="2192"/>
              <a:ext cx="240" cy="1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00</a:t>
              </a:r>
            </a:p>
          </p:txBody>
        </p:sp>
        <p:sp>
          <p:nvSpPr>
            <p:cNvPr id="39949" name="Rectangle 10"/>
            <p:cNvSpPr>
              <a:spLocks noChangeArrowheads="1"/>
            </p:cNvSpPr>
            <p:nvPr/>
          </p:nvSpPr>
          <p:spPr bwMode="auto">
            <a:xfrm>
              <a:off x="4307" y="1984"/>
              <a:ext cx="532" cy="1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4 bytes</a:t>
              </a:r>
            </a:p>
          </p:txBody>
        </p:sp>
        <p:sp>
          <p:nvSpPr>
            <p:cNvPr id="39950" name="Line 11"/>
            <p:cNvSpPr>
              <a:spLocks noChangeShapeType="1"/>
            </p:cNvSpPr>
            <p:nvPr/>
          </p:nvSpPr>
          <p:spPr bwMode="auto">
            <a:xfrm>
              <a:off x="4867" y="2060"/>
              <a:ext cx="368"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51" name="Line 12"/>
            <p:cNvSpPr>
              <a:spLocks noChangeShapeType="1"/>
            </p:cNvSpPr>
            <p:nvPr/>
          </p:nvSpPr>
          <p:spPr bwMode="auto">
            <a:xfrm flipH="1">
              <a:off x="3939" y="2060"/>
              <a:ext cx="376"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52" name="Line 13"/>
            <p:cNvSpPr>
              <a:spLocks noChangeShapeType="1"/>
            </p:cNvSpPr>
            <p:nvPr/>
          </p:nvSpPr>
          <p:spPr bwMode="auto">
            <a:xfrm>
              <a:off x="3235" y="1612"/>
              <a:ext cx="70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53" name="Rectangle 14"/>
            <p:cNvSpPr>
              <a:spLocks noChangeArrowheads="1"/>
            </p:cNvSpPr>
            <p:nvPr/>
          </p:nvSpPr>
          <p:spPr bwMode="auto">
            <a:xfrm>
              <a:off x="3315" y="1448"/>
              <a:ext cx="426" cy="1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index</a:t>
              </a:r>
            </a:p>
          </p:txBody>
        </p:sp>
        <p:sp>
          <p:nvSpPr>
            <p:cNvPr id="39954" name="Rectangle 15"/>
            <p:cNvSpPr>
              <a:spLocks noChangeArrowheads="1"/>
            </p:cNvSpPr>
            <p:nvPr/>
          </p:nvSpPr>
          <p:spPr bwMode="auto">
            <a:xfrm>
              <a:off x="5251" y="1528"/>
              <a:ext cx="306" cy="1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1 K</a:t>
              </a:r>
            </a:p>
          </p:txBody>
        </p:sp>
        <p:sp>
          <p:nvSpPr>
            <p:cNvPr id="39955" name="Line 16"/>
            <p:cNvSpPr>
              <a:spLocks noChangeShapeType="1"/>
            </p:cNvSpPr>
            <p:nvPr/>
          </p:nvSpPr>
          <p:spPr bwMode="auto">
            <a:xfrm flipV="1">
              <a:off x="5391" y="1104"/>
              <a:ext cx="0" cy="408"/>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56" name="Line 17"/>
            <p:cNvSpPr>
              <a:spLocks noChangeShapeType="1"/>
            </p:cNvSpPr>
            <p:nvPr/>
          </p:nvSpPr>
          <p:spPr bwMode="auto">
            <a:xfrm>
              <a:off x="5391" y="1688"/>
              <a:ext cx="0" cy="46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57" name="Rectangle 18"/>
            <p:cNvSpPr>
              <a:spLocks noChangeArrowheads="1"/>
            </p:cNvSpPr>
            <p:nvPr/>
          </p:nvSpPr>
          <p:spPr bwMode="auto">
            <a:xfrm>
              <a:off x="2059" y="2152"/>
              <a:ext cx="936" cy="1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dirty="0">
                  <a:latin typeface="Gill Sans" charset="0"/>
                  <a:ea typeface="Gill Sans" charset="0"/>
                  <a:cs typeface="Gill Sans" charset="0"/>
                </a:rPr>
                <a:t>virtual page #</a:t>
              </a:r>
            </a:p>
          </p:txBody>
        </p:sp>
        <p:sp>
          <p:nvSpPr>
            <p:cNvPr id="39958" name="Rectangle 19"/>
            <p:cNvSpPr>
              <a:spLocks noChangeArrowheads="1"/>
            </p:cNvSpPr>
            <p:nvPr/>
          </p:nvSpPr>
          <p:spPr bwMode="auto">
            <a:xfrm>
              <a:off x="3035" y="2152"/>
              <a:ext cx="334" cy="1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disp</a:t>
              </a:r>
            </a:p>
          </p:txBody>
        </p:sp>
        <p:sp>
          <p:nvSpPr>
            <p:cNvPr id="39959" name="Rectangle 20"/>
            <p:cNvSpPr>
              <a:spLocks noChangeArrowheads="1"/>
            </p:cNvSpPr>
            <p:nvPr/>
          </p:nvSpPr>
          <p:spPr bwMode="auto">
            <a:xfrm>
              <a:off x="2347" y="1976"/>
              <a:ext cx="240" cy="1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20</a:t>
              </a:r>
            </a:p>
          </p:txBody>
        </p:sp>
        <p:sp>
          <p:nvSpPr>
            <p:cNvPr id="39960" name="Line 21"/>
            <p:cNvSpPr>
              <a:spLocks noChangeShapeType="1"/>
            </p:cNvSpPr>
            <p:nvPr/>
          </p:nvSpPr>
          <p:spPr bwMode="auto">
            <a:xfrm flipH="1">
              <a:off x="1699" y="1604"/>
              <a:ext cx="648"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61" name="Rectangle 22"/>
            <p:cNvSpPr>
              <a:spLocks noChangeArrowheads="1"/>
            </p:cNvSpPr>
            <p:nvPr/>
          </p:nvSpPr>
          <p:spPr bwMode="auto">
            <a:xfrm>
              <a:off x="1939" y="1168"/>
              <a:ext cx="517" cy="34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assoc</a:t>
              </a:r>
            </a:p>
            <a:p>
              <a:pPr algn="l">
                <a:lnSpc>
                  <a:spcPct val="85000"/>
                </a:lnSpc>
                <a:spcBef>
                  <a:spcPct val="0"/>
                </a:spcBef>
                <a:buSzTx/>
              </a:pPr>
              <a:r>
                <a:rPr lang="en-US" altLang="ko-KR" sz="1800" b="0">
                  <a:latin typeface="Gill Sans" charset="0"/>
                  <a:ea typeface="Gill Sans" charset="0"/>
                  <a:cs typeface="Gill Sans" charset="0"/>
                </a:rPr>
                <a:t>lookup</a:t>
              </a:r>
            </a:p>
          </p:txBody>
        </p:sp>
        <p:sp>
          <p:nvSpPr>
            <p:cNvPr id="39962" name="Rectangle 23"/>
            <p:cNvSpPr>
              <a:spLocks noChangeArrowheads="1"/>
            </p:cNvSpPr>
            <p:nvPr/>
          </p:nvSpPr>
          <p:spPr bwMode="auto">
            <a:xfrm>
              <a:off x="363" y="1536"/>
              <a:ext cx="240" cy="1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32</a:t>
              </a:r>
            </a:p>
          </p:txBody>
        </p:sp>
        <p:sp>
          <p:nvSpPr>
            <p:cNvPr id="39963" name="Line 24"/>
            <p:cNvSpPr>
              <a:spLocks noChangeShapeType="1"/>
            </p:cNvSpPr>
            <p:nvPr/>
          </p:nvSpPr>
          <p:spPr bwMode="auto">
            <a:xfrm flipV="1">
              <a:off x="503" y="1112"/>
              <a:ext cx="0" cy="408"/>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64" name="Line 25"/>
            <p:cNvSpPr>
              <a:spLocks noChangeShapeType="1"/>
            </p:cNvSpPr>
            <p:nvPr/>
          </p:nvSpPr>
          <p:spPr bwMode="auto">
            <a:xfrm>
              <a:off x="503" y="1696"/>
              <a:ext cx="0" cy="46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65" name="Line 26"/>
            <p:cNvSpPr>
              <a:spLocks noChangeShapeType="1"/>
            </p:cNvSpPr>
            <p:nvPr/>
          </p:nvSpPr>
          <p:spPr bwMode="auto">
            <a:xfrm>
              <a:off x="839" y="2136"/>
              <a:ext cx="0" cy="1016"/>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66" name="Rectangle 27"/>
            <p:cNvSpPr>
              <a:spLocks noChangeArrowheads="1"/>
            </p:cNvSpPr>
            <p:nvPr/>
          </p:nvSpPr>
          <p:spPr bwMode="auto">
            <a:xfrm>
              <a:off x="411" y="2384"/>
              <a:ext cx="357" cy="34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Hit/</a:t>
              </a:r>
            </a:p>
            <a:p>
              <a:pPr algn="l">
                <a:lnSpc>
                  <a:spcPct val="85000"/>
                </a:lnSpc>
                <a:spcBef>
                  <a:spcPct val="0"/>
                </a:spcBef>
                <a:buSzTx/>
              </a:pPr>
              <a:r>
                <a:rPr lang="en-US" altLang="ko-KR" sz="1800" b="0">
                  <a:latin typeface="Gill Sans" charset="0"/>
                  <a:ea typeface="Gill Sans" charset="0"/>
                  <a:cs typeface="Gill Sans" charset="0"/>
                </a:rPr>
                <a:t>Miss</a:t>
              </a:r>
            </a:p>
          </p:txBody>
        </p:sp>
        <p:sp>
          <p:nvSpPr>
            <p:cNvPr id="39967" name="Line 28"/>
            <p:cNvSpPr>
              <a:spLocks noChangeShapeType="1"/>
            </p:cNvSpPr>
            <p:nvPr/>
          </p:nvSpPr>
          <p:spPr bwMode="auto">
            <a:xfrm>
              <a:off x="5079" y="2168"/>
              <a:ext cx="0" cy="936"/>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68" name="Rectangle 29"/>
            <p:cNvSpPr>
              <a:spLocks noChangeArrowheads="1"/>
            </p:cNvSpPr>
            <p:nvPr/>
          </p:nvSpPr>
          <p:spPr bwMode="auto">
            <a:xfrm>
              <a:off x="3987" y="2792"/>
              <a:ext cx="290" cy="1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dirty="0">
                  <a:latin typeface="Gill Sans" charset="0"/>
                  <a:ea typeface="Gill Sans" charset="0"/>
                  <a:cs typeface="Gill Sans" charset="0"/>
                </a:rPr>
                <a:t>Tag</a:t>
              </a:r>
            </a:p>
          </p:txBody>
        </p:sp>
        <p:sp>
          <p:nvSpPr>
            <p:cNvPr id="39969" name="Rectangle 30"/>
            <p:cNvSpPr>
              <a:spLocks noChangeArrowheads="1"/>
            </p:cNvSpPr>
            <p:nvPr/>
          </p:nvSpPr>
          <p:spPr bwMode="auto">
            <a:xfrm>
              <a:off x="4323" y="2784"/>
              <a:ext cx="385" cy="19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Data</a:t>
              </a:r>
            </a:p>
          </p:txBody>
        </p:sp>
        <p:sp>
          <p:nvSpPr>
            <p:cNvPr id="39970" name="Rectangle 31"/>
            <p:cNvSpPr>
              <a:spLocks noChangeArrowheads="1"/>
            </p:cNvSpPr>
            <p:nvPr/>
          </p:nvSpPr>
          <p:spPr bwMode="auto">
            <a:xfrm>
              <a:off x="5123" y="2792"/>
              <a:ext cx="357" cy="349"/>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Hit/</a:t>
              </a:r>
            </a:p>
            <a:p>
              <a:pPr algn="l">
                <a:lnSpc>
                  <a:spcPct val="85000"/>
                </a:lnSpc>
                <a:spcBef>
                  <a:spcPct val="0"/>
                </a:spcBef>
                <a:buSzTx/>
              </a:pPr>
              <a:r>
                <a:rPr lang="en-US" altLang="ko-KR" sz="1800" b="0">
                  <a:latin typeface="Gill Sans" charset="0"/>
                  <a:ea typeface="Gill Sans" charset="0"/>
                  <a:cs typeface="Gill Sans" charset="0"/>
                </a:rPr>
                <a:t>Miss</a:t>
              </a:r>
            </a:p>
          </p:txBody>
        </p:sp>
        <p:sp>
          <p:nvSpPr>
            <p:cNvPr id="39971" name="Oval 32"/>
            <p:cNvSpPr>
              <a:spLocks noChangeArrowheads="1"/>
            </p:cNvSpPr>
            <p:nvPr/>
          </p:nvSpPr>
          <p:spPr bwMode="auto">
            <a:xfrm>
              <a:off x="2899" y="2784"/>
              <a:ext cx="224" cy="200"/>
            </a:xfrm>
            <a:prstGeom prst="ellipse">
              <a:avLst/>
            </a:prstGeom>
            <a:noFill/>
            <a:ln w="12700">
              <a:solidFill>
                <a:schemeClr val="tx1"/>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800" b="0">
                  <a:latin typeface="Gill Sans" charset="0"/>
                  <a:ea typeface="Gill Sans" charset="0"/>
                  <a:cs typeface="Gill Sans" charset="0"/>
                </a:rPr>
                <a:t>=</a:t>
              </a:r>
            </a:p>
          </p:txBody>
        </p:sp>
        <p:sp>
          <p:nvSpPr>
            <p:cNvPr id="39972" name="Line 33"/>
            <p:cNvSpPr>
              <a:spLocks noChangeShapeType="1"/>
            </p:cNvSpPr>
            <p:nvPr/>
          </p:nvSpPr>
          <p:spPr bwMode="auto">
            <a:xfrm flipH="1">
              <a:off x="3107" y="2488"/>
              <a:ext cx="1032" cy="312"/>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73" name="Line 34"/>
            <p:cNvSpPr>
              <a:spLocks noChangeShapeType="1"/>
            </p:cNvSpPr>
            <p:nvPr/>
          </p:nvSpPr>
          <p:spPr bwMode="auto">
            <a:xfrm>
              <a:off x="1531" y="2472"/>
              <a:ext cx="1336" cy="376"/>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74" name="Line 35"/>
            <p:cNvSpPr>
              <a:spLocks noChangeShapeType="1"/>
            </p:cNvSpPr>
            <p:nvPr/>
          </p:nvSpPr>
          <p:spPr bwMode="auto">
            <a:xfrm>
              <a:off x="3015" y="2992"/>
              <a:ext cx="0" cy="16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75" name="Line 36"/>
            <p:cNvSpPr>
              <a:spLocks noChangeShapeType="1"/>
            </p:cNvSpPr>
            <p:nvPr/>
          </p:nvSpPr>
          <p:spPr bwMode="auto">
            <a:xfrm>
              <a:off x="2343" y="1608"/>
              <a:ext cx="0" cy="376"/>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76" name="Rectangle 37"/>
            <p:cNvSpPr>
              <a:spLocks noChangeArrowheads="1"/>
            </p:cNvSpPr>
            <p:nvPr/>
          </p:nvSpPr>
          <p:spPr bwMode="auto">
            <a:xfrm>
              <a:off x="1278" y="2744"/>
              <a:ext cx="500" cy="1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63500" tIns="25400" rIns="63500" bIns="2540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85000"/>
                </a:lnSpc>
                <a:spcBef>
                  <a:spcPct val="0"/>
                </a:spcBef>
                <a:buSzTx/>
              </a:pPr>
              <a:r>
                <a:rPr lang="en-US" altLang="ko-KR" sz="1800" b="0">
                  <a:latin typeface="Gill Sans" charset="0"/>
                  <a:ea typeface="Gill Sans" charset="0"/>
                  <a:cs typeface="Gill Sans" charset="0"/>
                </a:rPr>
                <a:t>page #</a:t>
              </a:r>
            </a:p>
          </p:txBody>
        </p:sp>
        <p:sp>
          <p:nvSpPr>
            <p:cNvPr id="39977" name="Line 38"/>
            <p:cNvSpPr>
              <a:spLocks noChangeShapeType="1"/>
            </p:cNvSpPr>
            <p:nvPr/>
          </p:nvSpPr>
          <p:spPr bwMode="auto">
            <a:xfrm>
              <a:off x="1527" y="2136"/>
              <a:ext cx="0" cy="616"/>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78" name="Line 39"/>
            <p:cNvSpPr>
              <a:spLocks noChangeShapeType="1"/>
            </p:cNvSpPr>
            <p:nvPr/>
          </p:nvSpPr>
          <p:spPr bwMode="auto">
            <a:xfrm>
              <a:off x="4119" y="2184"/>
              <a:ext cx="0" cy="616"/>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79" name="Line 40"/>
            <p:cNvSpPr>
              <a:spLocks noChangeShapeType="1"/>
            </p:cNvSpPr>
            <p:nvPr/>
          </p:nvSpPr>
          <p:spPr bwMode="auto">
            <a:xfrm>
              <a:off x="3255" y="1608"/>
              <a:ext cx="0" cy="328"/>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sp>
          <p:nvSpPr>
            <p:cNvPr id="39980" name="Line 41"/>
            <p:cNvSpPr>
              <a:spLocks noChangeShapeType="1"/>
            </p:cNvSpPr>
            <p:nvPr/>
          </p:nvSpPr>
          <p:spPr bwMode="auto">
            <a:xfrm>
              <a:off x="4503" y="2184"/>
              <a:ext cx="0" cy="616"/>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b="0">
                <a:latin typeface="Gill Sans" charset="0"/>
                <a:ea typeface="Gill Sans" charset="0"/>
                <a:cs typeface="Gill Sans" charset="0"/>
              </a:endParaRPr>
            </a:p>
          </p:txBody>
        </p:sp>
      </p:grpSp>
      <p:sp>
        <p:nvSpPr>
          <p:cNvPr id="39940" name="Rectangle 44"/>
          <p:cNvSpPr>
            <a:spLocks noGrp="1" noChangeArrowheads="1"/>
          </p:cNvSpPr>
          <p:nvPr>
            <p:ph type="title"/>
          </p:nvPr>
        </p:nvSpPr>
        <p:spPr>
          <a:xfrm>
            <a:off x="533400" y="228600"/>
            <a:ext cx="7873170" cy="368300"/>
          </a:xfrm>
        </p:spPr>
        <p:txBody>
          <a:bodyPr/>
          <a:lstStyle/>
          <a:p>
            <a:r>
              <a:rPr lang="en-US" altLang="ko-KR" dirty="0">
                <a:ea typeface="굴림" panose="020B0600000101010101" pitchFamily="34" charset="-127"/>
              </a:rPr>
              <a:t>Overlapping TLB &amp; Cache Access </a:t>
            </a:r>
          </a:p>
        </p:txBody>
      </p:sp>
    </p:spTree>
    <p:extLst>
      <p:ext uri="{BB962C8B-B14F-4D97-AF65-F5344CB8AC3E}">
        <p14:creationId xmlns:p14="http://schemas.microsoft.com/office/powerpoint/2010/main" val="13901970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47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54731">
                                            <p:txEl>
                                              <p:pRg st="10" end="1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54731">
                                            <p:txEl>
                                              <p:pRg st="11" end="1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54731">
                                            <p:txEl>
                                              <p:pRg st="12" end="1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54731">
                                            <p:txEl>
                                              <p:pRg st="13" end="13"/>
                                            </p:txEl>
                                          </p:spTgt>
                                        </p:tgtEl>
                                        <p:attrNameLst>
                                          <p:attrName>style.visibility</p:attrName>
                                        </p:attrNameLst>
                                      </p:cBhvr>
                                      <p:to>
                                        <p:strVal val="visible"/>
                                      </p:to>
                                    </p:set>
                                  </p:childTnLst>
                                </p:cTn>
                              </p:par>
                              <p:par>
                                <p:cTn id="17" presetID="2" presetClass="entr" presetSubtype="2" fill="hold" nodeType="withEffect">
                                  <p:stCondLst>
                                    <p:cond delay="0"/>
                                  </p:stCondLst>
                                  <p:childTnLst>
                                    <p:set>
                                      <p:cBhvr>
                                        <p:cTn id="18" dur="1" fill="hold">
                                          <p:stCondLst>
                                            <p:cond delay="0"/>
                                          </p:stCondLst>
                                        </p:cTn>
                                        <p:tgtEl>
                                          <p:spTgt spid="754733"/>
                                        </p:tgtEl>
                                        <p:attrNameLst>
                                          <p:attrName>style.visibility</p:attrName>
                                        </p:attrNameLst>
                                      </p:cBhvr>
                                      <p:to>
                                        <p:strVal val="visible"/>
                                      </p:to>
                                    </p:set>
                                    <p:anim calcmode="lin" valueType="num">
                                      <p:cBhvr additive="base">
                                        <p:cTn id="19" dur="500" fill="hold"/>
                                        <p:tgtEl>
                                          <p:spTgt spid="754733"/>
                                        </p:tgtEl>
                                        <p:attrNameLst>
                                          <p:attrName>ppt_x</p:attrName>
                                        </p:attrNameLst>
                                      </p:cBhvr>
                                      <p:tavLst>
                                        <p:tav tm="0">
                                          <p:val>
                                            <p:strVal val="1+#ppt_w/2"/>
                                          </p:val>
                                        </p:tav>
                                        <p:tav tm="100000">
                                          <p:val>
                                            <p:strVal val="#ppt_x"/>
                                          </p:val>
                                        </p:tav>
                                      </p:tavLst>
                                    </p:anim>
                                    <p:anim calcmode="lin" valueType="num">
                                      <p:cBhvr additive="base">
                                        <p:cTn id="20" dur="500" fill="hold"/>
                                        <p:tgtEl>
                                          <p:spTgt spid="7547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4731"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079C8918-6428-B747-8F27-407E3101F709}"/>
              </a:ext>
            </a:extLst>
          </p:cNvPr>
          <p:cNvSpPr>
            <a:spLocks noGrp="1" noChangeArrowheads="1"/>
          </p:cNvSpPr>
          <p:nvPr>
            <p:ph type="title"/>
          </p:nvPr>
        </p:nvSpPr>
        <p:spPr>
          <a:xfrm>
            <a:off x="152400" y="152400"/>
            <a:ext cx="8839200" cy="533400"/>
          </a:xfrm>
        </p:spPr>
        <p:txBody>
          <a:bodyPr/>
          <a:lstStyle/>
          <a:p>
            <a:r>
              <a:rPr lang="en-US" altLang="en-US" dirty="0" smtClean="0"/>
              <a:t>Example TLB Sizes: </a:t>
            </a:r>
            <a:r>
              <a:rPr lang="en-US" altLang="en-US" dirty="0"/>
              <a:t>Pentium-M TLBs (2003)</a:t>
            </a:r>
          </a:p>
        </p:txBody>
      </p:sp>
      <p:sp>
        <p:nvSpPr>
          <p:cNvPr id="25603" name="Rectangle 3">
            <a:extLst>
              <a:ext uri="{FF2B5EF4-FFF2-40B4-BE49-F238E27FC236}">
                <a16:creationId xmlns:a16="http://schemas.microsoft.com/office/drawing/2014/main" id="{E5BB885F-FFEF-CD47-BCCE-EE60984C858E}"/>
              </a:ext>
            </a:extLst>
          </p:cNvPr>
          <p:cNvSpPr>
            <a:spLocks noGrp="1" noChangeArrowheads="1"/>
          </p:cNvSpPr>
          <p:nvPr>
            <p:ph type="body" idx="1"/>
          </p:nvPr>
        </p:nvSpPr>
        <p:spPr/>
        <p:txBody>
          <a:bodyPr/>
          <a:lstStyle/>
          <a:p>
            <a:pPr>
              <a:lnSpc>
                <a:spcPct val="80000"/>
              </a:lnSpc>
            </a:pPr>
            <a:r>
              <a:rPr lang="en-US" altLang="en-US" sz="2800"/>
              <a:t>Four different TLBs</a:t>
            </a:r>
          </a:p>
          <a:p>
            <a:pPr lvl="1">
              <a:lnSpc>
                <a:spcPct val="80000"/>
              </a:lnSpc>
            </a:pPr>
            <a:r>
              <a:rPr lang="en-US" altLang="en-US" sz="2400"/>
              <a:t>Instruction TLB for 4K pages</a:t>
            </a:r>
          </a:p>
          <a:p>
            <a:pPr lvl="2">
              <a:lnSpc>
                <a:spcPct val="80000"/>
              </a:lnSpc>
            </a:pPr>
            <a:r>
              <a:rPr lang="en-US" altLang="en-US" sz="2000"/>
              <a:t>128 entries, 4-way set associative</a:t>
            </a:r>
          </a:p>
          <a:p>
            <a:pPr lvl="1">
              <a:lnSpc>
                <a:spcPct val="80000"/>
              </a:lnSpc>
            </a:pPr>
            <a:r>
              <a:rPr lang="en-US" altLang="en-US" sz="2400"/>
              <a:t>Instruction TLB for large pages</a:t>
            </a:r>
          </a:p>
          <a:p>
            <a:pPr lvl="2">
              <a:lnSpc>
                <a:spcPct val="80000"/>
              </a:lnSpc>
            </a:pPr>
            <a:r>
              <a:rPr lang="en-US" altLang="en-US" sz="2000"/>
              <a:t>2 entries, fully associative</a:t>
            </a:r>
          </a:p>
          <a:p>
            <a:pPr lvl="1">
              <a:lnSpc>
                <a:spcPct val="80000"/>
              </a:lnSpc>
            </a:pPr>
            <a:r>
              <a:rPr lang="en-US" altLang="en-US" sz="2400"/>
              <a:t>Data TLB for 4K pages</a:t>
            </a:r>
          </a:p>
          <a:p>
            <a:pPr lvl="2">
              <a:lnSpc>
                <a:spcPct val="80000"/>
              </a:lnSpc>
            </a:pPr>
            <a:r>
              <a:rPr lang="en-US" altLang="en-US" sz="2000"/>
              <a:t>128 entries, 4-way set associative</a:t>
            </a:r>
          </a:p>
          <a:p>
            <a:pPr lvl="1">
              <a:lnSpc>
                <a:spcPct val="80000"/>
              </a:lnSpc>
            </a:pPr>
            <a:r>
              <a:rPr lang="en-US" altLang="en-US" sz="2400"/>
              <a:t>Data TLB for large pages</a:t>
            </a:r>
          </a:p>
          <a:p>
            <a:pPr lvl="2">
              <a:lnSpc>
                <a:spcPct val="80000"/>
              </a:lnSpc>
            </a:pPr>
            <a:r>
              <a:rPr lang="en-US" altLang="en-US" sz="2000"/>
              <a:t>8 entries, 4-way set associative</a:t>
            </a:r>
          </a:p>
          <a:p>
            <a:pPr>
              <a:lnSpc>
                <a:spcPct val="80000"/>
              </a:lnSpc>
            </a:pPr>
            <a:r>
              <a:rPr lang="en-US" altLang="en-US" sz="2800"/>
              <a:t>All TLBs use LRU replacement policy</a:t>
            </a:r>
          </a:p>
          <a:p>
            <a:pPr>
              <a:lnSpc>
                <a:spcPct val="80000"/>
              </a:lnSpc>
            </a:pPr>
            <a:r>
              <a:rPr lang="en-US" altLang="en-US" sz="2800"/>
              <a:t>Why different TLBs for instruction, data, and page sizes?</a:t>
            </a:r>
          </a:p>
        </p:txBody>
      </p:sp>
    </p:spTree>
    <p:extLst>
      <p:ext uri="{BB962C8B-B14F-4D97-AF65-F5344CB8AC3E}">
        <p14:creationId xmlns:p14="http://schemas.microsoft.com/office/powerpoint/2010/main" val="3686795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6E17A-F713-7942-B7F1-EBA8B9FFDED7}"/>
              </a:ext>
            </a:extLst>
          </p:cNvPr>
          <p:cNvSpPr>
            <a:spLocks noGrp="1"/>
          </p:cNvSpPr>
          <p:nvPr>
            <p:ph type="title"/>
          </p:nvPr>
        </p:nvSpPr>
        <p:spPr/>
        <p:txBody>
          <a:bodyPr/>
          <a:lstStyle/>
          <a:p>
            <a:r>
              <a:rPr lang="en-US" dirty="0"/>
              <a:t>Intel </a:t>
            </a:r>
            <a:r>
              <a:rPr lang="en-US" dirty="0" err="1"/>
              <a:t>Nahelem</a:t>
            </a:r>
            <a:r>
              <a:rPr lang="en-US" dirty="0"/>
              <a:t> (2008)</a:t>
            </a:r>
          </a:p>
        </p:txBody>
      </p:sp>
      <p:sp>
        <p:nvSpPr>
          <p:cNvPr id="3" name="Content Placeholder 2">
            <a:extLst>
              <a:ext uri="{FF2B5EF4-FFF2-40B4-BE49-F238E27FC236}">
                <a16:creationId xmlns:a16="http://schemas.microsoft.com/office/drawing/2014/main" id="{A63431C3-B990-0247-BFDA-89B40013125B}"/>
              </a:ext>
            </a:extLst>
          </p:cNvPr>
          <p:cNvSpPr>
            <a:spLocks noGrp="1"/>
          </p:cNvSpPr>
          <p:nvPr>
            <p:ph idx="1"/>
          </p:nvPr>
        </p:nvSpPr>
        <p:spPr/>
        <p:txBody>
          <a:bodyPr/>
          <a:lstStyle/>
          <a:p>
            <a:r>
              <a:rPr lang="en-US" dirty="0"/>
              <a:t> L1 DTLB</a:t>
            </a:r>
          </a:p>
          <a:p>
            <a:pPr lvl="1"/>
            <a:r>
              <a:rPr lang="en-US" dirty="0"/>
              <a:t>64 entries for 4 K pages and </a:t>
            </a:r>
          </a:p>
          <a:p>
            <a:pPr lvl="1"/>
            <a:r>
              <a:rPr lang="en-US" dirty="0"/>
              <a:t>32 entries for 2/4 M pages, </a:t>
            </a:r>
          </a:p>
          <a:p>
            <a:r>
              <a:rPr lang="en-US" dirty="0"/>
              <a:t>L1 ITLB</a:t>
            </a:r>
          </a:p>
          <a:p>
            <a:pPr lvl="1"/>
            <a:r>
              <a:rPr lang="en-US" dirty="0"/>
              <a:t>128 entries for 4 K pages using 4-way associativity and </a:t>
            </a:r>
          </a:p>
          <a:p>
            <a:pPr lvl="1"/>
            <a:r>
              <a:rPr lang="en-US" dirty="0"/>
              <a:t>14 fully associative entries for 2/4 </a:t>
            </a:r>
            <a:r>
              <a:rPr lang="en-US" dirty="0" err="1"/>
              <a:t>MiB</a:t>
            </a:r>
            <a:r>
              <a:rPr lang="en-US" dirty="0"/>
              <a:t> pages</a:t>
            </a:r>
          </a:p>
          <a:p>
            <a:r>
              <a:rPr lang="en-US" dirty="0"/>
              <a:t>unified 512-entry L2 TLB for 4 KiB pages, 4-way associative.</a:t>
            </a:r>
          </a:p>
        </p:txBody>
      </p:sp>
    </p:spTree>
    <p:extLst>
      <p:ext uri="{BB962C8B-B14F-4D97-AF65-F5344CB8AC3E}">
        <p14:creationId xmlns:p14="http://schemas.microsoft.com/office/powerpoint/2010/main" val="15749102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6200"/>
            <a:ext cx="8991600" cy="533400"/>
          </a:xfrm>
        </p:spPr>
        <p:txBody>
          <a:bodyPr/>
          <a:lstStyle/>
          <a:p>
            <a:pPr>
              <a:lnSpc>
                <a:spcPct val="85000"/>
              </a:lnSpc>
            </a:pPr>
            <a:r>
              <a:rPr lang="en-US" sz="2800" dirty="0" smtClean="0"/>
              <a:t>Recall: Making </a:t>
            </a:r>
            <a:r>
              <a:rPr lang="en-US" sz="2800" dirty="0"/>
              <a:t>it real: </a:t>
            </a:r>
            <a:br>
              <a:rPr lang="en-US" sz="2800" dirty="0"/>
            </a:br>
            <a:r>
              <a:rPr lang="en-US" sz="2800" dirty="0"/>
              <a:t>X86 Memory model with segmentation (16/32-bit)</a:t>
            </a:r>
          </a:p>
        </p:txBody>
      </p:sp>
      <p:sp>
        <p:nvSpPr>
          <p:cNvPr id="3" name="Content Placeholder 2"/>
          <p:cNvSpPr>
            <a:spLocks noGrp="1"/>
          </p:cNvSpPr>
          <p:nvPr>
            <p:ph idx="1"/>
          </p:nvPr>
        </p:nvSpPr>
        <p:spPr/>
        <p:txBody>
          <a:bodyPr/>
          <a:lstStyle/>
          <a:p>
            <a:endParaRPr lang="en-US"/>
          </a:p>
        </p:txBody>
      </p:sp>
      <p:pic>
        <p:nvPicPr>
          <p:cNvPr id="4" name="Picture 5" descr="SegmentationAndPaging"/>
          <p:cNvPicPr>
            <a:picLocks noChangeAspect="1" noChangeArrowheads="1"/>
          </p:cNvPicPr>
          <p:nvPr/>
        </p:nvPicPr>
        <p:blipFill rotWithShape="1">
          <a:blip r:embed="rId2">
            <a:extLst>
              <a:ext uri="{28A0092B-C50C-407E-A947-70E740481C1C}">
                <a14:useLocalDpi xmlns:a14="http://schemas.microsoft.com/office/drawing/2010/main" val="0"/>
              </a:ext>
            </a:extLst>
          </a:blip>
          <a:srcRect t="5918" b="6706"/>
          <a:stretch/>
        </p:blipFill>
        <p:spPr bwMode="auto">
          <a:xfrm>
            <a:off x="533400" y="800100"/>
            <a:ext cx="7505700" cy="562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9" name="Group 8"/>
          <p:cNvGrpSpPr/>
          <p:nvPr/>
        </p:nvGrpSpPr>
        <p:grpSpPr>
          <a:xfrm>
            <a:off x="4832520" y="1763997"/>
            <a:ext cx="3021606" cy="829503"/>
            <a:chOff x="1760467" y="789808"/>
            <a:chExt cx="3021606" cy="829503"/>
          </a:xfrm>
        </p:grpSpPr>
        <p:sp>
          <p:nvSpPr>
            <p:cNvPr id="5" name="TextBox 4"/>
            <p:cNvSpPr txBox="1"/>
            <p:nvPr/>
          </p:nvSpPr>
          <p:spPr>
            <a:xfrm>
              <a:off x="2109547" y="789808"/>
              <a:ext cx="2672526" cy="646331"/>
            </a:xfrm>
            <a:prstGeom prst="rect">
              <a:avLst/>
            </a:prstGeom>
            <a:noFill/>
          </p:spPr>
          <p:txBody>
            <a:bodyPr wrap="none" rtlCol="0">
              <a:spAutoFit/>
            </a:bodyPr>
            <a:lstStyle/>
            <a:p>
              <a:r>
                <a:rPr lang="en-US" dirty="0">
                  <a:solidFill>
                    <a:srgbClr val="233AE1"/>
                  </a:solidFill>
                  <a:latin typeface="Gill Sans"/>
                  <a:sym typeface="Wingdings" pitchFamily="2" charset="2"/>
                </a:rPr>
                <a:t>2-level page table</a:t>
              </a:r>
              <a:br>
                <a:rPr lang="en-US" dirty="0">
                  <a:solidFill>
                    <a:srgbClr val="233AE1"/>
                  </a:solidFill>
                  <a:latin typeface="Gill Sans"/>
                  <a:sym typeface="Wingdings" pitchFamily="2" charset="2"/>
                </a:rPr>
              </a:br>
              <a:r>
                <a:rPr lang="en-US" dirty="0">
                  <a:solidFill>
                    <a:srgbClr val="233AE1"/>
                  </a:solidFill>
                  <a:latin typeface="Gill Sans"/>
                  <a:sym typeface="Wingdings" pitchFamily="2" charset="2"/>
                </a:rPr>
                <a:t>in 10-10-12 bit address</a:t>
              </a:r>
              <a:endParaRPr lang="en-US" dirty="0">
                <a:solidFill>
                  <a:srgbClr val="FF0000"/>
                </a:solidFill>
                <a:latin typeface="Gill Sans"/>
                <a:sym typeface="Wingdings" pitchFamily="2" charset="2"/>
              </a:endParaRPr>
            </a:p>
          </p:txBody>
        </p:sp>
        <p:sp>
          <p:nvSpPr>
            <p:cNvPr id="6" name="Right Arrow 5"/>
            <p:cNvSpPr/>
            <p:nvPr/>
          </p:nvSpPr>
          <p:spPr bwMode="auto">
            <a:xfrm rot="7897886">
              <a:off x="1554944" y="1181705"/>
              <a:ext cx="643129" cy="232084"/>
            </a:xfrm>
            <a:prstGeom prst="rightArrow">
              <a:avLst/>
            </a:prstGeom>
            <a:solidFill>
              <a:srgbClr val="FF000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10" name="Group 9"/>
          <p:cNvGrpSpPr/>
          <p:nvPr/>
        </p:nvGrpSpPr>
        <p:grpSpPr>
          <a:xfrm>
            <a:off x="670962" y="4388355"/>
            <a:ext cx="2262158" cy="1596611"/>
            <a:chOff x="987822" y="286321"/>
            <a:chExt cx="2262158" cy="1596611"/>
          </a:xfrm>
        </p:grpSpPr>
        <p:sp>
          <p:nvSpPr>
            <p:cNvPr id="11" name="TextBox 10"/>
            <p:cNvSpPr txBox="1"/>
            <p:nvPr/>
          </p:nvSpPr>
          <p:spPr>
            <a:xfrm>
              <a:off x="987822" y="959602"/>
              <a:ext cx="2262158" cy="923330"/>
            </a:xfrm>
            <a:prstGeom prst="rect">
              <a:avLst/>
            </a:prstGeom>
            <a:noFill/>
          </p:spPr>
          <p:txBody>
            <a:bodyPr wrap="none" rtlCol="0">
              <a:spAutoFit/>
            </a:bodyPr>
            <a:lstStyle/>
            <a:p>
              <a:r>
                <a:rPr lang="en-US" dirty="0">
                  <a:solidFill>
                    <a:srgbClr val="233AE1"/>
                  </a:solidFill>
                  <a:latin typeface="Gill Sans"/>
                  <a:sym typeface="Wingdings" pitchFamily="2" charset="2"/>
                </a:rPr>
                <a:t>Combined address</a:t>
              </a:r>
            </a:p>
            <a:p>
              <a:r>
                <a:rPr lang="en-US" dirty="0">
                  <a:solidFill>
                    <a:srgbClr val="233AE1"/>
                  </a:solidFill>
                  <a:latin typeface="Gill Sans"/>
                  <a:sym typeface="Wingdings" pitchFamily="2" charset="2"/>
                </a:rPr>
                <a:t>Is 32-bit “linear”</a:t>
              </a:r>
            </a:p>
            <a:p>
              <a:r>
                <a:rPr lang="en-US" dirty="0">
                  <a:solidFill>
                    <a:srgbClr val="233AE1"/>
                  </a:solidFill>
                  <a:latin typeface="Gill Sans"/>
                  <a:sym typeface="Wingdings" pitchFamily="2" charset="2"/>
                </a:rPr>
                <a:t>Virtual address</a:t>
              </a:r>
            </a:p>
          </p:txBody>
        </p:sp>
        <p:sp>
          <p:nvSpPr>
            <p:cNvPr id="12" name="Right Arrow 11"/>
            <p:cNvSpPr/>
            <p:nvPr/>
          </p:nvSpPr>
          <p:spPr bwMode="auto">
            <a:xfrm rot="18814300">
              <a:off x="2224067" y="551712"/>
              <a:ext cx="808832" cy="278050"/>
            </a:xfrm>
            <a:prstGeom prst="rightArrow">
              <a:avLst/>
            </a:prstGeom>
            <a:solidFill>
              <a:srgbClr val="FF000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13" name="Group 12"/>
          <p:cNvGrpSpPr/>
          <p:nvPr/>
        </p:nvGrpSpPr>
        <p:grpSpPr>
          <a:xfrm>
            <a:off x="1612260" y="1003366"/>
            <a:ext cx="4644987" cy="646331"/>
            <a:chOff x="1459860" y="850966"/>
            <a:chExt cx="4644987" cy="646331"/>
          </a:xfrm>
        </p:grpSpPr>
        <p:sp>
          <p:nvSpPr>
            <p:cNvPr id="14" name="TextBox 13"/>
            <p:cNvSpPr txBox="1"/>
            <p:nvPr/>
          </p:nvSpPr>
          <p:spPr>
            <a:xfrm>
              <a:off x="2622804" y="850966"/>
              <a:ext cx="3482043" cy="646331"/>
            </a:xfrm>
            <a:prstGeom prst="rect">
              <a:avLst/>
            </a:prstGeom>
            <a:noFill/>
          </p:spPr>
          <p:txBody>
            <a:bodyPr wrap="none" rtlCol="0">
              <a:spAutoFit/>
            </a:bodyPr>
            <a:lstStyle/>
            <a:p>
              <a:r>
                <a:rPr lang="en-US" dirty="0">
                  <a:solidFill>
                    <a:srgbClr val="233AE1"/>
                  </a:solidFill>
                  <a:latin typeface="Gill Sans"/>
                </a:rPr>
                <a:t>Segment Selector from </a:t>
              </a:r>
              <a:br>
                <a:rPr lang="en-US" dirty="0">
                  <a:solidFill>
                    <a:srgbClr val="233AE1"/>
                  </a:solidFill>
                  <a:latin typeface="Gill Sans"/>
                </a:rPr>
              </a:br>
              <a:r>
                <a:rPr lang="en-US" dirty="0">
                  <a:solidFill>
                    <a:srgbClr val="233AE1"/>
                  </a:solidFill>
                  <a:latin typeface="Gill Sans"/>
                </a:rPr>
                <a:t>instruction: </a:t>
              </a:r>
              <a:r>
                <a:rPr lang="en-US" dirty="0" err="1">
                  <a:solidFill>
                    <a:srgbClr val="FF0000"/>
                  </a:solidFill>
                  <a:latin typeface="Gill Sans"/>
                </a:rPr>
                <a:t>mov</a:t>
              </a:r>
              <a:r>
                <a:rPr lang="en-US" dirty="0">
                  <a:solidFill>
                    <a:srgbClr val="FF0000"/>
                  </a:solidFill>
                  <a:latin typeface="Gill Sans"/>
                </a:rPr>
                <a:t> </a:t>
              </a:r>
              <a:r>
                <a:rPr lang="en-US" dirty="0" err="1">
                  <a:solidFill>
                    <a:srgbClr val="FF0000"/>
                  </a:solidFill>
                  <a:latin typeface="Gill Sans"/>
                </a:rPr>
                <a:t>eax</a:t>
              </a:r>
              <a:r>
                <a:rPr lang="en-US" dirty="0">
                  <a:solidFill>
                    <a:srgbClr val="FF0000"/>
                  </a:solidFill>
                  <a:latin typeface="Gill Sans"/>
                </a:rPr>
                <a:t>, </a:t>
              </a:r>
              <a:r>
                <a:rPr lang="en-US" dirty="0" err="1">
                  <a:solidFill>
                    <a:srgbClr val="FF0000"/>
                  </a:solidFill>
                  <a:latin typeface="Gill Sans"/>
                </a:rPr>
                <a:t>gs</a:t>
              </a:r>
              <a:r>
                <a:rPr lang="en-US" dirty="0">
                  <a:solidFill>
                    <a:srgbClr val="FF0000"/>
                  </a:solidFill>
                  <a:latin typeface="Gill Sans"/>
                  <a:sym typeface="Wingdings" pitchFamily="2" charset="2"/>
                </a:rPr>
                <a:t>(0x0)</a:t>
              </a:r>
            </a:p>
          </p:txBody>
        </p:sp>
        <p:sp>
          <p:nvSpPr>
            <p:cNvPr id="15" name="Right Arrow 14"/>
            <p:cNvSpPr/>
            <p:nvPr/>
          </p:nvSpPr>
          <p:spPr bwMode="auto">
            <a:xfrm rot="9816566">
              <a:off x="1459860" y="1199273"/>
              <a:ext cx="1184501" cy="256068"/>
            </a:xfrm>
            <a:prstGeom prst="rightArrow">
              <a:avLst/>
            </a:prstGeom>
            <a:solidFill>
              <a:srgbClr val="FF000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16" name="Group 15"/>
          <p:cNvGrpSpPr/>
          <p:nvPr/>
        </p:nvGrpSpPr>
        <p:grpSpPr>
          <a:xfrm>
            <a:off x="4038600" y="4776748"/>
            <a:ext cx="2121093" cy="1289461"/>
            <a:chOff x="1751803" y="411093"/>
            <a:chExt cx="2121093" cy="1289461"/>
          </a:xfrm>
        </p:grpSpPr>
        <p:sp>
          <p:nvSpPr>
            <p:cNvPr id="17" name="TextBox 16"/>
            <p:cNvSpPr txBox="1"/>
            <p:nvPr/>
          </p:nvSpPr>
          <p:spPr>
            <a:xfrm>
              <a:off x="1751803" y="1054223"/>
              <a:ext cx="2121093" cy="646331"/>
            </a:xfrm>
            <a:prstGeom prst="rect">
              <a:avLst/>
            </a:prstGeom>
            <a:noFill/>
          </p:spPr>
          <p:txBody>
            <a:bodyPr wrap="none" rtlCol="0">
              <a:spAutoFit/>
            </a:bodyPr>
            <a:lstStyle/>
            <a:p>
              <a:r>
                <a:rPr lang="en-US" dirty="0">
                  <a:solidFill>
                    <a:srgbClr val="233AE1"/>
                  </a:solidFill>
                  <a:latin typeface="Gill Sans"/>
                  <a:sym typeface="Wingdings" pitchFamily="2" charset="2"/>
                </a:rPr>
                <a:t>First level</a:t>
              </a:r>
            </a:p>
            <a:p>
              <a:r>
                <a:rPr lang="en-US" dirty="0">
                  <a:solidFill>
                    <a:srgbClr val="233AE1"/>
                  </a:solidFill>
                  <a:latin typeface="Gill Sans"/>
                  <a:sym typeface="Wingdings" pitchFamily="2" charset="2"/>
                </a:rPr>
                <a:t>called “directory”</a:t>
              </a:r>
              <a:endParaRPr lang="en-US" dirty="0">
                <a:solidFill>
                  <a:srgbClr val="FF0000"/>
                </a:solidFill>
                <a:latin typeface="Gill Sans"/>
                <a:sym typeface="Wingdings" pitchFamily="2" charset="2"/>
              </a:endParaRPr>
            </a:p>
          </p:txBody>
        </p:sp>
        <p:sp>
          <p:nvSpPr>
            <p:cNvPr id="18" name="Right Arrow 17"/>
            <p:cNvSpPr/>
            <p:nvPr/>
          </p:nvSpPr>
          <p:spPr bwMode="auto">
            <a:xfrm rot="16200000">
              <a:off x="1883854" y="616616"/>
              <a:ext cx="643129" cy="232084"/>
            </a:xfrm>
            <a:prstGeom prst="rightArrow">
              <a:avLst/>
            </a:prstGeom>
            <a:solidFill>
              <a:srgbClr val="FF000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19" name="Group 18"/>
          <p:cNvGrpSpPr/>
          <p:nvPr/>
        </p:nvGrpSpPr>
        <p:grpSpPr>
          <a:xfrm>
            <a:off x="5059550" y="4329944"/>
            <a:ext cx="1672253" cy="1088494"/>
            <a:chOff x="1475363" y="411094"/>
            <a:chExt cx="1672253" cy="1088494"/>
          </a:xfrm>
        </p:grpSpPr>
        <p:sp>
          <p:nvSpPr>
            <p:cNvPr id="20" name="TextBox 19"/>
            <p:cNvSpPr txBox="1"/>
            <p:nvPr/>
          </p:nvSpPr>
          <p:spPr>
            <a:xfrm>
              <a:off x="1475363" y="853257"/>
              <a:ext cx="1672253" cy="646331"/>
            </a:xfrm>
            <a:prstGeom prst="rect">
              <a:avLst/>
            </a:prstGeom>
            <a:noFill/>
          </p:spPr>
          <p:txBody>
            <a:bodyPr wrap="none" rtlCol="0">
              <a:spAutoFit/>
            </a:bodyPr>
            <a:lstStyle/>
            <a:p>
              <a:r>
                <a:rPr lang="en-US" dirty="0">
                  <a:solidFill>
                    <a:srgbClr val="233AE1"/>
                  </a:solidFill>
                  <a:latin typeface="Gill Sans"/>
                  <a:sym typeface="Wingdings" pitchFamily="2" charset="2"/>
                </a:rPr>
                <a:t>Second level</a:t>
              </a:r>
            </a:p>
            <a:p>
              <a:r>
                <a:rPr lang="en-US" dirty="0">
                  <a:solidFill>
                    <a:srgbClr val="233AE1"/>
                  </a:solidFill>
                  <a:latin typeface="Gill Sans"/>
                  <a:sym typeface="Wingdings" pitchFamily="2" charset="2"/>
                </a:rPr>
                <a:t>called “table”</a:t>
              </a:r>
              <a:endParaRPr lang="en-US" dirty="0">
                <a:solidFill>
                  <a:srgbClr val="FF0000"/>
                </a:solidFill>
                <a:latin typeface="Gill Sans"/>
                <a:sym typeface="Wingdings" pitchFamily="2" charset="2"/>
              </a:endParaRPr>
            </a:p>
          </p:txBody>
        </p:sp>
        <p:sp>
          <p:nvSpPr>
            <p:cNvPr id="21" name="Right Arrow 20"/>
            <p:cNvSpPr/>
            <p:nvPr/>
          </p:nvSpPr>
          <p:spPr bwMode="auto">
            <a:xfrm rot="16200000">
              <a:off x="1962894" y="537577"/>
              <a:ext cx="446804" cy="193838"/>
            </a:xfrm>
            <a:prstGeom prst="rightArrow">
              <a:avLst/>
            </a:prstGeom>
            <a:solidFill>
              <a:srgbClr val="FF000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spTree>
    <p:extLst>
      <p:ext uri="{BB962C8B-B14F-4D97-AF65-F5344CB8AC3E}">
        <p14:creationId xmlns:p14="http://schemas.microsoft.com/office/powerpoint/2010/main" val="135184385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AE1CD-1412-8144-8168-059D7A27AA80}"/>
              </a:ext>
            </a:extLst>
          </p:cNvPr>
          <p:cNvSpPr>
            <a:spLocks noGrp="1"/>
          </p:cNvSpPr>
          <p:nvPr>
            <p:ph type="title"/>
          </p:nvPr>
        </p:nvSpPr>
        <p:spPr>
          <a:xfrm>
            <a:off x="457200" y="152400"/>
            <a:ext cx="8229600" cy="533400"/>
          </a:xfrm>
        </p:spPr>
        <p:txBody>
          <a:bodyPr/>
          <a:lstStyle/>
          <a:p>
            <a:r>
              <a:rPr lang="en-US" dirty="0"/>
              <a:t>Current Intel x86 (Skylake, Cascade Lake)</a:t>
            </a:r>
          </a:p>
        </p:txBody>
      </p:sp>
      <p:pic>
        <p:nvPicPr>
          <p:cNvPr id="6" name="Picture 5">
            <a:extLst>
              <a:ext uri="{FF2B5EF4-FFF2-40B4-BE49-F238E27FC236}">
                <a16:creationId xmlns:a16="http://schemas.microsoft.com/office/drawing/2014/main" id="{C2D33CD5-7D88-1045-A73F-A3F4DE8FAF54}"/>
              </a:ext>
            </a:extLst>
          </p:cNvPr>
          <p:cNvPicPr>
            <a:picLocks noChangeAspect="1"/>
          </p:cNvPicPr>
          <p:nvPr/>
        </p:nvPicPr>
        <p:blipFill>
          <a:blip r:embed="rId2"/>
          <a:stretch>
            <a:fillRect/>
          </a:stretch>
        </p:blipFill>
        <p:spPr>
          <a:xfrm>
            <a:off x="1666068" y="821436"/>
            <a:ext cx="5115732" cy="6036564"/>
          </a:xfrm>
          <a:prstGeom prst="rect">
            <a:avLst/>
          </a:prstGeom>
        </p:spPr>
      </p:pic>
      <p:sp>
        <p:nvSpPr>
          <p:cNvPr id="3" name="Rectangle 2">
            <a:extLst>
              <a:ext uri="{FF2B5EF4-FFF2-40B4-BE49-F238E27FC236}">
                <a16:creationId xmlns:a16="http://schemas.microsoft.com/office/drawing/2014/main" id="{6EBDBEDF-7773-DE44-AB36-4B5F7C765B67}"/>
              </a:ext>
            </a:extLst>
          </p:cNvPr>
          <p:cNvSpPr/>
          <p:nvPr/>
        </p:nvSpPr>
        <p:spPr bwMode="auto">
          <a:xfrm>
            <a:off x="4953000" y="6096000"/>
            <a:ext cx="609600" cy="304800"/>
          </a:xfrm>
          <a:prstGeom prst="rect">
            <a:avLst/>
          </a:prstGeom>
          <a:noFill/>
          <a:ln w="2857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7" name="Rectangle 6">
            <a:extLst>
              <a:ext uri="{FF2B5EF4-FFF2-40B4-BE49-F238E27FC236}">
                <a16:creationId xmlns:a16="http://schemas.microsoft.com/office/drawing/2014/main" id="{49DD1F0A-582A-724F-89CD-DB80B2F328B3}"/>
              </a:ext>
            </a:extLst>
          </p:cNvPr>
          <p:cNvSpPr/>
          <p:nvPr/>
        </p:nvSpPr>
        <p:spPr bwMode="auto">
          <a:xfrm>
            <a:off x="4267200" y="1066800"/>
            <a:ext cx="609600" cy="304800"/>
          </a:xfrm>
          <a:prstGeom prst="rect">
            <a:avLst/>
          </a:prstGeom>
          <a:noFill/>
          <a:ln w="2857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8" name="Rectangle 7">
            <a:extLst>
              <a:ext uri="{FF2B5EF4-FFF2-40B4-BE49-F238E27FC236}">
                <a16:creationId xmlns:a16="http://schemas.microsoft.com/office/drawing/2014/main" id="{2AACBD0D-E4FC-B543-AD00-7CB3CCFA9F9D}"/>
              </a:ext>
            </a:extLst>
          </p:cNvPr>
          <p:cNvSpPr/>
          <p:nvPr/>
        </p:nvSpPr>
        <p:spPr bwMode="auto">
          <a:xfrm>
            <a:off x="5410200" y="4267200"/>
            <a:ext cx="304800" cy="1600200"/>
          </a:xfrm>
          <a:prstGeom prst="rect">
            <a:avLst/>
          </a:prstGeom>
          <a:noFill/>
          <a:ln w="28575"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Tree>
    <p:extLst>
      <p:ext uri="{BB962C8B-B14F-4D97-AF65-F5344CB8AC3E}">
        <p14:creationId xmlns:p14="http://schemas.microsoft.com/office/powerpoint/2010/main" val="371319253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C2A2B-F1AF-2446-905F-55D7385106A0}"/>
              </a:ext>
            </a:extLst>
          </p:cNvPr>
          <p:cNvSpPr>
            <a:spLocks noGrp="1"/>
          </p:cNvSpPr>
          <p:nvPr>
            <p:ph type="title"/>
          </p:nvPr>
        </p:nvSpPr>
        <p:spPr/>
        <p:txBody>
          <a:bodyPr/>
          <a:lstStyle/>
          <a:p>
            <a:r>
              <a:rPr lang="en-US" dirty="0"/>
              <a:t>Current Example: Memory Hierarchy</a:t>
            </a:r>
          </a:p>
        </p:txBody>
      </p:sp>
      <p:sp>
        <p:nvSpPr>
          <p:cNvPr id="3" name="Content Placeholder 2">
            <a:extLst>
              <a:ext uri="{FF2B5EF4-FFF2-40B4-BE49-F238E27FC236}">
                <a16:creationId xmlns:a16="http://schemas.microsoft.com/office/drawing/2014/main" id="{F1F751CA-64BE-A249-93D2-BDD4D1CB30A7}"/>
              </a:ext>
            </a:extLst>
          </p:cNvPr>
          <p:cNvSpPr>
            <a:spLocks noGrp="1"/>
          </p:cNvSpPr>
          <p:nvPr>
            <p:ph idx="1"/>
          </p:nvPr>
        </p:nvSpPr>
        <p:spPr>
          <a:xfrm>
            <a:off x="249702" y="762000"/>
            <a:ext cx="8513298" cy="5105400"/>
          </a:xfrm>
        </p:spPr>
        <p:txBody>
          <a:bodyPr>
            <a:noAutofit/>
          </a:bodyPr>
          <a:lstStyle/>
          <a:p>
            <a:r>
              <a:rPr lang="en-US" sz="2000" dirty="0"/>
              <a:t>Caches (all 64 B line size)</a:t>
            </a:r>
          </a:p>
          <a:p>
            <a:pPr lvl="1"/>
            <a:r>
              <a:rPr lang="en-US" sz="2000" dirty="0"/>
              <a:t>L1 I-Cache: 32 </a:t>
            </a:r>
            <a:r>
              <a:rPr lang="en-US" sz="2000" dirty="0" smtClean="0"/>
              <a:t>KiB/core</a:t>
            </a:r>
            <a:r>
              <a:rPr lang="en-US" sz="2000" dirty="0"/>
              <a:t>, 8-way set assoc.</a:t>
            </a:r>
          </a:p>
          <a:p>
            <a:pPr lvl="1"/>
            <a:r>
              <a:rPr lang="en-US" sz="2000" dirty="0"/>
              <a:t>L1 D Cache: 32 KiB/core, 8-way set assoc.,  4-5 cycles load-to-use, Write-back policy</a:t>
            </a:r>
          </a:p>
          <a:p>
            <a:pPr lvl="1"/>
            <a:r>
              <a:rPr lang="en-US" sz="2000" dirty="0"/>
              <a:t>L2 Cache: 1 </a:t>
            </a:r>
            <a:r>
              <a:rPr lang="en-US" sz="2000" dirty="0" err="1"/>
              <a:t>MiB</a:t>
            </a:r>
            <a:r>
              <a:rPr lang="en-US" sz="2000" dirty="0"/>
              <a:t>/core, 16-way set assoc., Inclusive, Write-back policy, 14 cycles latency</a:t>
            </a:r>
          </a:p>
          <a:p>
            <a:pPr lvl="1"/>
            <a:r>
              <a:rPr lang="en-US" sz="2000" dirty="0"/>
              <a:t>L3 Cache: 1.375 </a:t>
            </a:r>
            <a:r>
              <a:rPr lang="en-US" sz="2000" dirty="0" err="1"/>
              <a:t>MiB</a:t>
            </a:r>
            <a:r>
              <a:rPr lang="en-US" sz="2000" dirty="0"/>
              <a:t>/core, 11-way set assoc., shared across cores, Non-inclusive victim cache, Write-back policy, 50-70 cycles latency</a:t>
            </a:r>
          </a:p>
          <a:p>
            <a:r>
              <a:rPr lang="en-US" sz="2000" dirty="0"/>
              <a:t>TLB</a:t>
            </a:r>
          </a:p>
          <a:p>
            <a:pPr lvl="1"/>
            <a:r>
              <a:rPr lang="en-US" sz="2000" dirty="0"/>
              <a:t>L1 ITLB, 128 entries; 8-way set assoc. for 4 KB pages</a:t>
            </a:r>
          </a:p>
          <a:p>
            <a:pPr lvl="2"/>
            <a:r>
              <a:rPr lang="en-US" sz="1800" dirty="0"/>
              <a:t>8 entries per thread; fully associative, for 2 </a:t>
            </a:r>
            <a:r>
              <a:rPr lang="en-US" sz="1800" dirty="0" err="1"/>
              <a:t>MiB</a:t>
            </a:r>
            <a:r>
              <a:rPr lang="en-US" sz="1800" dirty="0"/>
              <a:t> / 4 </a:t>
            </a:r>
            <a:r>
              <a:rPr lang="en-US" sz="1800" dirty="0" err="1"/>
              <a:t>MiB</a:t>
            </a:r>
            <a:r>
              <a:rPr lang="en-US" sz="1800" dirty="0"/>
              <a:t> page </a:t>
            </a:r>
          </a:p>
          <a:p>
            <a:pPr lvl="1"/>
            <a:r>
              <a:rPr lang="en-US" sz="2000" dirty="0"/>
              <a:t>L1 DTLB 64 entries; 4-way set associative for 4 KB pages</a:t>
            </a:r>
          </a:p>
          <a:p>
            <a:pPr lvl="2"/>
            <a:r>
              <a:rPr lang="en-US" sz="1800" dirty="0"/>
              <a:t>32 entries; 4-way set associative, 2 </a:t>
            </a:r>
            <a:r>
              <a:rPr lang="en-US" sz="1800" dirty="0" err="1"/>
              <a:t>MiB</a:t>
            </a:r>
            <a:r>
              <a:rPr lang="en-US" sz="1800" dirty="0"/>
              <a:t> / 4 </a:t>
            </a:r>
            <a:r>
              <a:rPr lang="en-US" sz="1800" dirty="0" err="1"/>
              <a:t>MiB</a:t>
            </a:r>
            <a:r>
              <a:rPr lang="en-US" sz="1800" dirty="0"/>
              <a:t> page translations:</a:t>
            </a:r>
          </a:p>
          <a:p>
            <a:pPr lvl="2"/>
            <a:r>
              <a:rPr lang="en-US" sz="1800" dirty="0"/>
              <a:t>4 entries; 4-way associative, 1G page translations:</a:t>
            </a:r>
          </a:p>
          <a:p>
            <a:pPr lvl="1"/>
            <a:r>
              <a:rPr lang="en-US" sz="2000" dirty="0"/>
              <a:t>L2 STLB: 1536 entries; 12-way set assoc. 4 KiB + 2 </a:t>
            </a:r>
            <a:r>
              <a:rPr lang="en-US" sz="2000" dirty="0" err="1"/>
              <a:t>MiB</a:t>
            </a:r>
            <a:r>
              <a:rPr lang="en-US" sz="2000" dirty="0"/>
              <a:t> pages</a:t>
            </a:r>
          </a:p>
          <a:p>
            <a:pPr lvl="2"/>
            <a:r>
              <a:rPr lang="en-US" sz="1800" dirty="0"/>
              <a:t>16 entries; 4-way set associative, 1 </a:t>
            </a:r>
            <a:r>
              <a:rPr lang="en-US" sz="1800" dirty="0" err="1"/>
              <a:t>GiB</a:t>
            </a:r>
            <a:r>
              <a:rPr lang="en-US" sz="1800" dirty="0"/>
              <a:t> page translations:</a:t>
            </a:r>
          </a:p>
          <a:p>
            <a:pPr lvl="1"/>
            <a:endParaRPr lang="en-US" sz="2000" dirty="0"/>
          </a:p>
        </p:txBody>
      </p:sp>
    </p:spTree>
    <p:extLst>
      <p:ext uri="{BB962C8B-B14F-4D97-AF65-F5344CB8AC3E}">
        <p14:creationId xmlns:p14="http://schemas.microsoft.com/office/powerpoint/2010/main" val="382872056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a:xfrm>
            <a:off x="533400" y="152400"/>
            <a:ext cx="8077200" cy="533400"/>
          </a:xfrm>
        </p:spPr>
        <p:txBody>
          <a:bodyPr/>
          <a:lstStyle/>
          <a:p>
            <a:r>
              <a:rPr lang="en-US" altLang="ko-KR" dirty="0">
                <a:ea typeface="굴림" panose="020B0600000101010101" pitchFamily="34" charset="-127"/>
              </a:rPr>
              <a:t>What happens </a:t>
            </a:r>
            <a:r>
              <a:rPr lang="en-US" altLang="ko-KR" dirty="0" smtClean="0">
                <a:ea typeface="굴림" panose="020B0600000101010101" pitchFamily="34" charset="-127"/>
              </a:rPr>
              <a:t>to TLB on Context </a:t>
            </a:r>
            <a:r>
              <a:rPr lang="en-US" altLang="ko-KR" dirty="0">
                <a:ea typeface="굴림" panose="020B0600000101010101" pitchFamily="34" charset="-127"/>
              </a:rPr>
              <a:t>Switch?</a:t>
            </a:r>
          </a:p>
        </p:txBody>
      </p:sp>
      <p:sp>
        <p:nvSpPr>
          <p:cNvPr id="756739" name="Rectangle 3"/>
          <p:cNvSpPr>
            <a:spLocks noGrp="1" noChangeArrowheads="1"/>
          </p:cNvSpPr>
          <p:nvPr>
            <p:ph type="body" idx="1"/>
          </p:nvPr>
        </p:nvSpPr>
        <p:spPr>
          <a:xfrm>
            <a:off x="152400" y="762000"/>
            <a:ext cx="8839200" cy="5638800"/>
          </a:xfrm>
        </p:spPr>
        <p:txBody>
          <a:bodyPr>
            <a:normAutofit/>
          </a:bodyPr>
          <a:lstStyle/>
          <a:p>
            <a:r>
              <a:rPr lang="en-US" altLang="ko-KR" dirty="0">
                <a:ea typeface="굴림" panose="020B0600000101010101" pitchFamily="34" charset="-127"/>
              </a:rPr>
              <a:t>Need to do something, since TLBs map virtual addresses to physical addresses</a:t>
            </a:r>
          </a:p>
          <a:p>
            <a:pPr lvl="1"/>
            <a:r>
              <a:rPr lang="en-US" altLang="ko-KR" dirty="0">
                <a:ea typeface="굴림" panose="020B0600000101010101" pitchFamily="34" charset="-127"/>
              </a:rPr>
              <a:t>Address Space just changed, so TLB entries no longer valid!</a:t>
            </a:r>
          </a:p>
          <a:p>
            <a:r>
              <a:rPr lang="en-US" altLang="ko-KR" dirty="0">
                <a:ea typeface="굴림" panose="020B0600000101010101" pitchFamily="34" charset="-127"/>
              </a:rPr>
              <a:t>Options?</a:t>
            </a:r>
          </a:p>
          <a:p>
            <a:pPr lvl="1"/>
            <a:r>
              <a:rPr lang="en-US" altLang="ko-KR" dirty="0">
                <a:ea typeface="굴림" panose="020B0600000101010101" pitchFamily="34" charset="-127"/>
              </a:rPr>
              <a:t>Invalidate TLB: simple but might be expensive</a:t>
            </a:r>
          </a:p>
          <a:p>
            <a:pPr lvl="2"/>
            <a:r>
              <a:rPr lang="en-US" altLang="ko-KR" dirty="0">
                <a:ea typeface="굴림" panose="020B0600000101010101" pitchFamily="34" charset="-127"/>
              </a:rPr>
              <a:t>What if switching frequently between processes?</a:t>
            </a:r>
          </a:p>
          <a:p>
            <a:pPr lvl="1"/>
            <a:r>
              <a:rPr lang="en-US" altLang="ko-KR" dirty="0">
                <a:ea typeface="굴림" panose="020B0600000101010101" pitchFamily="34" charset="-127"/>
              </a:rPr>
              <a:t>Include </a:t>
            </a:r>
            <a:r>
              <a:rPr lang="en-US" altLang="ko-KR" dirty="0" err="1">
                <a:ea typeface="굴림" panose="020B0600000101010101" pitchFamily="34" charset="-127"/>
              </a:rPr>
              <a:t>ProcessID</a:t>
            </a:r>
            <a:r>
              <a:rPr lang="en-US" altLang="ko-KR" dirty="0">
                <a:ea typeface="굴림" panose="020B0600000101010101" pitchFamily="34" charset="-127"/>
              </a:rPr>
              <a:t> in TLB</a:t>
            </a:r>
          </a:p>
          <a:p>
            <a:pPr lvl="2"/>
            <a:r>
              <a:rPr lang="en-US" altLang="ko-KR" dirty="0">
                <a:ea typeface="굴림" panose="020B0600000101010101" pitchFamily="34" charset="-127"/>
              </a:rPr>
              <a:t>This is an architectural solution: needs hardware</a:t>
            </a:r>
          </a:p>
          <a:p>
            <a:r>
              <a:rPr lang="en-US" altLang="ko-KR" dirty="0">
                <a:ea typeface="굴림" panose="020B0600000101010101" pitchFamily="34" charset="-127"/>
              </a:rPr>
              <a:t>What if translation tables change?</a:t>
            </a:r>
          </a:p>
          <a:p>
            <a:pPr lvl="1"/>
            <a:r>
              <a:rPr lang="en-US" altLang="ko-KR" dirty="0">
                <a:ea typeface="굴림" panose="020B0600000101010101" pitchFamily="34" charset="-127"/>
              </a:rPr>
              <a:t>For example, to move page from memory to disk or vice versa…</a:t>
            </a:r>
          </a:p>
          <a:p>
            <a:pPr lvl="1"/>
            <a:r>
              <a:rPr lang="en-US" altLang="ko-KR" dirty="0">
                <a:ea typeface="굴림" panose="020B0600000101010101" pitchFamily="34" charset="-127"/>
              </a:rPr>
              <a:t>Must invalidate TLB entry!</a:t>
            </a:r>
          </a:p>
          <a:p>
            <a:pPr lvl="2"/>
            <a:r>
              <a:rPr lang="en-US" altLang="ko-KR" dirty="0">
                <a:ea typeface="굴림" panose="020B0600000101010101" pitchFamily="34" charset="-127"/>
              </a:rPr>
              <a:t>Otherwise, might think that page is still in memory!</a:t>
            </a:r>
          </a:p>
          <a:p>
            <a:pPr lvl="1"/>
            <a:r>
              <a:rPr lang="en-US" altLang="ko-KR" dirty="0">
                <a:ea typeface="굴림" panose="020B0600000101010101" pitchFamily="34" charset="-127"/>
              </a:rPr>
              <a:t>Called “TLB Consistency”</a:t>
            </a:r>
          </a:p>
        </p:txBody>
      </p:sp>
    </p:spTree>
    <p:extLst>
      <p:ext uri="{BB962C8B-B14F-4D97-AF65-F5344CB8AC3E}">
        <p14:creationId xmlns:p14="http://schemas.microsoft.com/office/powerpoint/2010/main" val="222338270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673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56739">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56739">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5673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5673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5673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56739">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56739">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56739">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56739">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56739">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56739">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6739"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a:xfrm>
            <a:off x="0" y="152400"/>
            <a:ext cx="9144000" cy="533400"/>
          </a:xfrm>
        </p:spPr>
        <p:txBody>
          <a:bodyPr/>
          <a:lstStyle/>
          <a:p>
            <a:r>
              <a:rPr lang="en-US" altLang="en-US" dirty="0"/>
              <a:t>Putting Everything Together: Address Translation</a:t>
            </a:r>
          </a:p>
        </p:txBody>
      </p:sp>
      <p:sp>
        <p:nvSpPr>
          <p:cNvPr id="74754" name="Text Box 100"/>
          <p:cNvSpPr txBox="1">
            <a:spLocks noChangeArrowheads="1"/>
          </p:cNvSpPr>
          <p:nvPr/>
        </p:nvSpPr>
        <p:spPr bwMode="auto">
          <a:xfrm>
            <a:off x="4038600" y="2752725"/>
            <a:ext cx="25908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Physical Address:</a:t>
            </a:r>
          </a:p>
        </p:txBody>
      </p:sp>
      <p:sp>
        <p:nvSpPr>
          <p:cNvPr id="19" name="Rectangle 98"/>
          <p:cNvSpPr>
            <a:spLocks noChangeArrowheads="1"/>
          </p:cNvSpPr>
          <p:nvPr/>
        </p:nvSpPr>
        <p:spPr bwMode="auto">
          <a:xfrm>
            <a:off x="5257800" y="3127375"/>
            <a:ext cx="1447800" cy="377825"/>
          </a:xfrm>
          <a:prstGeom prst="rect">
            <a:avLst/>
          </a:prstGeom>
          <a:solidFill>
            <a:schemeClr val="accent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Offset</a:t>
            </a:r>
          </a:p>
        </p:txBody>
      </p:sp>
      <p:sp>
        <p:nvSpPr>
          <p:cNvPr id="20" name="Rectangle 102"/>
          <p:cNvSpPr>
            <a:spLocks noChangeArrowheads="1"/>
          </p:cNvSpPr>
          <p:nvPr/>
        </p:nvSpPr>
        <p:spPr bwMode="auto">
          <a:xfrm>
            <a:off x="4267200" y="3127375"/>
            <a:ext cx="1000125" cy="377825"/>
          </a:xfrm>
          <a:prstGeom prst="rect">
            <a:avLst/>
          </a:prstGeom>
          <a:solidFill>
            <a:srgbClr val="FF0000"/>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1800" b="0" dirty="0">
                <a:latin typeface="Gill Sans Light"/>
                <a:cs typeface="Gill Sans Light"/>
              </a:rPr>
              <a:t>Physical</a:t>
            </a:r>
          </a:p>
          <a:p>
            <a:pPr eaLnBrk="1" hangingPunct="1">
              <a:lnSpc>
                <a:spcPct val="75000"/>
              </a:lnSpc>
            </a:pPr>
            <a:r>
              <a:rPr lang="en-US" altLang="en-US" sz="1800" b="0" dirty="0">
                <a:latin typeface="Gill Sans Light"/>
                <a:cs typeface="Gill Sans Light"/>
              </a:rPr>
              <a:t>Page #</a:t>
            </a:r>
          </a:p>
        </p:txBody>
      </p:sp>
      <p:sp>
        <p:nvSpPr>
          <p:cNvPr id="74757" name="Text Box 66"/>
          <p:cNvSpPr txBox="1">
            <a:spLocks noChangeArrowheads="1"/>
          </p:cNvSpPr>
          <p:nvPr/>
        </p:nvSpPr>
        <p:spPr bwMode="auto">
          <a:xfrm>
            <a:off x="152400" y="1000125"/>
            <a:ext cx="28956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Virtual Address:</a:t>
            </a:r>
          </a:p>
        </p:txBody>
      </p:sp>
      <p:sp>
        <p:nvSpPr>
          <p:cNvPr id="74758" name="Rectangle 68"/>
          <p:cNvSpPr>
            <a:spLocks noChangeArrowheads="1"/>
          </p:cNvSpPr>
          <p:nvPr/>
        </p:nvSpPr>
        <p:spPr bwMode="auto">
          <a:xfrm>
            <a:off x="2093913" y="1343025"/>
            <a:ext cx="1258887" cy="377825"/>
          </a:xfrm>
          <a:prstGeom prst="rect">
            <a:avLst/>
          </a:prstGeom>
          <a:solidFill>
            <a:schemeClr val="accent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Offset</a:t>
            </a:r>
          </a:p>
        </p:txBody>
      </p:sp>
      <p:sp>
        <p:nvSpPr>
          <p:cNvPr id="74759" name="Rectangle 69"/>
          <p:cNvSpPr>
            <a:spLocks noChangeArrowheads="1"/>
          </p:cNvSpPr>
          <p:nvPr/>
        </p:nvSpPr>
        <p:spPr bwMode="auto">
          <a:xfrm>
            <a:off x="1092200" y="1343025"/>
            <a:ext cx="1001713" cy="377825"/>
          </a:xfrm>
          <a:prstGeom prst="rect">
            <a:avLst/>
          </a:prstGeom>
          <a:solidFill>
            <a:srgbClr val="FF0000"/>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1800" b="0">
                <a:latin typeface="Gill Sans Light"/>
                <a:cs typeface="Gill Sans Light"/>
              </a:rPr>
              <a:t>Virtual</a:t>
            </a:r>
          </a:p>
          <a:p>
            <a:pPr eaLnBrk="1" hangingPunct="1">
              <a:lnSpc>
                <a:spcPct val="75000"/>
              </a:lnSpc>
            </a:pPr>
            <a:r>
              <a:rPr lang="en-US" altLang="en-US" sz="1800" b="0">
                <a:latin typeface="Gill Sans Light"/>
                <a:cs typeface="Gill Sans Light"/>
              </a:rPr>
              <a:t>P2 index</a:t>
            </a:r>
          </a:p>
        </p:txBody>
      </p:sp>
      <p:sp>
        <p:nvSpPr>
          <p:cNvPr id="74760" name="Rectangle 70"/>
          <p:cNvSpPr>
            <a:spLocks noChangeArrowheads="1"/>
          </p:cNvSpPr>
          <p:nvPr/>
        </p:nvSpPr>
        <p:spPr bwMode="auto">
          <a:xfrm>
            <a:off x="90488" y="1343025"/>
            <a:ext cx="1001712" cy="377825"/>
          </a:xfrm>
          <a:prstGeom prst="rect">
            <a:avLst/>
          </a:prstGeom>
          <a:solidFill>
            <a:srgbClr val="FF0000"/>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1800" b="0" dirty="0">
                <a:latin typeface="Gill Sans Light"/>
                <a:cs typeface="Gill Sans Light"/>
              </a:rPr>
              <a:t>Virtual</a:t>
            </a:r>
          </a:p>
          <a:p>
            <a:pPr eaLnBrk="1" hangingPunct="1">
              <a:lnSpc>
                <a:spcPct val="75000"/>
              </a:lnSpc>
            </a:pPr>
            <a:r>
              <a:rPr lang="en-US" altLang="en-US" sz="1800" b="0" dirty="0">
                <a:latin typeface="Gill Sans Light"/>
                <a:cs typeface="Gill Sans Light"/>
              </a:rPr>
              <a:t>P1 index</a:t>
            </a:r>
          </a:p>
        </p:txBody>
      </p:sp>
      <p:sp>
        <p:nvSpPr>
          <p:cNvPr id="46" name="Freeform 93"/>
          <p:cNvSpPr>
            <a:spLocks/>
          </p:cNvSpPr>
          <p:nvPr/>
        </p:nvSpPr>
        <p:spPr bwMode="auto">
          <a:xfrm>
            <a:off x="990600" y="1720850"/>
            <a:ext cx="1447800" cy="1295400"/>
          </a:xfrm>
          <a:custGeom>
            <a:avLst/>
            <a:gdLst>
              <a:gd name="T0" fmla="*/ 0 w 912"/>
              <a:gd name="T1" fmla="*/ 0 h 960"/>
              <a:gd name="T2" fmla="*/ 0 w 912"/>
              <a:gd name="T3" fmla="*/ 2147483647 h 960"/>
              <a:gd name="T4" fmla="*/ 2147483647 w 912"/>
              <a:gd name="T5" fmla="*/ 2147483647 h 960"/>
              <a:gd name="T6" fmla="*/ 2147483647 w 912"/>
              <a:gd name="T7" fmla="*/ 2147483647 h 960"/>
              <a:gd name="T8" fmla="*/ 0 60000 65536"/>
              <a:gd name="T9" fmla="*/ 0 60000 65536"/>
              <a:gd name="T10" fmla="*/ 0 60000 65536"/>
              <a:gd name="T11" fmla="*/ 0 60000 65536"/>
              <a:gd name="T12" fmla="*/ 0 w 912"/>
              <a:gd name="T13" fmla="*/ 0 h 960"/>
              <a:gd name="T14" fmla="*/ 912 w 912"/>
              <a:gd name="T15" fmla="*/ 960 h 960"/>
            </a:gdLst>
            <a:ahLst/>
            <a:cxnLst>
              <a:cxn ang="T8">
                <a:pos x="T0" y="T1"/>
              </a:cxn>
              <a:cxn ang="T9">
                <a:pos x="T2" y="T3"/>
              </a:cxn>
              <a:cxn ang="T10">
                <a:pos x="T4" y="T5"/>
              </a:cxn>
              <a:cxn ang="T11">
                <a:pos x="T6" y="T7"/>
              </a:cxn>
            </a:cxnLst>
            <a:rect l="T12" t="T13" r="T14" b="T15"/>
            <a:pathLst>
              <a:path w="912" h="960">
                <a:moveTo>
                  <a:pt x="0" y="0"/>
                </a:moveTo>
                <a:lnTo>
                  <a:pt x="0" y="288"/>
                </a:lnTo>
                <a:lnTo>
                  <a:pt x="528" y="960"/>
                </a:lnTo>
                <a:lnTo>
                  <a:pt x="912" y="960"/>
                </a:lnTo>
              </a:path>
            </a:pathLst>
          </a:custGeom>
          <a:noFill/>
          <a:ln w="38100">
            <a:solidFill>
              <a:schemeClr val="hlink"/>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67" name="Freeform 120"/>
          <p:cNvSpPr>
            <a:spLocks/>
          </p:cNvSpPr>
          <p:nvPr/>
        </p:nvSpPr>
        <p:spPr bwMode="auto">
          <a:xfrm>
            <a:off x="1905000" y="1720850"/>
            <a:ext cx="1524000" cy="793750"/>
          </a:xfrm>
          <a:custGeom>
            <a:avLst/>
            <a:gdLst>
              <a:gd name="T0" fmla="*/ 0 w 1824"/>
              <a:gd name="T1" fmla="*/ 0 h 768"/>
              <a:gd name="T2" fmla="*/ 0 w 1824"/>
              <a:gd name="T3" fmla="*/ 2147483647 h 768"/>
              <a:gd name="T4" fmla="*/ 2147483647 w 1824"/>
              <a:gd name="T5" fmla="*/ 2147483647 h 768"/>
              <a:gd name="T6" fmla="*/ 2147483647 w 1824"/>
              <a:gd name="T7" fmla="*/ 2147483647 h 768"/>
              <a:gd name="T8" fmla="*/ 0 60000 65536"/>
              <a:gd name="T9" fmla="*/ 0 60000 65536"/>
              <a:gd name="T10" fmla="*/ 0 60000 65536"/>
              <a:gd name="T11" fmla="*/ 0 60000 65536"/>
              <a:gd name="T12" fmla="*/ 0 w 1824"/>
              <a:gd name="T13" fmla="*/ 0 h 768"/>
              <a:gd name="T14" fmla="*/ 1824 w 1824"/>
              <a:gd name="T15" fmla="*/ 768 h 768"/>
            </a:gdLst>
            <a:ahLst/>
            <a:cxnLst>
              <a:cxn ang="T8">
                <a:pos x="T0" y="T1"/>
              </a:cxn>
              <a:cxn ang="T9">
                <a:pos x="T2" y="T3"/>
              </a:cxn>
              <a:cxn ang="T10">
                <a:pos x="T4" y="T5"/>
              </a:cxn>
              <a:cxn ang="T11">
                <a:pos x="T6" y="T7"/>
              </a:cxn>
            </a:cxnLst>
            <a:rect l="T12" t="T13" r="T14" b="T15"/>
            <a:pathLst>
              <a:path w="1824" h="768">
                <a:moveTo>
                  <a:pt x="0" y="0"/>
                </a:moveTo>
                <a:lnTo>
                  <a:pt x="0" y="192"/>
                </a:lnTo>
                <a:lnTo>
                  <a:pt x="1440" y="768"/>
                </a:lnTo>
                <a:lnTo>
                  <a:pt x="1824" y="768"/>
                </a:lnTo>
              </a:path>
            </a:pathLst>
          </a:custGeom>
          <a:noFill/>
          <a:ln w="38100">
            <a:solidFill>
              <a:schemeClr val="hlink"/>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83" name="Line 20"/>
          <p:cNvSpPr>
            <a:spLocks noChangeShapeType="1"/>
          </p:cNvSpPr>
          <p:nvPr/>
        </p:nvSpPr>
        <p:spPr bwMode="auto">
          <a:xfrm>
            <a:off x="4114800" y="2438400"/>
            <a:ext cx="457200" cy="68580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84" name="Freeform 83"/>
          <p:cNvSpPr>
            <a:spLocks noChangeArrowheads="1"/>
          </p:cNvSpPr>
          <p:nvPr/>
        </p:nvSpPr>
        <p:spPr bwMode="auto">
          <a:xfrm>
            <a:off x="3368675" y="1549400"/>
            <a:ext cx="2436813" cy="1541463"/>
          </a:xfrm>
          <a:custGeom>
            <a:avLst/>
            <a:gdLst>
              <a:gd name="T0" fmla="*/ 0 w 2436241"/>
              <a:gd name="T1" fmla="*/ 0 h 1541997"/>
              <a:gd name="T2" fmla="*/ 2016162 w 2436241"/>
              <a:gd name="T3" fmla="*/ 373702 h 1541997"/>
              <a:gd name="T4" fmla="*/ 2445409 w 2436241"/>
              <a:gd name="T5" fmla="*/ 1533475 h 1541997"/>
              <a:gd name="T6" fmla="*/ 0 60000 65536"/>
              <a:gd name="T7" fmla="*/ 0 60000 65536"/>
              <a:gd name="T8" fmla="*/ 0 60000 65536"/>
              <a:gd name="T9" fmla="*/ 0 w 2436241"/>
              <a:gd name="T10" fmla="*/ 0 h 1541997"/>
              <a:gd name="T11" fmla="*/ 2436241 w 2436241"/>
              <a:gd name="T12" fmla="*/ 1541997 h 1541997"/>
            </a:gdLst>
            <a:ahLst/>
            <a:cxnLst>
              <a:cxn ang="T6">
                <a:pos x="T0" y="T1"/>
              </a:cxn>
              <a:cxn ang="T7">
                <a:pos x="T2" y="T3"/>
              </a:cxn>
              <a:cxn ang="T8">
                <a:pos x="T4" y="T5"/>
              </a:cxn>
            </a:cxnLst>
            <a:rect l="T9" t="T10" r="T11" b="T12"/>
            <a:pathLst>
              <a:path w="2436241" h="1541997">
                <a:moveTo>
                  <a:pt x="0" y="0"/>
                </a:moveTo>
                <a:lnTo>
                  <a:pt x="2008603" y="375781"/>
                </a:lnTo>
                <a:lnTo>
                  <a:pt x="2436241" y="1541997"/>
                </a:lnTo>
              </a:path>
            </a:pathLst>
          </a:custGeom>
          <a:noFill/>
          <a:ln w="38100">
            <a:solidFill>
              <a:srgbClr val="FF0000"/>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grpSp>
        <p:nvGrpSpPr>
          <p:cNvPr id="2" name="Group 94"/>
          <p:cNvGrpSpPr>
            <a:grpSpLocks/>
          </p:cNvGrpSpPr>
          <p:nvPr/>
        </p:nvGrpSpPr>
        <p:grpSpPr bwMode="auto">
          <a:xfrm>
            <a:off x="0" y="2743200"/>
            <a:ext cx="3276600" cy="1854200"/>
            <a:chOff x="0" y="2438400"/>
            <a:chExt cx="3276600" cy="1854166"/>
          </a:xfrm>
        </p:grpSpPr>
        <p:sp>
          <p:nvSpPr>
            <p:cNvPr id="74782" name="Rectangle 4"/>
            <p:cNvSpPr>
              <a:spLocks noChangeArrowheads="1"/>
            </p:cNvSpPr>
            <p:nvPr/>
          </p:nvSpPr>
          <p:spPr bwMode="auto">
            <a:xfrm>
              <a:off x="2438400" y="2457450"/>
              <a:ext cx="669925" cy="1123950"/>
            </a:xfrm>
            <a:prstGeom prst="rect">
              <a:avLst/>
            </a:prstGeom>
            <a:noFill/>
            <a:ln w="127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4783" name="Rectangle 5" descr="80%"/>
            <p:cNvSpPr>
              <a:spLocks noChangeArrowheads="1"/>
            </p:cNvSpPr>
            <p:nvPr/>
          </p:nvSpPr>
          <p:spPr bwMode="auto">
            <a:xfrm>
              <a:off x="2438400" y="2667000"/>
              <a:ext cx="669925" cy="142875"/>
            </a:xfrm>
            <a:prstGeom prst="rect">
              <a:avLst/>
            </a:prstGeom>
            <a:pattFill prst="pct80">
              <a:fgClr>
                <a:schemeClr val="hlink"/>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4784" name="Rectangle 7" descr="75%"/>
            <p:cNvSpPr>
              <a:spLocks noChangeArrowheads="1"/>
            </p:cNvSpPr>
            <p:nvPr/>
          </p:nvSpPr>
          <p:spPr bwMode="auto">
            <a:xfrm>
              <a:off x="2438400" y="3048000"/>
              <a:ext cx="669925" cy="142875"/>
            </a:xfrm>
            <a:prstGeom prst="rect">
              <a:avLst/>
            </a:prstGeom>
            <a:pattFill prst="pct75">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4785" name="Rectangle 76"/>
            <p:cNvSpPr>
              <a:spLocks noChangeArrowheads="1"/>
            </p:cNvSpPr>
            <p:nvPr/>
          </p:nvSpPr>
          <p:spPr bwMode="auto">
            <a:xfrm>
              <a:off x="0" y="2438400"/>
              <a:ext cx="1600200" cy="304800"/>
            </a:xfrm>
            <a:prstGeom prst="rect">
              <a:avLst/>
            </a:prstGeom>
            <a:solidFill>
              <a:srgbClr val="FF96DA"/>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PageTablePtr</a:t>
              </a:r>
            </a:p>
          </p:txBody>
        </p:sp>
        <p:sp>
          <p:nvSpPr>
            <p:cNvPr id="74786" name="Line 92"/>
            <p:cNvSpPr>
              <a:spLocks noChangeShapeType="1"/>
            </p:cNvSpPr>
            <p:nvPr/>
          </p:nvSpPr>
          <p:spPr bwMode="auto">
            <a:xfrm flipV="1">
              <a:off x="1600200" y="2482850"/>
              <a:ext cx="838200" cy="107950"/>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lIns="90478" tIns="44445" rIns="90478" bIns="44445" anchor="ctr"/>
            <a:lstStyle/>
            <a:p>
              <a:endParaRPr lang="en-US">
                <a:latin typeface="Gill Sans Light"/>
                <a:cs typeface="Gill Sans Light"/>
              </a:endParaRPr>
            </a:p>
          </p:txBody>
        </p:sp>
        <p:sp>
          <p:nvSpPr>
            <p:cNvPr id="74787" name="Text Box 66"/>
            <p:cNvSpPr txBox="1">
              <a:spLocks noChangeArrowheads="1"/>
            </p:cNvSpPr>
            <p:nvPr/>
          </p:nvSpPr>
          <p:spPr bwMode="auto">
            <a:xfrm>
              <a:off x="1828800" y="3648810"/>
              <a:ext cx="1447800" cy="6437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Page Table </a:t>
              </a:r>
            </a:p>
            <a:p>
              <a:pPr eaLnBrk="1" hangingPunct="1"/>
              <a:r>
                <a:rPr lang="en-US" altLang="en-US" sz="1800" b="0">
                  <a:latin typeface="Gill Sans Light"/>
                  <a:cs typeface="Gill Sans Light"/>
                </a:rPr>
                <a:t>(1</a:t>
              </a:r>
              <a:r>
                <a:rPr lang="en-US" altLang="en-US" sz="1800" b="0" baseline="30000">
                  <a:latin typeface="Gill Sans Light"/>
                  <a:cs typeface="Gill Sans Light"/>
                </a:rPr>
                <a:t>st</a:t>
              </a:r>
              <a:r>
                <a:rPr lang="en-US" altLang="en-US" sz="1800" b="0">
                  <a:latin typeface="Gill Sans Light"/>
                  <a:cs typeface="Gill Sans Light"/>
                </a:rPr>
                <a:t> level)</a:t>
              </a:r>
            </a:p>
          </p:txBody>
        </p:sp>
      </p:grpSp>
      <p:grpSp>
        <p:nvGrpSpPr>
          <p:cNvPr id="3" name="Group 95"/>
          <p:cNvGrpSpPr>
            <a:grpSpLocks/>
          </p:cNvGrpSpPr>
          <p:nvPr/>
        </p:nvGrpSpPr>
        <p:grpSpPr bwMode="auto">
          <a:xfrm>
            <a:off x="2971800" y="1828800"/>
            <a:ext cx="1447800" cy="3463925"/>
            <a:chOff x="2971800" y="1524000"/>
            <a:chExt cx="1447800" cy="3463015"/>
          </a:xfrm>
        </p:grpSpPr>
        <p:sp>
          <p:nvSpPr>
            <p:cNvPr id="74773" name="Line 20"/>
            <p:cNvSpPr>
              <a:spLocks noChangeShapeType="1"/>
            </p:cNvSpPr>
            <p:nvPr/>
          </p:nvSpPr>
          <p:spPr bwMode="auto">
            <a:xfrm flipV="1">
              <a:off x="3124200" y="1524000"/>
              <a:ext cx="304800" cy="118745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4774" name="Line 22"/>
            <p:cNvSpPr>
              <a:spLocks noChangeShapeType="1"/>
            </p:cNvSpPr>
            <p:nvPr/>
          </p:nvSpPr>
          <p:spPr bwMode="auto">
            <a:xfrm>
              <a:off x="3109913" y="3100387"/>
              <a:ext cx="319087" cy="328613"/>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4775" name="Rectangle 8"/>
            <p:cNvSpPr>
              <a:spLocks noChangeArrowheads="1"/>
            </p:cNvSpPr>
            <p:nvPr/>
          </p:nvSpPr>
          <p:spPr bwMode="auto">
            <a:xfrm>
              <a:off x="3429000" y="1524000"/>
              <a:ext cx="668338" cy="958850"/>
            </a:xfrm>
            <a:prstGeom prst="rect">
              <a:avLst/>
            </a:prstGeom>
            <a:noFill/>
            <a:ln w="127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4776" name="Rectangle 10" descr="50%"/>
            <p:cNvSpPr>
              <a:spLocks noChangeArrowheads="1"/>
            </p:cNvSpPr>
            <p:nvPr/>
          </p:nvSpPr>
          <p:spPr bwMode="auto">
            <a:xfrm>
              <a:off x="3429000" y="1792288"/>
              <a:ext cx="668338" cy="141288"/>
            </a:xfrm>
            <a:prstGeom prst="rect">
              <a:avLst/>
            </a:prstGeom>
            <a:pattFill prst="pct50">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4777" name="Rectangle 11" descr="70%"/>
            <p:cNvSpPr>
              <a:spLocks noChangeArrowheads="1"/>
            </p:cNvSpPr>
            <p:nvPr/>
          </p:nvSpPr>
          <p:spPr bwMode="auto">
            <a:xfrm>
              <a:off x="3429000" y="2105025"/>
              <a:ext cx="668338" cy="144463"/>
            </a:xfrm>
            <a:prstGeom prst="rect">
              <a:avLst/>
            </a:prstGeom>
            <a:pattFill prst="pct70">
              <a:fgClr>
                <a:schemeClr val="hlink"/>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4778" name="Rectangle 8"/>
            <p:cNvSpPr>
              <a:spLocks noChangeArrowheads="1"/>
            </p:cNvSpPr>
            <p:nvPr/>
          </p:nvSpPr>
          <p:spPr bwMode="auto">
            <a:xfrm>
              <a:off x="3429000" y="3384550"/>
              <a:ext cx="668338" cy="958850"/>
            </a:xfrm>
            <a:prstGeom prst="rect">
              <a:avLst/>
            </a:prstGeom>
            <a:noFill/>
            <a:ln w="127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4779" name="Rectangle 10" descr="50%"/>
            <p:cNvSpPr>
              <a:spLocks noChangeArrowheads="1"/>
            </p:cNvSpPr>
            <p:nvPr/>
          </p:nvSpPr>
          <p:spPr bwMode="auto">
            <a:xfrm>
              <a:off x="3429000" y="3652838"/>
              <a:ext cx="668338" cy="141288"/>
            </a:xfrm>
            <a:prstGeom prst="rect">
              <a:avLst/>
            </a:prstGeom>
            <a:pattFill prst="pct50">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4780" name="Rectangle 10" descr="50%"/>
            <p:cNvSpPr>
              <a:spLocks noChangeArrowheads="1"/>
            </p:cNvSpPr>
            <p:nvPr/>
          </p:nvSpPr>
          <p:spPr bwMode="auto">
            <a:xfrm>
              <a:off x="3429000" y="3962400"/>
              <a:ext cx="668338" cy="141288"/>
            </a:xfrm>
            <a:prstGeom prst="rect">
              <a:avLst/>
            </a:prstGeom>
            <a:pattFill prst="pct50">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4781" name="Text Box 66"/>
            <p:cNvSpPr txBox="1">
              <a:spLocks noChangeArrowheads="1"/>
            </p:cNvSpPr>
            <p:nvPr/>
          </p:nvSpPr>
          <p:spPr bwMode="auto">
            <a:xfrm>
              <a:off x="2971800" y="4343400"/>
              <a:ext cx="1447800" cy="6436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Page Table </a:t>
              </a:r>
            </a:p>
            <a:p>
              <a:pPr eaLnBrk="1" hangingPunct="1"/>
              <a:r>
                <a:rPr lang="en-US" altLang="en-US" sz="1800" b="0">
                  <a:latin typeface="Gill Sans Light"/>
                  <a:cs typeface="Gill Sans Light"/>
                </a:rPr>
                <a:t>(2</a:t>
              </a:r>
              <a:r>
                <a:rPr lang="en-US" altLang="en-US" sz="1800" b="0" baseline="30000">
                  <a:latin typeface="Gill Sans Light"/>
                  <a:cs typeface="Gill Sans Light"/>
                </a:rPr>
                <a:t>nd</a:t>
              </a:r>
              <a:r>
                <a:rPr lang="en-US" altLang="en-US" sz="1800" b="0">
                  <a:latin typeface="Gill Sans Light"/>
                  <a:cs typeface="Gill Sans Light"/>
                </a:rPr>
                <a:t> level)</a:t>
              </a:r>
            </a:p>
          </p:txBody>
        </p:sp>
      </p:grpSp>
      <p:sp>
        <p:nvSpPr>
          <p:cNvPr id="74767" name="Rectangle 8"/>
          <p:cNvSpPr>
            <a:spLocks noChangeArrowheads="1"/>
          </p:cNvSpPr>
          <p:nvPr/>
        </p:nvSpPr>
        <p:spPr bwMode="auto">
          <a:xfrm>
            <a:off x="7696200" y="1371600"/>
            <a:ext cx="1295400" cy="4191000"/>
          </a:xfrm>
          <a:prstGeom prst="rect">
            <a:avLst/>
          </a:prstGeom>
          <a:solidFill>
            <a:schemeClr val="accent2">
              <a:lumMod val="20000"/>
              <a:lumOff val="80000"/>
            </a:schemeClr>
          </a:solid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88" name="Rectangle 10" descr="50%"/>
          <p:cNvSpPr>
            <a:spLocks noChangeArrowheads="1"/>
          </p:cNvSpPr>
          <p:nvPr/>
        </p:nvSpPr>
        <p:spPr bwMode="auto">
          <a:xfrm>
            <a:off x="7696200" y="1905000"/>
            <a:ext cx="1295400" cy="685800"/>
          </a:xfrm>
          <a:prstGeom prst="rect">
            <a:avLst/>
          </a:prstGeom>
          <a:solidFill>
            <a:schemeClr val="accent1">
              <a:lumMod val="60000"/>
              <a:lumOff val="40000"/>
            </a:schemeClr>
          </a:solidFill>
          <a:ln w="12700">
            <a:solidFill>
              <a:schemeClr val="tx1"/>
            </a:solidFill>
            <a:miter lim="800000"/>
            <a:headEnd/>
            <a:tailEnd/>
          </a:ln>
        </p:spPr>
        <p:txBody>
          <a:bodyPr wrap="none" anchor="ctr"/>
          <a:lstStyle/>
          <a:p>
            <a:pPr>
              <a:defRPr/>
            </a:pPr>
            <a:endParaRPr lang="en-US" b="0">
              <a:latin typeface="Gill Sans Light"/>
              <a:ea typeface="ＭＳ Ｐゴシック" charset="-128"/>
              <a:cs typeface="Gill Sans Light"/>
            </a:endParaRPr>
          </a:p>
        </p:txBody>
      </p:sp>
      <p:sp>
        <p:nvSpPr>
          <p:cNvPr id="90" name="Rectangle 10" descr="50%"/>
          <p:cNvSpPr>
            <a:spLocks noChangeArrowheads="1"/>
          </p:cNvSpPr>
          <p:nvPr/>
        </p:nvSpPr>
        <p:spPr bwMode="auto">
          <a:xfrm>
            <a:off x="7696200" y="2286000"/>
            <a:ext cx="1295400" cy="152400"/>
          </a:xfrm>
          <a:prstGeom prst="rect">
            <a:avLst/>
          </a:prstGeom>
          <a:solidFill>
            <a:schemeClr val="accent1">
              <a:lumMod val="75000"/>
            </a:schemeClr>
          </a:solidFill>
          <a:ln w="12700">
            <a:solidFill>
              <a:schemeClr val="tx1"/>
            </a:solidFill>
            <a:miter lim="800000"/>
            <a:headEnd/>
            <a:tailEnd/>
          </a:ln>
        </p:spPr>
        <p:txBody>
          <a:bodyPr wrap="none" anchor="ctr"/>
          <a:lstStyle/>
          <a:p>
            <a:pPr>
              <a:defRPr/>
            </a:pPr>
            <a:endParaRPr lang="en-US" b="0">
              <a:latin typeface="Gill Sans Light"/>
              <a:ea typeface="ＭＳ Ｐゴシック" charset="-128"/>
              <a:cs typeface="Gill Sans Light"/>
            </a:endParaRPr>
          </a:p>
        </p:txBody>
      </p:sp>
      <p:sp>
        <p:nvSpPr>
          <p:cNvPr id="92" name="Line 20"/>
          <p:cNvSpPr>
            <a:spLocks noChangeShapeType="1"/>
          </p:cNvSpPr>
          <p:nvPr/>
        </p:nvSpPr>
        <p:spPr bwMode="auto">
          <a:xfrm flipV="1">
            <a:off x="4724400" y="1905000"/>
            <a:ext cx="2971800" cy="121920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93" name="Line 20"/>
          <p:cNvSpPr>
            <a:spLocks noChangeShapeType="1"/>
          </p:cNvSpPr>
          <p:nvPr/>
        </p:nvSpPr>
        <p:spPr bwMode="auto">
          <a:xfrm flipV="1">
            <a:off x="6096000" y="2286000"/>
            <a:ext cx="1600200" cy="91440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4772" name="Text Box 100"/>
          <p:cNvSpPr txBox="1">
            <a:spLocks noChangeArrowheads="1"/>
          </p:cNvSpPr>
          <p:nvPr/>
        </p:nvSpPr>
        <p:spPr bwMode="auto">
          <a:xfrm>
            <a:off x="7620000" y="727075"/>
            <a:ext cx="1371600" cy="64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Physical </a:t>
            </a:r>
          </a:p>
          <a:p>
            <a:pPr eaLnBrk="1" hangingPunct="1"/>
            <a:r>
              <a:rPr lang="en-US" altLang="en-US" sz="1800" b="0">
                <a:latin typeface="Gill Sans Light"/>
                <a:cs typeface="Gill Sans Light"/>
              </a:rPr>
              <a:t>Memory:</a:t>
            </a:r>
          </a:p>
        </p:txBody>
      </p:sp>
    </p:spTree>
    <p:extLst>
      <p:ext uri="{BB962C8B-B14F-4D97-AF65-F5344CB8AC3E}">
        <p14:creationId xmlns:p14="http://schemas.microsoft.com/office/powerpoint/2010/main" val="125901287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1" fill="hold" grpId="0" nodeType="click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up)">
                                      <p:cBhvr>
                                        <p:cTn id="11" dur="500"/>
                                        <p:tgtEl>
                                          <p:spTgt spid="46"/>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67"/>
                                        </p:tgtEl>
                                        <p:attrNameLst>
                                          <p:attrName>style.visibility</p:attrName>
                                        </p:attrNameLst>
                                      </p:cBhvr>
                                      <p:to>
                                        <p:strVal val="visible"/>
                                      </p:to>
                                    </p:set>
                                    <p:animEffect transition="in" filter="wipe(up)">
                                      <p:cBhvr>
                                        <p:cTn id="20" dur="500"/>
                                        <p:tgtEl>
                                          <p:spTgt spid="67"/>
                                        </p:tgtEl>
                                      </p:cBhvr>
                                    </p:animEffec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3"/>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dissolve">
                                      <p:cBhvr>
                                        <p:cTn id="29" dur="500"/>
                                        <p:tgtEl>
                                          <p:spTgt spid="20"/>
                                        </p:tgtEl>
                                      </p:cBhvr>
                                    </p:animEffect>
                                  </p:childTnLst>
                                </p:cTn>
                              </p:par>
                            </p:childTnLst>
                          </p:cTn>
                        </p:par>
                      </p:childTnLst>
                    </p:cTn>
                  </p:par>
                  <p:par>
                    <p:cTn id="30" fill="hold" nodeType="clickPar">
                      <p:stCondLst>
                        <p:cond delay="indefinite"/>
                      </p:stCondLst>
                      <p:childTnLst>
                        <p:par>
                          <p:cTn id="31" fill="hold" nodeType="withGroup">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84"/>
                                        </p:tgtEl>
                                        <p:attrNameLst>
                                          <p:attrName>style.visibility</p:attrName>
                                        </p:attrNameLst>
                                      </p:cBhvr>
                                      <p:to>
                                        <p:strVal val="visible"/>
                                      </p:to>
                                    </p:set>
                                  </p:childTnLst>
                                </p:cTn>
                              </p:par>
                              <p:par>
                                <p:cTn id="34" presetID="9"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dissolve">
                                      <p:cBhvr>
                                        <p:cTn id="36" dur="500"/>
                                        <p:tgtEl>
                                          <p:spTgt spid="19"/>
                                        </p:tgtEl>
                                      </p:cBhvr>
                                    </p:animEffec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2"/>
                                        </p:tgtEl>
                                        <p:attrNameLst>
                                          <p:attrName>style.visibility</p:attrName>
                                        </p:attrNameLst>
                                      </p:cBhvr>
                                      <p:to>
                                        <p:strVal val="visible"/>
                                      </p:to>
                                    </p:set>
                                  </p:childTnLst>
                                </p:cTn>
                              </p:par>
                              <p:par>
                                <p:cTn id="41" presetID="9" presetClass="entr" presetSubtype="0" fill="hold" grpId="0" nodeType="withEffect">
                                  <p:stCondLst>
                                    <p:cond delay="0"/>
                                  </p:stCondLst>
                                  <p:childTnLst>
                                    <p:set>
                                      <p:cBhvr>
                                        <p:cTn id="42" dur="1" fill="hold">
                                          <p:stCondLst>
                                            <p:cond delay="0"/>
                                          </p:stCondLst>
                                        </p:cTn>
                                        <p:tgtEl>
                                          <p:spTgt spid="88"/>
                                        </p:tgtEl>
                                        <p:attrNameLst>
                                          <p:attrName>style.visibility</p:attrName>
                                        </p:attrNameLst>
                                      </p:cBhvr>
                                      <p:to>
                                        <p:strVal val="visible"/>
                                      </p:to>
                                    </p:set>
                                    <p:animEffect transition="in" filter="dissolve">
                                      <p:cBhvr>
                                        <p:cTn id="43" dur="500"/>
                                        <p:tgtEl>
                                          <p:spTgt spid="88"/>
                                        </p:tgtEl>
                                      </p:cBhvr>
                                    </p:animEffect>
                                  </p:childTnLst>
                                </p:cTn>
                              </p:par>
                            </p:childTnLst>
                          </p:cTn>
                        </p:par>
                      </p:childTnLst>
                    </p:cTn>
                  </p:par>
                  <p:par>
                    <p:cTn id="44" fill="hold" nodeType="clickPar">
                      <p:stCondLst>
                        <p:cond delay="indefinite"/>
                      </p:stCondLst>
                      <p:childTnLst>
                        <p:par>
                          <p:cTn id="45" fill="hold" nodeType="withGroup">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93"/>
                                        </p:tgtEl>
                                        <p:attrNameLst>
                                          <p:attrName>style.visibility</p:attrName>
                                        </p:attrNameLst>
                                      </p:cBhvr>
                                      <p:to>
                                        <p:strVal val="visible"/>
                                      </p:to>
                                    </p:set>
                                  </p:childTnLst>
                                </p:cTn>
                              </p:par>
                              <p:par>
                                <p:cTn id="48" presetID="9" presetClass="entr" presetSubtype="0" fill="hold" grpId="0" nodeType="withEffect">
                                  <p:stCondLst>
                                    <p:cond delay="0"/>
                                  </p:stCondLst>
                                  <p:childTnLst>
                                    <p:set>
                                      <p:cBhvr>
                                        <p:cTn id="49" dur="1" fill="hold">
                                          <p:stCondLst>
                                            <p:cond delay="0"/>
                                          </p:stCondLst>
                                        </p:cTn>
                                        <p:tgtEl>
                                          <p:spTgt spid="90"/>
                                        </p:tgtEl>
                                        <p:attrNameLst>
                                          <p:attrName>style.visibility</p:attrName>
                                        </p:attrNameLst>
                                      </p:cBhvr>
                                      <p:to>
                                        <p:strVal val="visible"/>
                                      </p:to>
                                    </p:set>
                                    <p:animEffect transition="in" filter="dissolve">
                                      <p:cBhvr>
                                        <p:cTn id="50"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46" grpId="0" animBg="1"/>
      <p:bldP spid="67" grpId="0" animBg="1"/>
      <p:bldP spid="83" grpId="0" animBg="1"/>
      <p:bldP spid="84" grpId="0" animBg="1"/>
      <p:bldP spid="88" grpId="0" animBg="1"/>
      <p:bldP spid="90" grpId="0" animBg="1"/>
      <p:bldP spid="92" grpId="0" animBg="1"/>
      <p:bldP spid="9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Line 20"/>
          <p:cNvSpPr>
            <a:spLocks noChangeShapeType="1"/>
          </p:cNvSpPr>
          <p:nvPr/>
        </p:nvSpPr>
        <p:spPr bwMode="auto">
          <a:xfrm flipV="1">
            <a:off x="3124200" y="1828800"/>
            <a:ext cx="304800" cy="118745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5778" name="Line 22"/>
          <p:cNvSpPr>
            <a:spLocks noChangeShapeType="1"/>
          </p:cNvSpPr>
          <p:nvPr/>
        </p:nvSpPr>
        <p:spPr bwMode="auto">
          <a:xfrm>
            <a:off x="3109913" y="3405188"/>
            <a:ext cx="319087" cy="328612"/>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5779" name="Rectangle 8"/>
          <p:cNvSpPr>
            <a:spLocks noChangeArrowheads="1"/>
          </p:cNvSpPr>
          <p:nvPr/>
        </p:nvSpPr>
        <p:spPr bwMode="auto">
          <a:xfrm>
            <a:off x="3429000" y="3689350"/>
            <a:ext cx="668338" cy="958850"/>
          </a:xfrm>
          <a:prstGeom prst="rect">
            <a:avLst/>
          </a:prstGeom>
          <a:noFill/>
          <a:ln w="127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5780" name="Rectangle 10" descr="50%"/>
          <p:cNvSpPr>
            <a:spLocks noChangeArrowheads="1"/>
          </p:cNvSpPr>
          <p:nvPr/>
        </p:nvSpPr>
        <p:spPr bwMode="auto">
          <a:xfrm>
            <a:off x="3429000" y="3957638"/>
            <a:ext cx="668338" cy="141287"/>
          </a:xfrm>
          <a:prstGeom prst="rect">
            <a:avLst/>
          </a:prstGeom>
          <a:pattFill prst="pct50">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5781" name="Rectangle 10" descr="50%"/>
          <p:cNvSpPr>
            <a:spLocks noChangeArrowheads="1"/>
          </p:cNvSpPr>
          <p:nvPr/>
        </p:nvSpPr>
        <p:spPr bwMode="auto">
          <a:xfrm>
            <a:off x="3429000" y="4267200"/>
            <a:ext cx="668338" cy="141288"/>
          </a:xfrm>
          <a:prstGeom prst="rect">
            <a:avLst/>
          </a:prstGeom>
          <a:pattFill prst="pct50">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5782" name="Text Box 66"/>
          <p:cNvSpPr txBox="1">
            <a:spLocks noChangeArrowheads="1"/>
          </p:cNvSpPr>
          <p:nvPr/>
        </p:nvSpPr>
        <p:spPr bwMode="auto">
          <a:xfrm>
            <a:off x="2971800" y="4648200"/>
            <a:ext cx="1447800" cy="64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Page Table </a:t>
            </a:r>
          </a:p>
          <a:p>
            <a:pPr eaLnBrk="1" hangingPunct="1"/>
            <a:r>
              <a:rPr lang="en-US" altLang="en-US" sz="1800" b="0">
                <a:latin typeface="Gill Sans Light"/>
                <a:cs typeface="Gill Sans Light"/>
              </a:rPr>
              <a:t>(2</a:t>
            </a:r>
            <a:r>
              <a:rPr lang="en-US" altLang="en-US" sz="1800" b="0" baseline="30000">
                <a:latin typeface="Gill Sans Light"/>
                <a:cs typeface="Gill Sans Light"/>
              </a:rPr>
              <a:t>nd</a:t>
            </a:r>
            <a:r>
              <a:rPr lang="en-US" altLang="en-US" sz="1800" b="0">
                <a:latin typeface="Gill Sans Light"/>
                <a:cs typeface="Gill Sans Light"/>
              </a:rPr>
              <a:t> level)</a:t>
            </a:r>
          </a:p>
        </p:txBody>
      </p:sp>
      <p:sp>
        <p:nvSpPr>
          <p:cNvPr id="75783" name="Rectangle 8"/>
          <p:cNvSpPr>
            <a:spLocks noChangeArrowheads="1"/>
          </p:cNvSpPr>
          <p:nvPr/>
        </p:nvSpPr>
        <p:spPr bwMode="auto">
          <a:xfrm>
            <a:off x="3429000" y="1828800"/>
            <a:ext cx="668338" cy="958850"/>
          </a:xfrm>
          <a:prstGeom prst="rect">
            <a:avLst/>
          </a:prstGeom>
          <a:noFill/>
          <a:ln w="127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5784" name="Rectangle 10" descr="50%"/>
          <p:cNvSpPr>
            <a:spLocks noChangeArrowheads="1"/>
          </p:cNvSpPr>
          <p:nvPr/>
        </p:nvSpPr>
        <p:spPr bwMode="auto">
          <a:xfrm>
            <a:off x="3429000" y="2097088"/>
            <a:ext cx="668338" cy="141287"/>
          </a:xfrm>
          <a:prstGeom prst="rect">
            <a:avLst/>
          </a:prstGeom>
          <a:pattFill prst="pct50">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5785" name="Rectangle 11" descr="70%"/>
          <p:cNvSpPr>
            <a:spLocks noChangeArrowheads="1"/>
          </p:cNvSpPr>
          <p:nvPr/>
        </p:nvSpPr>
        <p:spPr bwMode="auto">
          <a:xfrm>
            <a:off x="3429000" y="2409825"/>
            <a:ext cx="668338" cy="144463"/>
          </a:xfrm>
          <a:prstGeom prst="rect">
            <a:avLst/>
          </a:prstGeom>
          <a:pattFill prst="pct70">
            <a:fgClr>
              <a:schemeClr val="hlink"/>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5786" name="Line 20"/>
          <p:cNvSpPr>
            <a:spLocks noChangeShapeType="1"/>
          </p:cNvSpPr>
          <p:nvPr/>
        </p:nvSpPr>
        <p:spPr bwMode="auto">
          <a:xfrm>
            <a:off x="4114800" y="2438400"/>
            <a:ext cx="457200" cy="68580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5787" name="Rectangle 4"/>
          <p:cNvSpPr>
            <a:spLocks noChangeArrowheads="1"/>
          </p:cNvSpPr>
          <p:nvPr/>
        </p:nvSpPr>
        <p:spPr bwMode="auto">
          <a:xfrm>
            <a:off x="2438400" y="2762250"/>
            <a:ext cx="669925" cy="1123950"/>
          </a:xfrm>
          <a:prstGeom prst="rect">
            <a:avLst/>
          </a:prstGeom>
          <a:noFill/>
          <a:ln w="127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5788" name="Rectangle 5" descr="80%"/>
          <p:cNvSpPr>
            <a:spLocks noChangeArrowheads="1"/>
          </p:cNvSpPr>
          <p:nvPr/>
        </p:nvSpPr>
        <p:spPr bwMode="auto">
          <a:xfrm>
            <a:off x="2438400" y="2971800"/>
            <a:ext cx="669925" cy="142875"/>
          </a:xfrm>
          <a:prstGeom prst="rect">
            <a:avLst/>
          </a:prstGeom>
          <a:pattFill prst="pct80">
            <a:fgClr>
              <a:schemeClr val="hlink"/>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5789" name="Rectangle 7" descr="75%"/>
          <p:cNvSpPr>
            <a:spLocks noChangeArrowheads="1"/>
          </p:cNvSpPr>
          <p:nvPr/>
        </p:nvSpPr>
        <p:spPr bwMode="auto">
          <a:xfrm>
            <a:off x="2438400" y="3352800"/>
            <a:ext cx="669925" cy="142875"/>
          </a:xfrm>
          <a:prstGeom prst="rect">
            <a:avLst/>
          </a:prstGeom>
          <a:pattFill prst="pct75">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5790" name="Line 92"/>
          <p:cNvSpPr>
            <a:spLocks noChangeShapeType="1"/>
          </p:cNvSpPr>
          <p:nvPr/>
        </p:nvSpPr>
        <p:spPr bwMode="auto">
          <a:xfrm flipV="1">
            <a:off x="1600200" y="2787650"/>
            <a:ext cx="838200" cy="107950"/>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lIns="90478" tIns="44445" rIns="90478" bIns="44445" anchor="ctr"/>
          <a:lstStyle/>
          <a:p>
            <a:endParaRPr lang="en-US">
              <a:latin typeface="Gill Sans Light"/>
              <a:cs typeface="Gill Sans Light"/>
            </a:endParaRPr>
          </a:p>
        </p:txBody>
      </p:sp>
      <p:sp>
        <p:nvSpPr>
          <p:cNvPr id="75791" name="Rectangle 76"/>
          <p:cNvSpPr>
            <a:spLocks noChangeArrowheads="1"/>
          </p:cNvSpPr>
          <p:nvPr/>
        </p:nvSpPr>
        <p:spPr bwMode="auto">
          <a:xfrm>
            <a:off x="0" y="2743200"/>
            <a:ext cx="1600200" cy="304800"/>
          </a:xfrm>
          <a:prstGeom prst="rect">
            <a:avLst/>
          </a:prstGeom>
          <a:solidFill>
            <a:srgbClr val="FF66CC"/>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PageTablePtr</a:t>
            </a:r>
          </a:p>
        </p:txBody>
      </p:sp>
      <p:sp>
        <p:nvSpPr>
          <p:cNvPr id="75792" name="Freeform 93"/>
          <p:cNvSpPr>
            <a:spLocks/>
          </p:cNvSpPr>
          <p:nvPr/>
        </p:nvSpPr>
        <p:spPr bwMode="auto">
          <a:xfrm>
            <a:off x="990600" y="1720850"/>
            <a:ext cx="1447800" cy="1295400"/>
          </a:xfrm>
          <a:custGeom>
            <a:avLst/>
            <a:gdLst>
              <a:gd name="T0" fmla="*/ 0 w 912"/>
              <a:gd name="T1" fmla="*/ 0 h 960"/>
              <a:gd name="T2" fmla="*/ 0 w 912"/>
              <a:gd name="T3" fmla="*/ 2147483647 h 960"/>
              <a:gd name="T4" fmla="*/ 2147483647 w 912"/>
              <a:gd name="T5" fmla="*/ 2147483647 h 960"/>
              <a:gd name="T6" fmla="*/ 2147483647 w 912"/>
              <a:gd name="T7" fmla="*/ 2147483647 h 960"/>
              <a:gd name="T8" fmla="*/ 0 60000 65536"/>
              <a:gd name="T9" fmla="*/ 0 60000 65536"/>
              <a:gd name="T10" fmla="*/ 0 60000 65536"/>
              <a:gd name="T11" fmla="*/ 0 60000 65536"/>
              <a:gd name="T12" fmla="*/ 0 w 912"/>
              <a:gd name="T13" fmla="*/ 0 h 960"/>
              <a:gd name="T14" fmla="*/ 912 w 912"/>
              <a:gd name="T15" fmla="*/ 960 h 960"/>
            </a:gdLst>
            <a:ahLst/>
            <a:cxnLst>
              <a:cxn ang="T8">
                <a:pos x="T0" y="T1"/>
              </a:cxn>
              <a:cxn ang="T9">
                <a:pos x="T2" y="T3"/>
              </a:cxn>
              <a:cxn ang="T10">
                <a:pos x="T4" y="T5"/>
              </a:cxn>
              <a:cxn ang="T11">
                <a:pos x="T6" y="T7"/>
              </a:cxn>
            </a:cxnLst>
            <a:rect l="T12" t="T13" r="T14" b="T15"/>
            <a:pathLst>
              <a:path w="912" h="960">
                <a:moveTo>
                  <a:pt x="0" y="0"/>
                </a:moveTo>
                <a:lnTo>
                  <a:pt x="0" y="288"/>
                </a:lnTo>
                <a:lnTo>
                  <a:pt x="528" y="960"/>
                </a:lnTo>
                <a:lnTo>
                  <a:pt x="912" y="960"/>
                </a:lnTo>
              </a:path>
            </a:pathLst>
          </a:custGeom>
          <a:noFill/>
          <a:ln w="38100">
            <a:solidFill>
              <a:schemeClr val="hlink"/>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75793" name="Freeform 120"/>
          <p:cNvSpPr>
            <a:spLocks/>
          </p:cNvSpPr>
          <p:nvPr/>
        </p:nvSpPr>
        <p:spPr bwMode="auto">
          <a:xfrm>
            <a:off x="1905000" y="1720850"/>
            <a:ext cx="1524000" cy="869950"/>
          </a:xfrm>
          <a:custGeom>
            <a:avLst/>
            <a:gdLst>
              <a:gd name="T0" fmla="*/ 0 w 1824"/>
              <a:gd name="T1" fmla="*/ 0 h 768"/>
              <a:gd name="T2" fmla="*/ 0 w 1824"/>
              <a:gd name="T3" fmla="*/ 2147483647 h 768"/>
              <a:gd name="T4" fmla="*/ 2147483647 w 1824"/>
              <a:gd name="T5" fmla="*/ 2147483647 h 768"/>
              <a:gd name="T6" fmla="*/ 2147483647 w 1824"/>
              <a:gd name="T7" fmla="*/ 2147483647 h 768"/>
              <a:gd name="T8" fmla="*/ 0 60000 65536"/>
              <a:gd name="T9" fmla="*/ 0 60000 65536"/>
              <a:gd name="T10" fmla="*/ 0 60000 65536"/>
              <a:gd name="T11" fmla="*/ 0 60000 65536"/>
              <a:gd name="T12" fmla="*/ 0 w 1824"/>
              <a:gd name="T13" fmla="*/ 0 h 768"/>
              <a:gd name="T14" fmla="*/ 1824 w 1824"/>
              <a:gd name="T15" fmla="*/ 768 h 768"/>
            </a:gdLst>
            <a:ahLst/>
            <a:cxnLst>
              <a:cxn ang="T8">
                <a:pos x="T0" y="T1"/>
              </a:cxn>
              <a:cxn ang="T9">
                <a:pos x="T2" y="T3"/>
              </a:cxn>
              <a:cxn ang="T10">
                <a:pos x="T4" y="T5"/>
              </a:cxn>
              <a:cxn ang="T11">
                <a:pos x="T6" y="T7"/>
              </a:cxn>
            </a:cxnLst>
            <a:rect l="T12" t="T13" r="T14" b="T15"/>
            <a:pathLst>
              <a:path w="1824" h="768">
                <a:moveTo>
                  <a:pt x="0" y="0"/>
                </a:moveTo>
                <a:lnTo>
                  <a:pt x="0" y="192"/>
                </a:lnTo>
                <a:lnTo>
                  <a:pt x="1440" y="768"/>
                </a:lnTo>
                <a:lnTo>
                  <a:pt x="1824" y="768"/>
                </a:lnTo>
              </a:path>
            </a:pathLst>
          </a:custGeom>
          <a:noFill/>
          <a:ln w="38100">
            <a:solidFill>
              <a:schemeClr val="hlink"/>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75794" name="Text Box 66"/>
          <p:cNvSpPr txBox="1">
            <a:spLocks noChangeArrowheads="1"/>
          </p:cNvSpPr>
          <p:nvPr/>
        </p:nvSpPr>
        <p:spPr bwMode="auto">
          <a:xfrm>
            <a:off x="1905000" y="3952875"/>
            <a:ext cx="1447800" cy="64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Page Table </a:t>
            </a:r>
          </a:p>
          <a:p>
            <a:pPr eaLnBrk="1" hangingPunct="1"/>
            <a:r>
              <a:rPr lang="en-US" altLang="en-US" sz="1800" b="0">
                <a:latin typeface="Gill Sans Light"/>
                <a:cs typeface="Gill Sans Light"/>
              </a:rPr>
              <a:t>(1</a:t>
            </a:r>
            <a:r>
              <a:rPr lang="en-US" altLang="en-US" sz="1800" b="0" baseline="30000">
                <a:latin typeface="Gill Sans Light"/>
                <a:cs typeface="Gill Sans Light"/>
              </a:rPr>
              <a:t>st</a:t>
            </a:r>
            <a:r>
              <a:rPr lang="en-US" altLang="en-US" sz="1800" b="0">
                <a:latin typeface="Gill Sans Light"/>
                <a:cs typeface="Gill Sans Light"/>
              </a:rPr>
              <a:t> level)</a:t>
            </a:r>
          </a:p>
        </p:txBody>
      </p:sp>
      <p:sp>
        <p:nvSpPr>
          <p:cNvPr id="35" name="Rectangle 34"/>
          <p:cNvSpPr/>
          <p:nvPr/>
        </p:nvSpPr>
        <p:spPr bwMode="auto">
          <a:xfrm>
            <a:off x="0" y="727075"/>
            <a:ext cx="7696200" cy="4911725"/>
          </a:xfrm>
          <a:prstGeom prst="rect">
            <a:avLst/>
          </a:prstGeom>
          <a:solidFill>
            <a:schemeClr val="bg2">
              <a:lumMod val="40000"/>
              <a:lumOff val="60000"/>
              <a:alpha val="70000"/>
            </a:schemeClr>
          </a:solidFill>
          <a:ln w="38100" cap="flat" cmpd="sng" algn="ctr">
            <a:no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5796" name="Title 1"/>
          <p:cNvSpPr>
            <a:spLocks noGrp="1"/>
          </p:cNvSpPr>
          <p:nvPr>
            <p:ph type="title"/>
          </p:nvPr>
        </p:nvSpPr>
        <p:spPr>
          <a:xfrm>
            <a:off x="381000" y="152400"/>
            <a:ext cx="8229600" cy="533400"/>
          </a:xfrm>
        </p:spPr>
        <p:txBody>
          <a:bodyPr/>
          <a:lstStyle/>
          <a:p>
            <a:r>
              <a:rPr lang="en-US" altLang="en-US" dirty="0"/>
              <a:t>Putting Everything Together: TLB</a:t>
            </a:r>
          </a:p>
        </p:txBody>
      </p:sp>
      <p:sp>
        <p:nvSpPr>
          <p:cNvPr id="75797" name="Rectangle 98"/>
          <p:cNvSpPr>
            <a:spLocks noChangeArrowheads="1"/>
          </p:cNvSpPr>
          <p:nvPr/>
        </p:nvSpPr>
        <p:spPr bwMode="auto">
          <a:xfrm>
            <a:off x="5257799" y="3127375"/>
            <a:ext cx="1447801" cy="377825"/>
          </a:xfrm>
          <a:prstGeom prst="rect">
            <a:avLst/>
          </a:prstGeom>
          <a:solidFill>
            <a:schemeClr val="accent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Offset</a:t>
            </a:r>
          </a:p>
        </p:txBody>
      </p:sp>
      <p:sp>
        <p:nvSpPr>
          <p:cNvPr id="75798" name="Rectangle 102"/>
          <p:cNvSpPr>
            <a:spLocks noChangeArrowheads="1"/>
          </p:cNvSpPr>
          <p:nvPr/>
        </p:nvSpPr>
        <p:spPr bwMode="auto">
          <a:xfrm>
            <a:off x="4267200" y="3127375"/>
            <a:ext cx="1000125" cy="377825"/>
          </a:xfrm>
          <a:prstGeom prst="rect">
            <a:avLst/>
          </a:prstGeom>
          <a:solidFill>
            <a:srgbClr val="FFFFAA"/>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1800" b="0">
                <a:latin typeface="Gill Sans Light"/>
                <a:cs typeface="Gill Sans Light"/>
              </a:rPr>
              <a:t>Physical</a:t>
            </a:r>
          </a:p>
          <a:p>
            <a:pPr eaLnBrk="1" hangingPunct="1">
              <a:lnSpc>
                <a:spcPct val="75000"/>
              </a:lnSpc>
            </a:pPr>
            <a:r>
              <a:rPr lang="en-US" altLang="en-US" sz="1800" b="0">
                <a:latin typeface="Gill Sans Light"/>
                <a:cs typeface="Gill Sans Light"/>
              </a:rPr>
              <a:t>Page #</a:t>
            </a:r>
          </a:p>
        </p:txBody>
      </p:sp>
      <p:sp>
        <p:nvSpPr>
          <p:cNvPr id="75799" name="Text Box 66"/>
          <p:cNvSpPr txBox="1">
            <a:spLocks noChangeArrowheads="1"/>
          </p:cNvSpPr>
          <p:nvPr/>
        </p:nvSpPr>
        <p:spPr bwMode="auto">
          <a:xfrm>
            <a:off x="152400" y="1000125"/>
            <a:ext cx="28956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Virtual Address:</a:t>
            </a:r>
          </a:p>
        </p:txBody>
      </p:sp>
      <p:sp>
        <p:nvSpPr>
          <p:cNvPr id="75800" name="Rectangle 68"/>
          <p:cNvSpPr>
            <a:spLocks noChangeArrowheads="1"/>
          </p:cNvSpPr>
          <p:nvPr/>
        </p:nvSpPr>
        <p:spPr bwMode="auto">
          <a:xfrm>
            <a:off x="2093913" y="1343025"/>
            <a:ext cx="1258887" cy="377825"/>
          </a:xfrm>
          <a:prstGeom prst="rect">
            <a:avLst/>
          </a:prstGeom>
          <a:solidFill>
            <a:schemeClr val="accent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Offset</a:t>
            </a:r>
          </a:p>
        </p:txBody>
      </p:sp>
      <p:sp>
        <p:nvSpPr>
          <p:cNvPr id="75801" name="Rectangle 69"/>
          <p:cNvSpPr>
            <a:spLocks noChangeArrowheads="1"/>
          </p:cNvSpPr>
          <p:nvPr/>
        </p:nvSpPr>
        <p:spPr bwMode="auto">
          <a:xfrm>
            <a:off x="1092200" y="1343025"/>
            <a:ext cx="1001713" cy="377825"/>
          </a:xfrm>
          <a:prstGeom prst="rect">
            <a:avLst/>
          </a:prstGeom>
          <a:solidFill>
            <a:srgbClr val="FF0000"/>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1800" b="0">
                <a:latin typeface="Gill Sans Light"/>
                <a:cs typeface="Gill Sans Light"/>
              </a:rPr>
              <a:t>Virtual</a:t>
            </a:r>
          </a:p>
          <a:p>
            <a:pPr eaLnBrk="1" hangingPunct="1">
              <a:lnSpc>
                <a:spcPct val="75000"/>
              </a:lnSpc>
            </a:pPr>
            <a:r>
              <a:rPr lang="en-US" altLang="en-US" sz="1800" b="0">
                <a:latin typeface="Gill Sans Light"/>
                <a:cs typeface="Gill Sans Light"/>
              </a:rPr>
              <a:t>P2 index</a:t>
            </a:r>
          </a:p>
        </p:txBody>
      </p:sp>
      <p:sp>
        <p:nvSpPr>
          <p:cNvPr id="75802" name="Rectangle 70"/>
          <p:cNvSpPr>
            <a:spLocks noChangeArrowheads="1"/>
          </p:cNvSpPr>
          <p:nvPr/>
        </p:nvSpPr>
        <p:spPr bwMode="auto">
          <a:xfrm>
            <a:off x="90488" y="1343025"/>
            <a:ext cx="1001712" cy="377825"/>
          </a:xfrm>
          <a:prstGeom prst="rect">
            <a:avLst/>
          </a:prstGeom>
          <a:solidFill>
            <a:srgbClr val="FF0000"/>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1800" b="0" dirty="0">
                <a:latin typeface="Gill Sans Light"/>
                <a:cs typeface="Gill Sans Light"/>
              </a:rPr>
              <a:t>Virtual</a:t>
            </a:r>
          </a:p>
          <a:p>
            <a:pPr eaLnBrk="1" hangingPunct="1">
              <a:lnSpc>
                <a:spcPct val="75000"/>
              </a:lnSpc>
            </a:pPr>
            <a:r>
              <a:rPr lang="en-US" altLang="en-US" sz="1800" b="0" dirty="0">
                <a:latin typeface="Gill Sans Light"/>
                <a:cs typeface="Gill Sans Light"/>
              </a:rPr>
              <a:t>P1 index</a:t>
            </a:r>
          </a:p>
        </p:txBody>
      </p:sp>
      <p:sp>
        <p:nvSpPr>
          <p:cNvPr id="75803" name="Rectangle 8"/>
          <p:cNvSpPr>
            <a:spLocks noChangeArrowheads="1"/>
          </p:cNvSpPr>
          <p:nvPr/>
        </p:nvSpPr>
        <p:spPr bwMode="auto">
          <a:xfrm>
            <a:off x="7696200" y="1371600"/>
            <a:ext cx="1295400" cy="4191000"/>
          </a:xfrm>
          <a:prstGeom prst="rect">
            <a:avLst/>
          </a:prstGeom>
          <a:solidFill>
            <a:schemeClr val="accent2">
              <a:lumMod val="20000"/>
              <a:lumOff val="80000"/>
            </a:schemeClr>
          </a:solid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88" name="Rectangle 10" descr="50%"/>
          <p:cNvSpPr>
            <a:spLocks noChangeArrowheads="1"/>
          </p:cNvSpPr>
          <p:nvPr/>
        </p:nvSpPr>
        <p:spPr bwMode="auto">
          <a:xfrm>
            <a:off x="7696200" y="1905000"/>
            <a:ext cx="1295400" cy="685800"/>
          </a:xfrm>
          <a:prstGeom prst="rect">
            <a:avLst/>
          </a:prstGeom>
          <a:solidFill>
            <a:schemeClr val="accent1">
              <a:lumMod val="60000"/>
              <a:lumOff val="40000"/>
            </a:schemeClr>
          </a:solidFill>
          <a:ln w="12700">
            <a:solidFill>
              <a:schemeClr val="tx1"/>
            </a:solidFill>
            <a:miter lim="800000"/>
            <a:headEnd/>
            <a:tailEnd/>
          </a:ln>
        </p:spPr>
        <p:txBody>
          <a:bodyPr wrap="none" anchor="ctr"/>
          <a:lstStyle/>
          <a:p>
            <a:pPr>
              <a:defRPr/>
            </a:pPr>
            <a:endParaRPr lang="en-US" b="0">
              <a:latin typeface="Gill Sans Light"/>
              <a:ea typeface="ＭＳ Ｐゴシック" charset="-128"/>
              <a:cs typeface="Gill Sans Light"/>
            </a:endParaRPr>
          </a:p>
        </p:txBody>
      </p:sp>
      <p:sp>
        <p:nvSpPr>
          <p:cNvPr id="90" name="Rectangle 10" descr="50%"/>
          <p:cNvSpPr>
            <a:spLocks noChangeArrowheads="1"/>
          </p:cNvSpPr>
          <p:nvPr/>
        </p:nvSpPr>
        <p:spPr bwMode="auto">
          <a:xfrm>
            <a:off x="7696200" y="2286000"/>
            <a:ext cx="1295400" cy="152400"/>
          </a:xfrm>
          <a:prstGeom prst="rect">
            <a:avLst/>
          </a:prstGeom>
          <a:solidFill>
            <a:schemeClr val="accent1">
              <a:lumMod val="75000"/>
            </a:schemeClr>
          </a:solidFill>
          <a:ln w="12700">
            <a:solidFill>
              <a:schemeClr val="tx1"/>
            </a:solidFill>
            <a:miter lim="800000"/>
            <a:headEnd/>
            <a:tailEnd/>
          </a:ln>
        </p:spPr>
        <p:txBody>
          <a:bodyPr wrap="none" anchor="ctr"/>
          <a:lstStyle/>
          <a:p>
            <a:pPr>
              <a:defRPr/>
            </a:pPr>
            <a:endParaRPr lang="en-US" b="0">
              <a:latin typeface="Gill Sans Light"/>
              <a:ea typeface="ＭＳ Ｐゴシック" charset="-128"/>
              <a:cs typeface="Gill Sans Light"/>
            </a:endParaRPr>
          </a:p>
        </p:txBody>
      </p:sp>
      <p:sp>
        <p:nvSpPr>
          <p:cNvPr id="75806" name="Text Box 100"/>
          <p:cNvSpPr txBox="1">
            <a:spLocks noChangeArrowheads="1"/>
          </p:cNvSpPr>
          <p:nvPr/>
        </p:nvSpPr>
        <p:spPr bwMode="auto">
          <a:xfrm>
            <a:off x="7620000" y="727075"/>
            <a:ext cx="1371600" cy="64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Physical </a:t>
            </a:r>
          </a:p>
          <a:p>
            <a:pPr eaLnBrk="1" hangingPunct="1"/>
            <a:r>
              <a:rPr lang="en-US" altLang="en-US" sz="1800" b="0">
                <a:latin typeface="Gill Sans Light"/>
                <a:cs typeface="Gill Sans Light"/>
              </a:rPr>
              <a:t>Memory:</a:t>
            </a:r>
          </a:p>
        </p:txBody>
      </p:sp>
      <p:sp>
        <p:nvSpPr>
          <p:cNvPr id="75807" name="Freeform 83"/>
          <p:cNvSpPr>
            <a:spLocks noChangeArrowheads="1"/>
          </p:cNvSpPr>
          <p:nvPr/>
        </p:nvSpPr>
        <p:spPr bwMode="auto">
          <a:xfrm>
            <a:off x="3368675" y="1549400"/>
            <a:ext cx="2436813" cy="1541463"/>
          </a:xfrm>
          <a:custGeom>
            <a:avLst/>
            <a:gdLst>
              <a:gd name="T0" fmla="*/ 0 w 2436241"/>
              <a:gd name="T1" fmla="*/ 0 h 1541997"/>
              <a:gd name="T2" fmla="*/ 2016162 w 2436241"/>
              <a:gd name="T3" fmla="*/ 373702 h 1541997"/>
              <a:gd name="T4" fmla="*/ 2445409 w 2436241"/>
              <a:gd name="T5" fmla="*/ 1533475 h 1541997"/>
              <a:gd name="T6" fmla="*/ 0 60000 65536"/>
              <a:gd name="T7" fmla="*/ 0 60000 65536"/>
              <a:gd name="T8" fmla="*/ 0 60000 65536"/>
              <a:gd name="T9" fmla="*/ 0 w 2436241"/>
              <a:gd name="T10" fmla="*/ 0 h 1541997"/>
              <a:gd name="T11" fmla="*/ 2436241 w 2436241"/>
              <a:gd name="T12" fmla="*/ 1541997 h 1541997"/>
            </a:gdLst>
            <a:ahLst/>
            <a:cxnLst>
              <a:cxn ang="T6">
                <a:pos x="T0" y="T1"/>
              </a:cxn>
              <a:cxn ang="T7">
                <a:pos x="T2" y="T3"/>
              </a:cxn>
              <a:cxn ang="T8">
                <a:pos x="T4" y="T5"/>
              </a:cxn>
            </a:cxnLst>
            <a:rect l="T9" t="T10" r="T11" b="T12"/>
            <a:pathLst>
              <a:path w="2436241" h="1541997">
                <a:moveTo>
                  <a:pt x="0" y="0"/>
                </a:moveTo>
                <a:lnTo>
                  <a:pt x="2008603" y="375781"/>
                </a:lnTo>
                <a:lnTo>
                  <a:pt x="2436241" y="1541997"/>
                </a:lnTo>
              </a:path>
            </a:pathLst>
          </a:custGeom>
          <a:noFill/>
          <a:ln w="38100">
            <a:solidFill>
              <a:srgbClr val="FF0000"/>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75808" name="Text Box 100"/>
          <p:cNvSpPr txBox="1">
            <a:spLocks noChangeArrowheads="1"/>
          </p:cNvSpPr>
          <p:nvPr/>
        </p:nvSpPr>
        <p:spPr bwMode="auto">
          <a:xfrm>
            <a:off x="4038600" y="2752725"/>
            <a:ext cx="25908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Physical Address:</a:t>
            </a:r>
          </a:p>
        </p:txBody>
      </p:sp>
      <p:sp>
        <p:nvSpPr>
          <p:cNvPr id="75809" name="Right Brace 47"/>
          <p:cNvSpPr>
            <a:spLocks/>
          </p:cNvSpPr>
          <p:nvPr/>
        </p:nvSpPr>
        <p:spPr bwMode="auto">
          <a:xfrm rot="5400000">
            <a:off x="971550" y="895350"/>
            <a:ext cx="228600" cy="1943100"/>
          </a:xfrm>
          <a:prstGeom prst="rightBrace">
            <a:avLst>
              <a:gd name="adj1" fmla="val 8343"/>
              <a:gd name="adj2" fmla="val 50000"/>
            </a:avLst>
          </a:prstGeom>
          <a:noFill/>
          <a:ln w="381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50" name="Freeform 49"/>
          <p:cNvSpPr>
            <a:spLocks noChangeArrowheads="1"/>
          </p:cNvSpPr>
          <p:nvPr/>
        </p:nvSpPr>
        <p:spPr bwMode="auto">
          <a:xfrm>
            <a:off x="1062038" y="1981200"/>
            <a:ext cx="830262" cy="4014788"/>
          </a:xfrm>
          <a:custGeom>
            <a:avLst/>
            <a:gdLst>
              <a:gd name="T0" fmla="*/ 39561 w 829359"/>
              <a:gd name="T1" fmla="*/ 0 h 3939220"/>
              <a:gd name="T2" fmla="*/ 0 w 829359"/>
              <a:gd name="T3" fmla="*/ 5424228 h 3939220"/>
              <a:gd name="T4" fmla="*/ 843927 w 829359"/>
              <a:gd name="T5" fmla="*/ 5442131 h 3939220"/>
              <a:gd name="T6" fmla="*/ 0 60000 65536"/>
              <a:gd name="T7" fmla="*/ 0 60000 65536"/>
              <a:gd name="T8" fmla="*/ 0 60000 65536"/>
              <a:gd name="T9" fmla="*/ 0 w 829359"/>
              <a:gd name="T10" fmla="*/ 0 h 3939220"/>
              <a:gd name="T11" fmla="*/ 829359 w 829359"/>
              <a:gd name="T12" fmla="*/ 3939220 h 3939220"/>
            </a:gdLst>
            <a:ahLst/>
            <a:cxnLst>
              <a:cxn ang="T6">
                <a:pos x="T0" y="T1"/>
              </a:cxn>
              <a:cxn ang="T7">
                <a:pos x="T2" y="T3"/>
              </a:cxn>
              <a:cxn ang="T8">
                <a:pos x="T4" y="T5"/>
              </a:cxn>
            </a:cxnLst>
            <a:rect l="T9" t="T10" r="T11" b="T12"/>
            <a:pathLst>
              <a:path w="829359" h="3939220">
                <a:moveTo>
                  <a:pt x="38877" y="0"/>
                </a:moveTo>
                <a:lnTo>
                  <a:pt x="0" y="3926262"/>
                </a:lnTo>
                <a:lnTo>
                  <a:pt x="829359" y="3939220"/>
                </a:lnTo>
              </a:path>
            </a:pathLst>
          </a:custGeom>
          <a:noFill/>
          <a:ln w="50800">
            <a:solidFill>
              <a:srgbClr val="FF0000"/>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51" name="Freeform 50"/>
          <p:cNvSpPr>
            <a:spLocks noChangeArrowheads="1"/>
          </p:cNvSpPr>
          <p:nvPr/>
        </p:nvSpPr>
        <p:spPr bwMode="auto">
          <a:xfrm>
            <a:off x="4354513" y="3492500"/>
            <a:ext cx="361950" cy="2487613"/>
          </a:xfrm>
          <a:custGeom>
            <a:avLst/>
            <a:gdLst>
              <a:gd name="T0" fmla="*/ 0 w 362845"/>
              <a:gd name="T1" fmla="*/ 2482891 h 2487928"/>
              <a:gd name="T2" fmla="*/ 348787 w 362845"/>
              <a:gd name="T3" fmla="*/ 2482891 h 2487928"/>
              <a:gd name="T4" fmla="*/ 348787 w 362845"/>
              <a:gd name="T5" fmla="*/ 0 h 2487928"/>
              <a:gd name="T6" fmla="*/ 0 60000 65536"/>
              <a:gd name="T7" fmla="*/ 0 60000 65536"/>
              <a:gd name="T8" fmla="*/ 0 60000 65536"/>
              <a:gd name="T9" fmla="*/ 0 w 362845"/>
              <a:gd name="T10" fmla="*/ 0 h 2487928"/>
              <a:gd name="T11" fmla="*/ 362845 w 362845"/>
              <a:gd name="T12" fmla="*/ 2487928 h 2487928"/>
            </a:gdLst>
            <a:ahLst/>
            <a:cxnLst>
              <a:cxn ang="T6">
                <a:pos x="T0" y="T1"/>
              </a:cxn>
              <a:cxn ang="T7">
                <a:pos x="T2" y="T3"/>
              </a:cxn>
              <a:cxn ang="T8">
                <a:pos x="T4" y="T5"/>
              </a:cxn>
            </a:cxnLst>
            <a:rect l="T9" t="T10" r="T11" b="T12"/>
            <a:pathLst>
              <a:path w="362845" h="2487928">
                <a:moveTo>
                  <a:pt x="0" y="2487928"/>
                </a:moveTo>
                <a:lnTo>
                  <a:pt x="362845" y="2487928"/>
                </a:lnTo>
                <a:lnTo>
                  <a:pt x="362845" y="0"/>
                </a:lnTo>
              </a:path>
            </a:pathLst>
          </a:custGeom>
          <a:noFill/>
          <a:ln w="50800">
            <a:solidFill>
              <a:srgbClr val="FF0000"/>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grpSp>
        <p:nvGrpSpPr>
          <p:cNvPr id="2" name="Group 54"/>
          <p:cNvGrpSpPr>
            <a:grpSpLocks/>
          </p:cNvGrpSpPr>
          <p:nvPr/>
        </p:nvGrpSpPr>
        <p:grpSpPr bwMode="auto">
          <a:xfrm>
            <a:off x="1752600" y="5318125"/>
            <a:ext cx="2590800" cy="1235075"/>
            <a:chOff x="1752600" y="5013410"/>
            <a:chExt cx="2590800" cy="1234990"/>
          </a:xfrm>
        </p:grpSpPr>
        <p:sp>
          <p:nvSpPr>
            <p:cNvPr id="52" name="Rectangle 51"/>
            <p:cNvSpPr/>
            <p:nvPr/>
          </p:nvSpPr>
          <p:spPr bwMode="auto">
            <a:xfrm>
              <a:off x="1905000" y="5791231"/>
              <a:ext cx="2438400" cy="228584"/>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38" name="Rectangle 37"/>
            <p:cNvSpPr/>
            <p:nvPr/>
          </p:nvSpPr>
          <p:spPr bwMode="auto">
            <a:xfrm>
              <a:off x="1905000" y="5334063"/>
              <a:ext cx="1219200" cy="228584"/>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5817" name="Rectangle 39"/>
            <p:cNvSpPr>
              <a:spLocks noChangeArrowheads="1"/>
            </p:cNvSpPr>
            <p:nvPr/>
          </p:nvSpPr>
          <p:spPr bwMode="auto">
            <a:xfrm>
              <a:off x="1905000" y="5562600"/>
              <a:ext cx="1219200" cy="228600"/>
            </a:xfrm>
            <a:prstGeom prst="rect">
              <a:avLst/>
            </a:prstGeom>
            <a:solidFill>
              <a:srgbClr val="FF0000"/>
            </a:solidFill>
            <a:ln w="38100">
              <a:solidFill>
                <a:schemeClr val="tx1"/>
              </a:solidFill>
              <a:round/>
              <a:headEnd/>
              <a:tailEnd/>
            </a:ln>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43" name="Rectangle 42"/>
            <p:cNvSpPr/>
            <p:nvPr/>
          </p:nvSpPr>
          <p:spPr bwMode="auto">
            <a:xfrm>
              <a:off x="1905000" y="6019816"/>
              <a:ext cx="1219200" cy="228584"/>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44" name="Rectangle 43"/>
            <p:cNvSpPr/>
            <p:nvPr/>
          </p:nvSpPr>
          <p:spPr bwMode="auto">
            <a:xfrm>
              <a:off x="3124200" y="5334063"/>
              <a:ext cx="1219200" cy="228584"/>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5820" name="Rectangle 44"/>
            <p:cNvSpPr>
              <a:spLocks noChangeArrowheads="1"/>
            </p:cNvSpPr>
            <p:nvPr/>
          </p:nvSpPr>
          <p:spPr bwMode="auto">
            <a:xfrm>
              <a:off x="3124200" y="5562600"/>
              <a:ext cx="1219200" cy="228600"/>
            </a:xfrm>
            <a:prstGeom prst="rect">
              <a:avLst/>
            </a:prstGeom>
            <a:solidFill>
              <a:srgbClr val="FFFFAA"/>
            </a:solidFill>
            <a:ln w="38100">
              <a:solidFill>
                <a:schemeClr val="tx1"/>
              </a:solidFill>
              <a:round/>
              <a:headEnd/>
              <a:tailEnd/>
            </a:ln>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47" name="Rectangle 46"/>
            <p:cNvSpPr/>
            <p:nvPr/>
          </p:nvSpPr>
          <p:spPr bwMode="auto">
            <a:xfrm>
              <a:off x="3124200" y="6019816"/>
              <a:ext cx="1219200" cy="228584"/>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5822" name="TextBox 48"/>
            <p:cNvSpPr txBox="1">
              <a:spLocks noChangeArrowheads="1"/>
            </p:cNvSpPr>
            <p:nvPr/>
          </p:nvSpPr>
          <p:spPr bwMode="auto">
            <a:xfrm>
              <a:off x="2971800" y="5645339"/>
              <a:ext cx="492443" cy="4616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b="0">
                  <a:latin typeface="Gill Sans Light"/>
                  <a:cs typeface="Gill Sans Light"/>
                </a:rPr>
                <a:t>…</a:t>
              </a:r>
            </a:p>
          </p:txBody>
        </p:sp>
        <p:sp>
          <p:nvSpPr>
            <p:cNvPr id="75823" name="Text Box 66"/>
            <p:cNvSpPr txBox="1">
              <a:spLocks noChangeArrowheads="1"/>
            </p:cNvSpPr>
            <p:nvPr/>
          </p:nvSpPr>
          <p:spPr bwMode="auto">
            <a:xfrm>
              <a:off x="1752600" y="5013410"/>
              <a:ext cx="838200" cy="3667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TLB:</a:t>
              </a:r>
            </a:p>
          </p:txBody>
        </p:sp>
      </p:grpSp>
      <p:sp>
        <p:nvSpPr>
          <p:cNvPr id="75813" name="Line 20"/>
          <p:cNvSpPr>
            <a:spLocks noChangeShapeType="1"/>
          </p:cNvSpPr>
          <p:nvPr/>
        </p:nvSpPr>
        <p:spPr bwMode="auto">
          <a:xfrm flipV="1">
            <a:off x="4724400" y="1905000"/>
            <a:ext cx="2971800" cy="121920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5814" name="Line 20"/>
          <p:cNvSpPr>
            <a:spLocks noChangeShapeType="1"/>
          </p:cNvSpPr>
          <p:nvPr/>
        </p:nvSpPr>
        <p:spPr bwMode="auto">
          <a:xfrm flipV="1">
            <a:off x="6096000" y="2286000"/>
            <a:ext cx="1600200" cy="91440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Tree>
    <p:extLst>
      <p:ext uri="{BB962C8B-B14F-4D97-AF65-F5344CB8AC3E}">
        <p14:creationId xmlns:p14="http://schemas.microsoft.com/office/powerpoint/2010/main" val="330864148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2000"/>
                                        <p:tgtEl>
                                          <p:spTgt spid="5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2000"/>
                                        <p:tgtEl>
                                          <p:spTgt spid="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fade">
                                      <p:cBhvr>
                                        <p:cTn id="17" dur="20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51"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Line 20"/>
          <p:cNvSpPr>
            <a:spLocks noChangeShapeType="1"/>
          </p:cNvSpPr>
          <p:nvPr/>
        </p:nvSpPr>
        <p:spPr bwMode="auto">
          <a:xfrm>
            <a:off x="4114800" y="2438400"/>
            <a:ext cx="457200" cy="68580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52" name="Rectangle 51"/>
          <p:cNvSpPr/>
          <p:nvPr/>
        </p:nvSpPr>
        <p:spPr bwMode="auto">
          <a:xfrm>
            <a:off x="1905000" y="6096000"/>
            <a:ext cx="24384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03" name="Line 20"/>
          <p:cNvSpPr>
            <a:spLocks noChangeShapeType="1"/>
          </p:cNvSpPr>
          <p:nvPr/>
        </p:nvSpPr>
        <p:spPr bwMode="auto">
          <a:xfrm flipV="1">
            <a:off x="3124200" y="1828800"/>
            <a:ext cx="304800" cy="118745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6804" name="Line 22"/>
          <p:cNvSpPr>
            <a:spLocks noChangeShapeType="1"/>
          </p:cNvSpPr>
          <p:nvPr/>
        </p:nvSpPr>
        <p:spPr bwMode="auto">
          <a:xfrm>
            <a:off x="3109913" y="3405188"/>
            <a:ext cx="319087" cy="328612"/>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6805" name="Rectangle 8"/>
          <p:cNvSpPr>
            <a:spLocks noChangeArrowheads="1"/>
          </p:cNvSpPr>
          <p:nvPr/>
        </p:nvSpPr>
        <p:spPr bwMode="auto">
          <a:xfrm>
            <a:off x="3429000" y="3689350"/>
            <a:ext cx="668338" cy="958850"/>
          </a:xfrm>
          <a:prstGeom prst="rect">
            <a:avLst/>
          </a:prstGeom>
          <a:noFill/>
          <a:ln w="127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06" name="Rectangle 10" descr="50%"/>
          <p:cNvSpPr>
            <a:spLocks noChangeArrowheads="1"/>
          </p:cNvSpPr>
          <p:nvPr/>
        </p:nvSpPr>
        <p:spPr bwMode="auto">
          <a:xfrm>
            <a:off x="3429000" y="3957638"/>
            <a:ext cx="668338" cy="141287"/>
          </a:xfrm>
          <a:prstGeom prst="rect">
            <a:avLst/>
          </a:prstGeom>
          <a:pattFill prst="pct50">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07" name="Rectangle 10" descr="50%"/>
          <p:cNvSpPr>
            <a:spLocks noChangeArrowheads="1"/>
          </p:cNvSpPr>
          <p:nvPr/>
        </p:nvSpPr>
        <p:spPr bwMode="auto">
          <a:xfrm>
            <a:off x="3429000" y="4267200"/>
            <a:ext cx="668338" cy="141288"/>
          </a:xfrm>
          <a:prstGeom prst="rect">
            <a:avLst/>
          </a:prstGeom>
          <a:pattFill prst="pct50">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08" name="Text Box 66"/>
          <p:cNvSpPr txBox="1">
            <a:spLocks noChangeArrowheads="1"/>
          </p:cNvSpPr>
          <p:nvPr/>
        </p:nvSpPr>
        <p:spPr bwMode="auto">
          <a:xfrm>
            <a:off x="2971800" y="4648200"/>
            <a:ext cx="1447800" cy="64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Page Table </a:t>
            </a:r>
          </a:p>
          <a:p>
            <a:pPr eaLnBrk="1" hangingPunct="1"/>
            <a:r>
              <a:rPr lang="en-US" altLang="en-US" sz="1800" b="0">
                <a:latin typeface="Gill Sans Light"/>
                <a:cs typeface="Gill Sans Light"/>
              </a:rPr>
              <a:t>(2</a:t>
            </a:r>
            <a:r>
              <a:rPr lang="en-US" altLang="en-US" sz="1800" b="0" baseline="30000">
                <a:latin typeface="Gill Sans Light"/>
                <a:cs typeface="Gill Sans Light"/>
              </a:rPr>
              <a:t>nd</a:t>
            </a:r>
            <a:r>
              <a:rPr lang="en-US" altLang="en-US" sz="1800" b="0">
                <a:latin typeface="Gill Sans Light"/>
                <a:cs typeface="Gill Sans Light"/>
              </a:rPr>
              <a:t> level)</a:t>
            </a:r>
          </a:p>
        </p:txBody>
      </p:sp>
      <p:sp>
        <p:nvSpPr>
          <p:cNvPr id="76809" name="Rectangle 8"/>
          <p:cNvSpPr>
            <a:spLocks noChangeArrowheads="1"/>
          </p:cNvSpPr>
          <p:nvPr/>
        </p:nvSpPr>
        <p:spPr bwMode="auto">
          <a:xfrm>
            <a:off x="3429000" y="1828800"/>
            <a:ext cx="668338" cy="958850"/>
          </a:xfrm>
          <a:prstGeom prst="rect">
            <a:avLst/>
          </a:prstGeom>
          <a:noFill/>
          <a:ln w="127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10" name="Rectangle 10" descr="50%"/>
          <p:cNvSpPr>
            <a:spLocks noChangeArrowheads="1"/>
          </p:cNvSpPr>
          <p:nvPr/>
        </p:nvSpPr>
        <p:spPr bwMode="auto">
          <a:xfrm>
            <a:off x="3429000" y="2097088"/>
            <a:ext cx="668338" cy="141287"/>
          </a:xfrm>
          <a:prstGeom prst="rect">
            <a:avLst/>
          </a:prstGeom>
          <a:pattFill prst="pct50">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11" name="Rectangle 11" descr="70%"/>
          <p:cNvSpPr>
            <a:spLocks noChangeArrowheads="1"/>
          </p:cNvSpPr>
          <p:nvPr/>
        </p:nvSpPr>
        <p:spPr bwMode="auto">
          <a:xfrm>
            <a:off x="3429000" y="2409825"/>
            <a:ext cx="668338" cy="144463"/>
          </a:xfrm>
          <a:prstGeom prst="rect">
            <a:avLst/>
          </a:prstGeom>
          <a:pattFill prst="pct70">
            <a:fgClr>
              <a:schemeClr val="hlink"/>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12" name="Rectangle 4"/>
          <p:cNvSpPr>
            <a:spLocks noChangeArrowheads="1"/>
          </p:cNvSpPr>
          <p:nvPr/>
        </p:nvSpPr>
        <p:spPr bwMode="auto">
          <a:xfrm>
            <a:off x="2438400" y="2762250"/>
            <a:ext cx="669925" cy="1123950"/>
          </a:xfrm>
          <a:prstGeom prst="rect">
            <a:avLst/>
          </a:prstGeom>
          <a:noFill/>
          <a:ln w="127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13" name="Rectangle 5" descr="80%"/>
          <p:cNvSpPr>
            <a:spLocks noChangeArrowheads="1"/>
          </p:cNvSpPr>
          <p:nvPr/>
        </p:nvSpPr>
        <p:spPr bwMode="auto">
          <a:xfrm>
            <a:off x="2438400" y="2971800"/>
            <a:ext cx="669925" cy="142875"/>
          </a:xfrm>
          <a:prstGeom prst="rect">
            <a:avLst/>
          </a:prstGeom>
          <a:pattFill prst="pct80">
            <a:fgClr>
              <a:schemeClr val="hlink"/>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14" name="Rectangle 7" descr="75%"/>
          <p:cNvSpPr>
            <a:spLocks noChangeArrowheads="1"/>
          </p:cNvSpPr>
          <p:nvPr/>
        </p:nvSpPr>
        <p:spPr bwMode="auto">
          <a:xfrm>
            <a:off x="2438400" y="3352800"/>
            <a:ext cx="669925" cy="142875"/>
          </a:xfrm>
          <a:prstGeom prst="rect">
            <a:avLst/>
          </a:prstGeom>
          <a:pattFill prst="pct75">
            <a:fgClr>
              <a:schemeClr val="accent1"/>
            </a:fgClr>
            <a:bgClr>
              <a:schemeClr val="bg1"/>
            </a:bgClr>
          </a:patt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15" name="Line 92"/>
          <p:cNvSpPr>
            <a:spLocks noChangeShapeType="1"/>
          </p:cNvSpPr>
          <p:nvPr/>
        </p:nvSpPr>
        <p:spPr bwMode="auto">
          <a:xfrm flipV="1">
            <a:off x="1600200" y="2787650"/>
            <a:ext cx="838200" cy="107950"/>
          </a:xfrm>
          <a:prstGeom prst="line">
            <a:avLst/>
          </a:prstGeom>
          <a:noFill/>
          <a:ln w="38100">
            <a:solidFill>
              <a:schemeClr val="tx1"/>
            </a:solidFill>
            <a:round/>
            <a:headEnd/>
            <a:tailEnd type="triangle" w="med" len="med"/>
          </a:ln>
          <a:extLst>
            <a:ext uri="{909E8E84-426E-40dd-AFC4-6F175D3DCCD1}">
              <a14:hiddenFill xmlns:a14="http://schemas.microsoft.com/office/drawing/2010/main" xmlns="">
                <a:noFill/>
              </a14:hiddenFill>
            </a:ext>
          </a:extLst>
        </p:spPr>
        <p:txBody>
          <a:bodyPr wrap="none" lIns="90478" tIns="44445" rIns="90478" bIns="44445" anchor="ctr"/>
          <a:lstStyle/>
          <a:p>
            <a:endParaRPr lang="en-US">
              <a:latin typeface="Gill Sans Light"/>
              <a:cs typeface="Gill Sans Light"/>
            </a:endParaRPr>
          </a:p>
        </p:txBody>
      </p:sp>
      <p:sp>
        <p:nvSpPr>
          <p:cNvPr id="76816" name="Rectangle 76"/>
          <p:cNvSpPr>
            <a:spLocks noChangeArrowheads="1"/>
          </p:cNvSpPr>
          <p:nvPr/>
        </p:nvSpPr>
        <p:spPr bwMode="auto">
          <a:xfrm>
            <a:off x="0" y="2743200"/>
            <a:ext cx="1600200" cy="304800"/>
          </a:xfrm>
          <a:prstGeom prst="rect">
            <a:avLst/>
          </a:prstGeom>
          <a:solidFill>
            <a:srgbClr val="FF96DA"/>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PageTablePtr</a:t>
            </a:r>
          </a:p>
        </p:txBody>
      </p:sp>
      <p:sp>
        <p:nvSpPr>
          <p:cNvPr id="76817" name="Freeform 93"/>
          <p:cNvSpPr>
            <a:spLocks/>
          </p:cNvSpPr>
          <p:nvPr/>
        </p:nvSpPr>
        <p:spPr bwMode="auto">
          <a:xfrm>
            <a:off x="990600" y="1720850"/>
            <a:ext cx="1447800" cy="1295400"/>
          </a:xfrm>
          <a:custGeom>
            <a:avLst/>
            <a:gdLst>
              <a:gd name="T0" fmla="*/ 0 w 912"/>
              <a:gd name="T1" fmla="*/ 0 h 960"/>
              <a:gd name="T2" fmla="*/ 0 w 912"/>
              <a:gd name="T3" fmla="*/ 2147483647 h 960"/>
              <a:gd name="T4" fmla="*/ 2147483647 w 912"/>
              <a:gd name="T5" fmla="*/ 2147483647 h 960"/>
              <a:gd name="T6" fmla="*/ 2147483647 w 912"/>
              <a:gd name="T7" fmla="*/ 2147483647 h 960"/>
              <a:gd name="T8" fmla="*/ 0 60000 65536"/>
              <a:gd name="T9" fmla="*/ 0 60000 65536"/>
              <a:gd name="T10" fmla="*/ 0 60000 65536"/>
              <a:gd name="T11" fmla="*/ 0 60000 65536"/>
              <a:gd name="T12" fmla="*/ 0 w 912"/>
              <a:gd name="T13" fmla="*/ 0 h 960"/>
              <a:gd name="T14" fmla="*/ 912 w 912"/>
              <a:gd name="T15" fmla="*/ 960 h 960"/>
            </a:gdLst>
            <a:ahLst/>
            <a:cxnLst>
              <a:cxn ang="T8">
                <a:pos x="T0" y="T1"/>
              </a:cxn>
              <a:cxn ang="T9">
                <a:pos x="T2" y="T3"/>
              </a:cxn>
              <a:cxn ang="T10">
                <a:pos x="T4" y="T5"/>
              </a:cxn>
              <a:cxn ang="T11">
                <a:pos x="T6" y="T7"/>
              </a:cxn>
            </a:cxnLst>
            <a:rect l="T12" t="T13" r="T14" b="T15"/>
            <a:pathLst>
              <a:path w="912" h="960">
                <a:moveTo>
                  <a:pt x="0" y="0"/>
                </a:moveTo>
                <a:lnTo>
                  <a:pt x="0" y="288"/>
                </a:lnTo>
                <a:lnTo>
                  <a:pt x="528" y="960"/>
                </a:lnTo>
                <a:lnTo>
                  <a:pt x="912" y="960"/>
                </a:lnTo>
              </a:path>
            </a:pathLst>
          </a:custGeom>
          <a:noFill/>
          <a:ln w="38100">
            <a:solidFill>
              <a:schemeClr val="hlink"/>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76818" name="Freeform 120"/>
          <p:cNvSpPr>
            <a:spLocks/>
          </p:cNvSpPr>
          <p:nvPr/>
        </p:nvSpPr>
        <p:spPr bwMode="auto">
          <a:xfrm>
            <a:off x="1905000" y="1720850"/>
            <a:ext cx="1524000" cy="869950"/>
          </a:xfrm>
          <a:custGeom>
            <a:avLst/>
            <a:gdLst>
              <a:gd name="T0" fmla="*/ 0 w 1824"/>
              <a:gd name="T1" fmla="*/ 0 h 768"/>
              <a:gd name="T2" fmla="*/ 0 w 1824"/>
              <a:gd name="T3" fmla="*/ 2147483647 h 768"/>
              <a:gd name="T4" fmla="*/ 2147483647 w 1824"/>
              <a:gd name="T5" fmla="*/ 2147483647 h 768"/>
              <a:gd name="T6" fmla="*/ 2147483647 w 1824"/>
              <a:gd name="T7" fmla="*/ 2147483647 h 768"/>
              <a:gd name="T8" fmla="*/ 0 60000 65536"/>
              <a:gd name="T9" fmla="*/ 0 60000 65536"/>
              <a:gd name="T10" fmla="*/ 0 60000 65536"/>
              <a:gd name="T11" fmla="*/ 0 60000 65536"/>
              <a:gd name="T12" fmla="*/ 0 w 1824"/>
              <a:gd name="T13" fmla="*/ 0 h 768"/>
              <a:gd name="T14" fmla="*/ 1824 w 1824"/>
              <a:gd name="T15" fmla="*/ 768 h 768"/>
            </a:gdLst>
            <a:ahLst/>
            <a:cxnLst>
              <a:cxn ang="T8">
                <a:pos x="T0" y="T1"/>
              </a:cxn>
              <a:cxn ang="T9">
                <a:pos x="T2" y="T3"/>
              </a:cxn>
              <a:cxn ang="T10">
                <a:pos x="T4" y="T5"/>
              </a:cxn>
              <a:cxn ang="T11">
                <a:pos x="T6" y="T7"/>
              </a:cxn>
            </a:cxnLst>
            <a:rect l="T12" t="T13" r="T14" b="T15"/>
            <a:pathLst>
              <a:path w="1824" h="768">
                <a:moveTo>
                  <a:pt x="0" y="0"/>
                </a:moveTo>
                <a:lnTo>
                  <a:pt x="0" y="192"/>
                </a:lnTo>
                <a:lnTo>
                  <a:pt x="1440" y="768"/>
                </a:lnTo>
                <a:lnTo>
                  <a:pt x="1824" y="768"/>
                </a:lnTo>
              </a:path>
            </a:pathLst>
          </a:custGeom>
          <a:noFill/>
          <a:ln w="38100">
            <a:solidFill>
              <a:schemeClr val="hlink"/>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76819" name="Text Box 66"/>
          <p:cNvSpPr txBox="1">
            <a:spLocks noChangeArrowheads="1"/>
          </p:cNvSpPr>
          <p:nvPr/>
        </p:nvSpPr>
        <p:spPr bwMode="auto">
          <a:xfrm>
            <a:off x="1905000" y="3952875"/>
            <a:ext cx="1447800" cy="64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Page Table </a:t>
            </a:r>
          </a:p>
          <a:p>
            <a:pPr eaLnBrk="1" hangingPunct="1"/>
            <a:r>
              <a:rPr lang="en-US" altLang="en-US" sz="1800" b="0">
                <a:latin typeface="Gill Sans Light"/>
                <a:cs typeface="Gill Sans Light"/>
              </a:rPr>
              <a:t>(1</a:t>
            </a:r>
            <a:r>
              <a:rPr lang="en-US" altLang="en-US" sz="1800" b="0" baseline="30000">
                <a:latin typeface="Gill Sans Light"/>
                <a:cs typeface="Gill Sans Light"/>
              </a:rPr>
              <a:t>st</a:t>
            </a:r>
            <a:r>
              <a:rPr lang="en-US" altLang="en-US" sz="1800" b="0">
                <a:latin typeface="Gill Sans Light"/>
                <a:cs typeface="Gill Sans Light"/>
              </a:rPr>
              <a:t> level)</a:t>
            </a:r>
          </a:p>
        </p:txBody>
      </p:sp>
      <p:sp>
        <p:nvSpPr>
          <p:cNvPr id="76820" name="Text Box 66"/>
          <p:cNvSpPr txBox="1">
            <a:spLocks noChangeArrowheads="1"/>
          </p:cNvSpPr>
          <p:nvPr/>
        </p:nvSpPr>
        <p:spPr bwMode="auto">
          <a:xfrm>
            <a:off x="152400" y="1000125"/>
            <a:ext cx="28956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Virtual Address:</a:t>
            </a:r>
          </a:p>
        </p:txBody>
      </p:sp>
      <p:sp>
        <p:nvSpPr>
          <p:cNvPr id="76821" name="Rectangle 68"/>
          <p:cNvSpPr>
            <a:spLocks noChangeArrowheads="1"/>
          </p:cNvSpPr>
          <p:nvPr/>
        </p:nvSpPr>
        <p:spPr bwMode="auto">
          <a:xfrm>
            <a:off x="2093913" y="1343025"/>
            <a:ext cx="1258887" cy="377825"/>
          </a:xfrm>
          <a:prstGeom prst="rect">
            <a:avLst/>
          </a:prstGeom>
          <a:solidFill>
            <a:schemeClr val="accent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Offset</a:t>
            </a:r>
          </a:p>
        </p:txBody>
      </p:sp>
      <p:sp>
        <p:nvSpPr>
          <p:cNvPr id="76822" name="Rectangle 69"/>
          <p:cNvSpPr>
            <a:spLocks noChangeArrowheads="1"/>
          </p:cNvSpPr>
          <p:nvPr/>
        </p:nvSpPr>
        <p:spPr bwMode="auto">
          <a:xfrm>
            <a:off x="1092200" y="1343025"/>
            <a:ext cx="1001713" cy="377825"/>
          </a:xfrm>
          <a:prstGeom prst="rect">
            <a:avLst/>
          </a:prstGeom>
          <a:solidFill>
            <a:srgbClr val="FF0000"/>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1800" b="0">
                <a:latin typeface="Gill Sans Light"/>
                <a:cs typeface="Gill Sans Light"/>
              </a:rPr>
              <a:t>Virtual</a:t>
            </a:r>
          </a:p>
          <a:p>
            <a:pPr eaLnBrk="1" hangingPunct="1">
              <a:lnSpc>
                <a:spcPct val="75000"/>
              </a:lnSpc>
            </a:pPr>
            <a:r>
              <a:rPr lang="en-US" altLang="en-US" sz="1800" b="0">
                <a:latin typeface="Gill Sans Light"/>
                <a:cs typeface="Gill Sans Light"/>
              </a:rPr>
              <a:t>P2 index</a:t>
            </a:r>
          </a:p>
        </p:txBody>
      </p:sp>
      <p:sp>
        <p:nvSpPr>
          <p:cNvPr id="76823" name="Rectangle 70"/>
          <p:cNvSpPr>
            <a:spLocks noChangeArrowheads="1"/>
          </p:cNvSpPr>
          <p:nvPr/>
        </p:nvSpPr>
        <p:spPr bwMode="auto">
          <a:xfrm>
            <a:off x="90488" y="1343025"/>
            <a:ext cx="1001712" cy="377825"/>
          </a:xfrm>
          <a:prstGeom prst="rect">
            <a:avLst/>
          </a:prstGeom>
          <a:solidFill>
            <a:srgbClr val="FF0000"/>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1800" b="0" dirty="0">
                <a:latin typeface="Gill Sans Light"/>
                <a:cs typeface="Gill Sans Light"/>
              </a:rPr>
              <a:t>Virtual</a:t>
            </a:r>
          </a:p>
          <a:p>
            <a:pPr eaLnBrk="1" hangingPunct="1">
              <a:lnSpc>
                <a:spcPct val="75000"/>
              </a:lnSpc>
            </a:pPr>
            <a:r>
              <a:rPr lang="en-US" altLang="en-US" sz="1800" b="0" dirty="0">
                <a:latin typeface="Gill Sans Light"/>
                <a:cs typeface="Gill Sans Light"/>
              </a:rPr>
              <a:t>P1 index</a:t>
            </a:r>
          </a:p>
        </p:txBody>
      </p:sp>
      <p:sp>
        <p:nvSpPr>
          <p:cNvPr id="38" name="Rectangle 37"/>
          <p:cNvSpPr/>
          <p:nvPr/>
        </p:nvSpPr>
        <p:spPr bwMode="auto">
          <a:xfrm>
            <a:off x="1905000" y="5638800"/>
            <a:ext cx="12192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25" name="Rectangle 39"/>
          <p:cNvSpPr>
            <a:spLocks noChangeArrowheads="1"/>
          </p:cNvSpPr>
          <p:nvPr/>
        </p:nvSpPr>
        <p:spPr bwMode="auto">
          <a:xfrm>
            <a:off x="1905000" y="5867400"/>
            <a:ext cx="1219200" cy="228600"/>
          </a:xfrm>
          <a:prstGeom prst="rect">
            <a:avLst/>
          </a:prstGeom>
          <a:solidFill>
            <a:srgbClr val="FF0000"/>
          </a:solidFill>
          <a:ln w="38100">
            <a:solidFill>
              <a:schemeClr val="tx1"/>
            </a:solidFill>
            <a:round/>
            <a:headEnd/>
            <a:tailEnd/>
          </a:ln>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43" name="Rectangle 42"/>
          <p:cNvSpPr/>
          <p:nvPr/>
        </p:nvSpPr>
        <p:spPr bwMode="auto">
          <a:xfrm>
            <a:off x="1905000" y="6324600"/>
            <a:ext cx="12192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44" name="Rectangle 43"/>
          <p:cNvSpPr/>
          <p:nvPr/>
        </p:nvSpPr>
        <p:spPr bwMode="auto">
          <a:xfrm>
            <a:off x="3124200" y="5638800"/>
            <a:ext cx="12192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28" name="Rectangle 44"/>
          <p:cNvSpPr>
            <a:spLocks noChangeArrowheads="1"/>
          </p:cNvSpPr>
          <p:nvPr/>
        </p:nvSpPr>
        <p:spPr bwMode="auto">
          <a:xfrm>
            <a:off x="3124200" y="5867400"/>
            <a:ext cx="1219200" cy="228600"/>
          </a:xfrm>
          <a:prstGeom prst="rect">
            <a:avLst/>
          </a:prstGeom>
          <a:solidFill>
            <a:srgbClr val="FFFFAA"/>
          </a:solidFill>
          <a:ln w="38100">
            <a:solidFill>
              <a:schemeClr val="tx1"/>
            </a:solidFill>
            <a:round/>
            <a:headEnd/>
            <a:tailEnd/>
          </a:ln>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47" name="Rectangle 46"/>
          <p:cNvSpPr/>
          <p:nvPr/>
        </p:nvSpPr>
        <p:spPr bwMode="auto">
          <a:xfrm>
            <a:off x="3124200" y="6324600"/>
            <a:ext cx="12192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30" name="Right Brace 47"/>
          <p:cNvSpPr>
            <a:spLocks/>
          </p:cNvSpPr>
          <p:nvPr/>
        </p:nvSpPr>
        <p:spPr bwMode="auto">
          <a:xfrm rot="5400000">
            <a:off x="971550" y="895350"/>
            <a:ext cx="228600" cy="1943100"/>
          </a:xfrm>
          <a:prstGeom prst="rightBrace">
            <a:avLst>
              <a:gd name="adj1" fmla="val 8343"/>
              <a:gd name="adj2" fmla="val 50000"/>
            </a:avLst>
          </a:prstGeom>
          <a:noFill/>
          <a:ln w="381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31" name="TextBox 48"/>
          <p:cNvSpPr txBox="1">
            <a:spLocks noChangeArrowheads="1"/>
          </p:cNvSpPr>
          <p:nvPr/>
        </p:nvSpPr>
        <p:spPr bwMode="auto">
          <a:xfrm>
            <a:off x="2971800" y="5949950"/>
            <a:ext cx="492443"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b="0">
                <a:latin typeface="Gill Sans Light"/>
                <a:cs typeface="Gill Sans Light"/>
              </a:rPr>
              <a:t>…</a:t>
            </a:r>
          </a:p>
        </p:txBody>
      </p:sp>
      <p:sp>
        <p:nvSpPr>
          <p:cNvPr id="76832" name="Freeform 49"/>
          <p:cNvSpPr>
            <a:spLocks noChangeArrowheads="1"/>
          </p:cNvSpPr>
          <p:nvPr/>
        </p:nvSpPr>
        <p:spPr bwMode="auto">
          <a:xfrm>
            <a:off x="1062038" y="2057400"/>
            <a:ext cx="830262" cy="3938588"/>
          </a:xfrm>
          <a:custGeom>
            <a:avLst/>
            <a:gdLst>
              <a:gd name="T0" fmla="*/ 39561 w 829359"/>
              <a:gd name="T1" fmla="*/ 0 h 3939220"/>
              <a:gd name="T2" fmla="*/ 0 w 829359"/>
              <a:gd name="T3" fmla="*/ 3916194 h 3939220"/>
              <a:gd name="T4" fmla="*/ 843927 w 829359"/>
              <a:gd name="T5" fmla="*/ 3929120 h 3939220"/>
              <a:gd name="T6" fmla="*/ 0 60000 65536"/>
              <a:gd name="T7" fmla="*/ 0 60000 65536"/>
              <a:gd name="T8" fmla="*/ 0 60000 65536"/>
              <a:gd name="T9" fmla="*/ 0 w 829359"/>
              <a:gd name="T10" fmla="*/ 0 h 3939220"/>
              <a:gd name="T11" fmla="*/ 829359 w 829359"/>
              <a:gd name="T12" fmla="*/ 3939220 h 3939220"/>
            </a:gdLst>
            <a:ahLst/>
            <a:cxnLst>
              <a:cxn ang="T6">
                <a:pos x="T0" y="T1"/>
              </a:cxn>
              <a:cxn ang="T7">
                <a:pos x="T2" y="T3"/>
              </a:cxn>
              <a:cxn ang="T8">
                <a:pos x="T4" y="T5"/>
              </a:cxn>
            </a:cxnLst>
            <a:rect l="T9" t="T10" r="T11" b="T12"/>
            <a:pathLst>
              <a:path w="829359" h="3939220">
                <a:moveTo>
                  <a:pt x="38877" y="0"/>
                </a:moveTo>
                <a:lnTo>
                  <a:pt x="0" y="3926262"/>
                </a:lnTo>
                <a:lnTo>
                  <a:pt x="829359" y="3939220"/>
                </a:lnTo>
              </a:path>
            </a:pathLst>
          </a:custGeom>
          <a:noFill/>
          <a:ln w="50800">
            <a:solidFill>
              <a:srgbClr val="FF0000"/>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76833" name="Freeform 50"/>
          <p:cNvSpPr>
            <a:spLocks noChangeArrowheads="1"/>
          </p:cNvSpPr>
          <p:nvPr/>
        </p:nvSpPr>
        <p:spPr bwMode="auto">
          <a:xfrm>
            <a:off x="4354513" y="3492500"/>
            <a:ext cx="361950" cy="2487613"/>
          </a:xfrm>
          <a:custGeom>
            <a:avLst/>
            <a:gdLst>
              <a:gd name="T0" fmla="*/ 0 w 362845"/>
              <a:gd name="T1" fmla="*/ 2482891 h 2487928"/>
              <a:gd name="T2" fmla="*/ 348787 w 362845"/>
              <a:gd name="T3" fmla="*/ 2482891 h 2487928"/>
              <a:gd name="T4" fmla="*/ 348787 w 362845"/>
              <a:gd name="T5" fmla="*/ 0 h 2487928"/>
              <a:gd name="T6" fmla="*/ 0 60000 65536"/>
              <a:gd name="T7" fmla="*/ 0 60000 65536"/>
              <a:gd name="T8" fmla="*/ 0 60000 65536"/>
              <a:gd name="T9" fmla="*/ 0 w 362845"/>
              <a:gd name="T10" fmla="*/ 0 h 2487928"/>
              <a:gd name="T11" fmla="*/ 362845 w 362845"/>
              <a:gd name="T12" fmla="*/ 2487928 h 2487928"/>
            </a:gdLst>
            <a:ahLst/>
            <a:cxnLst>
              <a:cxn ang="T6">
                <a:pos x="T0" y="T1"/>
              </a:cxn>
              <a:cxn ang="T7">
                <a:pos x="T2" y="T3"/>
              </a:cxn>
              <a:cxn ang="T8">
                <a:pos x="T4" y="T5"/>
              </a:cxn>
            </a:cxnLst>
            <a:rect l="T9" t="T10" r="T11" b="T12"/>
            <a:pathLst>
              <a:path w="362845" h="2487928">
                <a:moveTo>
                  <a:pt x="0" y="2487928"/>
                </a:moveTo>
                <a:lnTo>
                  <a:pt x="362845" y="2487928"/>
                </a:lnTo>
                <a:lnTo>
                  <a:pt x="362845" y="0"/>
                </a:lnTo>
              </a:path>
            </a:pathLst>
          </a:custGeom>
          <a:noFill/>
          <a:ln w="50800">
            <a:solidFill>
              <a:srgbClr val="FF0000"/>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76834" name="Text Box 66"/>
          <p:cNvSpPr txBox="1">
            <a:spLocks noChangeArrowheads="1"/>
          </p:cNvSpPr>
          <p:nvPr/>
        </p:nvSpPr>
        <p:spPr bwMode="auto">
          <a:xfrm>
            <a:off x="1752600" y="5318125"/>
            <a:ext cx="8382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TLB:</a:t>
            </a:r>
          </a:p>
        </p:txBody>
      </p:sp>
      <p:sp>
        <p:nvSpPr>
          <p:cNvPr id="35" name="Rectangle 34"/>
          <p:cNvSpPr/>
          <p:nvPr/>
        </p:nvSpPr>
        <p:spPr bwMode="auto">
          <a:xfrm>
            <a:off x="0" y="727075"/>
            <a:ext cx="7696200" cy="6054725"/>
          </a:xfrm>
          <a:prstGeom prst="rect">
            <a:avLst/>
          </a:prstGeom>
          <a:solidFill>
            <a:schemeClr val="bg2">
              <a:lumMod val="40000"/>
              <a:lumOff val="60000"/>
              <a:alpha val="70000"/>
            </a:schemeClr>
          </a:solidFill>
          <a:ln w="38100" cap="flat" cmpd="sng" algn="ctr">
            <a:no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36" name="Title 1"/>
          <p:cNvSpPr>
            <a:spLocks noGrp="1"/>
          </p:cNvSpPr>
          <p:nvPr>
            <p:ph type="title"/>
          </p:nvPr>
        </p:nvSpPr>
        <p:spPr>
          <a:xfrm>
            <a:off x="990600" y="152400"/>
            <a:ext cx="7162800" cy="533400"/>
          </a:xfrm>
        </p:spPr>
        <p:txBody>
          <a:bodyPr/>
          <a:lstStyle/>
          <a:p>
            <a:r>
              <a:rPr lang="en-US" altLang="en-US"/>
              <a:t>Putting Everything Together: Cache</a:t>
            </a:r>
          </a:p>
        </p:txBody>
      </p:sp>
      <p:sp>
        <p:nvSpPr>
          <p:cNvPr id="76837" name="Rectangle 98"/>
          <p:cNvSpPr>
            <a:spLocks noChangeArrowheads="1"/>
          </p:cNvSpPr>
          <p:nvPr/>
        </p:nvSpPr>
        <p:spPr bwMode="auto">
          <a:xfrm>
            <a:off x="5257800" y="3127375"/>
            <a:ext cx="1447800" cy="377825"/>
          </a:xfrm>
          <a:prstGeom prst="rect">
            <a:avLst/>
          </a:prstGeom>
          <a:solidFill>
            <a:schemeClr val="accent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Offset</a:t>
            </a:r>
          </a:p>
        </p:txBody>
      </p:sp>
      <p:sp>
        <p:nvSpPr>
          <p:cNvPr id="76838" name="Rectangle 8"/>
          <p:cNvSpPr>
            <a:spLocks noChangeArrowheads="1"/>
          </p:cNvSpPr>
          <p:nvPr/>
        </p:nvSpPr>
        <p:spPr bwMode="auto">
          <a:xfrm>
            <a:off x="7696200" y="1371600"/>
            <a:ext cx="1295400" cy="4191000"/>
          </a:xfrm>
          <a:prstGeom prst="rect">
            <a:avLst/>
          </a:prstGeom>
          <a:solidFill>
            <a:schemeClr val="accent2">
              <a:lumMod val="20000"/>
              <a:lumOff val="80000"/>
            </a:schemeClr>
          </a:solidFill>
          <a:ln w="12700">
            <a:solidFill>
              <a:schemeClr val="tx1"/>
            </a:solidFill>
            <a:miter lim="800000"/>
            <a:headEnd/>
            <a:tailEnd/>
          </a:ln>
        </p:spPr>
        <p:txBody>
          <a:bodyPr wrap="none"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88" name="Rectangle 10" descr="50%"/>
          <p:cNvSpPr>
            <a:spLocks noChangeArrowheads="1"/>
          </p:cNvSpPr>
          <p:nvPr/>
        </p:nvSpPr>
        <p:spPr bwMode="auto">
          <a:xfrm>
            <a:off x="7696200" y="1905000"/>
            <a:ext cx="1295400" cy="685800"/>
          </a:xfrm>
          <a:prstGeom prst="rect">
            <a:avLst/>
          </a:prstGeom>
          <a:solidFill>
            <a:schemeClr val="accent1">
              <a:lumMod val="60000"/>
              <a:lumOff val="40000"/>
            </a:schemeClr>
          </a:solidFill>
          <a:ln w="12700">
            <a:solidFill>
              <a:schemeClr val="tx1"/>
            </a:solidFill>
            <a:miter lim="800000"/>
            <a:headEnd/>
            <a:tailEnd/>
          </a:ln>
        </p:spPr>
        <p:txBody>
          <a:bodyPr wrap="none" anchor="ctr"/>
          <a:lstStyle/>
          <a:p>
            <a:pPr>
              <a:defRPr/>
            </a:pPr>
            <a:endParaRPr lang="en-US" b="0">
              <a:latin typeface="Gill Sans Light"/>
              <a:ea typeface="ＭＳ Ｐゴシック" charset="-128"/>
              <a:cs typeface="Gill Sans Light"/>
            </a:endParaRPr>
          </a:p>
        </p:txBody>
      </p:sp>
      <p:sp>
        <p:nvSpPr>
          <p:cNvPr id="90" name="Rectangle 10" descr="50%"/>
          <p:cNvSpPr>
            <a:spLocks noChangeArrowheads="1"/>
          </p:cNvSpPr>
          <p:nvPr/>
        </p:nvSpPr>
        <p:spPr bwMode="auto">
          <a:xfrm>
            <a:off x="7696200" y="2286000"/>
            <a:ext cx="1295400" cy="152400"/>
          </a:xfrm>
          <a:prstGeom prst="rect">
            <a:avLst/>
          </a:prstGeom>
          <a:solidFill>
            <a:schemeClr val="accent1">
              <a:lumMod val="75000"/>
            </a:schemeClr>
          </a:solidFill>
          <a:ln w="12700">
            <a:solidFill>
              <a:schemeClr val="tx1"/>
            </a:solidFill>
            <a:miter lim="800000"/>
            <a:headEnd/>
            <a:tailEnd/>
          </a:ln>
        </p:spPr>
        <p:txBody>
          <a:bodyPr wrap="none" anchor="ctr"/>
          <a:lstStyle/>
          <a:p>
            <a:pPr>
              <a:defRPr/>
            </a:pPr>
            <a:endParaRPr lang="en-US" b="0">
              <a:latin typeface="Gill Sans Light"/>
              <a:ea typeface="ＭＳ Ｐゴシック" charset="-128"/>
              <a:cs typeface="Gill Sans Light"/>
            </a:endParaRPr>
          </a:p>
        </p:txBody>
      </p:sp>
      <p:sp>
        <p:nvSpPr>
          <p:cNvPr id="76841" name="Text Box 100"/>
          <p:cNvSpPr txBox="1">
            <a:spLocks noChangeArrowheads="1"/>
          </p:cNvSpPr>
          <p:nvPr/>
        </p:nvSpPr>
        <p:spPr bwMode="auto">
          <a:xfrm>
            <a:off x="7620000" y="727075"/>
            <a:ext cx="1371600" cy="64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Physical </a:t>
            </a:r>
          </a:p>
          <a:p>
            <a:pPr eaLnBrk="1" hangingPunct="1"/>
            <a:r>
              <a:rPr lang="en-US" altLang="en-US" sz="1800" b="0">
                <a:latin typeface="Gill Sans Light"/>
                <a:cs typeface="Gill Sans Light"/>
              </a:rPr>
              <a:t>Memory:</a:t>
            </a:r>
          </a:p>
        </p:txBody>
      </p:sp>
      <p:sp>
        <p:nvSpPr>
          <p:cNvPr id="76842" name="Freeform 83"/>
          <p:cNvSpPr>
            <a:spLocks noChangeArrowheads="1"/>
          </p:cNvSpPr>
          <p:nvPr/>
        </p:nvSpPr>
        <p:spPr bwMode="auto">
          <a:xfrm>
            <a:off x="3368675" y="1549400"/>
            <a:ext cx="2436813" cy="1541463"/>
          </a:xfrm>
          <a:custGeom>
            <a:avLst/>
            <a:gdLst>
              <a:gd name="T0" fmla="*/ 0 w 2436241"/>
              <a:gd name="T1" fmla="*/ 0 h 1541997"/>
              <a:gd name="T2" fmla="*/ 2016162 w 2436241"/>
              <a:gd name="T3" fmla="*/ 373702 h 1541997"/>
              <a:gd name="T4" fmla="*/ 2445409 w 2436241"/>
              <a:gd name="T5" fmla="*/ 1533475 h 1541997"/>
              <a:gd name="T6" fmla="*/ 0 60000 65536"/>
              <a:gd name="T7" fmla="*/ 0 60000 65536"/>
              <a:gd name="T8" fmla="*/ 0 60000 65536"/>
              <a:gd name="T9" fmla="*/ 0 w 2436241"/>
              <a:gd name="T10" fmla="*/ 0 h 1541997"/>
              <a:gd name="T11" fmla="*/ 2436241 w 2436241"/>
              <a:gd name="T12" fmla="*/ 1541997 h 1541997"/>
            </a:gdLst>
            <a:ahLst/>
            <a:cxnLst>
              <a:cxn ang="T6">
                <a:pos x="T0" y="T1"/>
              </a:cxn>
              <a:cxn ang="T7">
                <a:pos x="T2" y="T3"/>
              </a:cxn>
              <a:cxn ang="T8">
                <a:pos x="T4" y="T5"/>
              </a:cxn>
            </a:cxnLst>
            <a:rect l="T9" t="T10" r="T11" b="T12"/>
            <a:pathLst>
              <a:path w="2436241" h="1541997">
                <a:moveTo>
                  <a:pt x="0" y="0"/>
                </a:moveTo>
                <a:lnTo>
                  <a:pt x="2008603" y="375781"/>
                </a:lnTo>
                <a:lnTo>
                  <a:pt x="2436241" y="1541997"/>
                </a:lnTo>
              </a:path>
            </a:pathLst>
          </a:custGeom>
          <a:noFill/>
          <a:ln w="38100">
            <a:solidFill>
              <a:srgbClr val="FF0000"/>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sp>
        <p:nvSpPr>
          <p:cNvPr id="76843" name="Text Box 100"/>
          <p:cNvSpPr txBox="1">
            <a:spLocks noChangeArrowheads="1"/>
          </p:cNvSpPr>
          <p:nvPr/>
        </p:nvSpPr>
        <p:spPr bwMode="auto">
          <a:xfrm>
            <a:off x="4038600" y="2752725"/>
            <a:ext cx="25908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Physical Address:</a:t>
            </a:r>
          </a:p>
        </p:txBody>
      </p:sp>
      <p:sp>
        <p:nvSpPr>
          <p:cNvPr id="76844" name="Line 20"/>
          <p:cNvSpPr>
            <a:spLocks noChangeShapeType="1"/>
          </p:cNvSpPr>
          <p:nvPr/>
        </p:nvSpPr>
        <p:spPr bwMode="auto">
          <a:xfrm flipV="1">
            <a:off x="4724400" y="1905000"/>
            <a:ext cx="2971800" cy="121920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6845" name="Line 20"/>
          <p:cNvSpPr>
            <a:spLocks noChangeShapeType="1"/>
          </p:cNvSpPr>
          <p:nvPr/>
        </p:nvSpPr>
        <p:spPr bwMode="auto">
          <a:xfrm flipV="1">
            <a:off x="6096000" y="2286000"/>
            <a:ext cx="1600200" cy="914400"/>
          </a:xfrm>
          <a:prstGeom prst="line">
            <a:avLst/>
          </a:prstGeom>
          <a:noFill/>
          <a:ln w="38100">
            <a:solidFill>
              <a:schemeClr val="hlink"/>
            </a:solidFill>
            <a:round/>
            <a:headEnd/>
            <a:tailEnd type="triangle" w="med" len="med"/>
          </a:ln>
          <a:extLst>
            <a:ext uri="{909E8E84-426E-40dd-AFC4-6F175D3DCCD1}">
              <a14:hiddenFill xmlns:a14="http://schemas.microsoft.com/office/drawing/2010/main" xmlns="">
                <a:noFill/>
              </a14:hiddenFill>
            </a:ext>
          </a:extLst>
        </p:spPr>
        <p:txBody>
          <a:bodyPr wrap="none" anchor="ctr"/>
          <a:lstStyle/>
          <a:p>
            <a:endParaRPr lang="en-US">
              <a:latin typeface="Gill Sans Light"/>
              <a:cs typeface="Gill Sans Light"/>
            </a:endParaRPr>
          </a:p>
        </p:txBody>
      </p:sp>
      <p:sp>
        <p:nvSpPr>
          <p:cNvPr id="76846" name="Rectangle 102"/>
          <p:cNvSpPr>
            <a:spLocks noChangeArrowheads="1"/>
          </p:cNvSpPr>
          <p:nvPr/>
        </p:nvSpPr>
        <p:spPr bwMode="auto">
          <a:xfrm>
            <a:off x="4267200" y="3127375"/>
            <a:ext cx="1000125" cy="377825"/>
          </a:xfrm>
          <a:prstGeom prst="rect">
            <a:avLst/>
          </a:prstGeom>
          <a:solidFill>
            <a:srgbClr val="FFFFAA"/>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lnSpc>
                <a:spcPct val="75000"/>
              </a:lnSpc>
            </a:pPr>
            <a:r>
              <a:rPr lang="en-US" altLang="en-US" sz="1800" b="0">
                <a:latin typeface="Gill Sans Light"/>
                <a:cs typeface="Gill Sans Light"/>
              </a:rPr>
              <a:t>Physical</a:t>
            </a:r>
          </a:p>
          <a:p>
            <a:pPr eaLnBrk="1" hangingPunct="1">
              <a:lnSpc>
                <a:spcPct val="75000"/>
              </a:lnSpc>
            </a:pPr>
            <a:r>
              <a:rPr lang="en-US" altLang="en-US" sz="1800" b="0">
                <a:latin typeface="Gill Sans Light"/>
                <a:cs typeface="Gill Sans Light"/>
              </a:rPr>
              <a:t>Page #</a:t>
            </a:r>
          </a:p>
        </p:txBody>
      </p:sp>
      <p:grpSp>
        <p:nvGrpSpPr>
          <p:cNvPr id="2" name="Group 141"/>
          <p:cNvGrpSpPr>
            <a:grpSpLocks/>
          </p:cNvGrpSpPr>
          <p:nvPr/>
        </p:nvGrpSpPr>
        <p:grpSpPr bwMode="auto">
          <a:xfrm>
            <a:off x="4953000" y="4572000"/>
            <a:ext cx="2667000" cy="2209800"/>
            <a:chOff x="4953000" y="4267200"/>
            <a:chExt cx="2667000" cy="2209800"/>
          </a:xfrm>
        </p:grpSpPr>
        <p:sp>
          <p:nvSpPr>
            <p:cNvPr id="76857" name="Rectangle 138"/>
            <p:cNvSpPr>
              <a:spLocks noChangeArrowheads="1"/>
            </p:cNvSpPr>
            <p:nvPr/>
          </p:nvSpPr>
          <p:spPr bwMode="auto">
            <a:xfrm>
              <a:off x="4953000" y="4267200"/>
              <a:ext cx="2667000" cy="2209800"/>
            </a:xfrm>
            <a:prstGeom prst="rect">
              <a:avLst/>
            </a:prstGeom>
            <a:solidFill>
              <a:schemeClr val="bg1"/>
            </a:solidFill>
            <a:ln w="38100">
              <a:solidFill>
                <a:schemeClr val="tx1"/>
              </a:solidFill>
              <a:round/>
              <a:headEnd/>
              <a:tailEnd/>
            </a:ln>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57" name="Rectangle 56"/>
            <p:cNvSpPr/>
            <p:nvPr/>
          </p:nvSpPr>
          <p:spPr bwMode="auto">
            <a:xfrm>
              <a:off x="5181600" y="4800600"/>
              <a:ext cx="8382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60" name="Rectangle 59"/>
            <p:cNvSpPr/>
            <p:nvPr/>
          </p:nvSpPr>
          <p:spPr bwMode="auto">
            <a:xfrm>
              <a:off x="6019800" y="4800600"/>
              <a:ext cx="15240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60" name="TextBox 63"/>
            <p:cNvSpPr txBox="1">
              <a:spLocks noChangeArrowheads="1"/>
            </p:cNvSpPr>
            <p:nvPr/>
          </p:nvSpPr>
          <p:spPr bwMode="auto">
            <a:xfrm>
              <a:off x="6248400" y="5562600"/>
              <a:ext cx="381000"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b="0">
                  <a:latin typeface="Gill Sans Light"/>
                  <a:cs typeface="Gill Sans Light"/>
                </a:rPr>
                <a:t>…</a:t>
              </a:r>
            </a:p>
          </p:txBody>
        </p:sp>
        <p:sp>
          <p:nvSpPr>
            <p:cNvPr id="76861" name="Rectangle 69"/>
            <p:cNvSpPr>
              <a:spLocks noChangeArrowheads="1"/>
            </p:cNvSpPr>
            <p:nvPr/>
          </p:nvSpPr>
          <p:spPr bwMode="auto">
            <a:xfrm>
              <a:off x="6019800" y="4800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62" name="Rectangle 70"/>
            <p:cNvSpPr>
              <a:spLocks noChangeArrowheads="1"/>
            </p:cNvSpPr>
            <p:nvPr/>
          </p:nvSpPr>
          <p:spPr bwMode="auto">
            <a:xfrm>
              <a:off x="6400800" y="4800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63" name="Rectangle 71"/>
            <p:cNvSpPr>
              <a:spLocks noChangeArrowheads="1"/>
            </p:cNvSpPr>
            <p:nvPr/>
          </p:nvSpPr>
          <p:spPr bwMode="auto">
            <a:xfrm>
              <a:off x="6781800" y="4800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64" name="Rectangle 72"/>
            <p:cNvSpPr>
              <a:spLocks noChangeArrowheads="1"/>
            </p:cNvSpPr>
            <p:nvPr/>
          </p:nvSpPr>
          <p:spPr bwMode="auto">
            <a:xfrm>
              <a:off x="7162800" y="4800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7" name="Rectangle 76"/>
            <p:cNvSpPr/>
            <p:nvPr/>
          </p:nvSpPr>
          <p:spPr bwMode="auto">
            <a:xfrm>
              <a:off x="5181600" y="4572000"/>
              <a:ext cx="8382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8" name="Rectangle 77"/>
            <p:cNvSpPr/>
            <p:nvPr/>
          </p:nvSpPr>
          <p:spPr bwMode="auto">
            <a:xfrm>
              <a:off x="6019800" y="4572000"/>
              <a:ext cx="15240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67" name="Rectangle 80"/>
            <p:cNvSpPr>
              <a:spLocks noChangeArrowheads="1"/>
            </p:cNvSpPr>
            <p:nvPr/>
          </p:nvSpPr>
          <p:spPr bwMode="auto">
            <a:xfrm>
              <a:off x="6019800" y="45720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68" name="Rectangle 88"/>
            <p:cNvSpPr>
              <a:spLocks noChangeArrowheads="1"/>
            </p:cNvSpPr>
            <p:nvPr/>
          </p:nvSpPr>
          <p:spPr bwMode="auto">
            <a:xfrm>
              <a:off x="6400800" y="45720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69" name="Rectangle 90"/>
            <p:cNvSpPr>
              <a:spLocks noChangeArrowheads="1"/>
            </p:cNvSpPr>
            <p:nvPr/>
          </p:nvSpPr>
          <p:spPr bwMode="auto">
            <a:xfrm>
              <a:off x="6781800" y="45720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70" name="Rectangle 94"/>
            <p:cNvSpPr>
              <a:spLocks noChangeArrowheads="1"/>
            </p:cNvSpPr>
            <p:nvPr/>
          </p:nvSpPr>
          <p:spPr bwMode="auto">
            <a:xfrm>
              <a:off x="7162800" y="45720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96" name="Rectangle 95"/>
            <p:cNvSpPr/>
            <p:nvPr/>
          </p:nvSpPr>
          <p:spPr bwMode="auto">
            <a:xfrm>
              <a:off x="5181600" y="5410200"/>
              <a:ext cx="8382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97" name="Rectangle 96"/>
            <p:cNvSpPr/>
            <p:nvPr/>
          </p:nvSpPr>
          <p:spPr bwMode="auto">
            <a:xfrm>
              <a:off x="6019800" y="5410200"/>
              <a:ext cx="15240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73" name="Rectangle 97"/>
            <p:cNvSpPr>
              <a:spLocks noChangeArrowheads="1"/>
            </p:cNvSpPr>
            <p:nvPr/>
          </p:nvSpPr>
          <p:spPr bwMode="auto">
            <a:xfrm>
              <a:off x="6019800" y="54102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74" name="Rectangle 98"/>
            <p:cNvSpPr>
              <a:spLocks noChangeArrowheads="1"/>
            </p:cNvSpPr>
            <p:nvPr/>
          </p:nvSpPr>
          <p:spPr bwMode="auto">
            <a:xfrm>
              <a:off x="6400800" y="54102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75" name="Rectangle 99"/>
            <p:cNvSpPr>
              <a:spLocks noChangeArrowheads="1"/>
            </p:cNvSpPr>
            <p:nvPr/>
          </p:nvSpPr>
          <p:spPr bwMode="auto">
            <a:xfrm>
              <a:off x="6781800" y="5410200"/>
              <a:ext cx="381000" cy="228600"/>
            </a:xfrm>
            <a:prstGeom prst="rect">
              <a:avLst/>
            </a:prstGeom>
            <a:solidFill>
              <a:schemeClr val="bg1"/>
            </a:solidFill>
            <a:ln w="12700">
              <a:solidFill>
                <a:schemeClr val="tx1"/>
              </a:solidFill>
              <a:round/>
              <a:headEnd/>
              <a:tailEnd/>
            </a:ln>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76" name="Rectangle 100"/>
            <p:cNvSpPr>
              <a:spLocks noChangeArrowheads="1"/>
            </p:cNvSpPr>
            <p:nvPr/>
          </p:nvSpPr>
          <p:spPr bwMode="auto">
            <a:xfrm>
              <a:off x="7162800" y="54102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102" name="Rectangle 101"/>
            <p:cNvSpPr/>
            <p:nvPr/>
          </p:nvSpPr>
          <p:spPr bwMode="auto">
            <a:xfrm>
              <a:off x="5181600" y="5181600"/>
              <a:ext cx="838200" cy="228600"/>
            </a:xfrm>
            <a:prstGeom prst="rect">
              <a:avLst/>
            </a:prstGeom>
            <a:solidFill>
              <a:schemeClr val="accent1">
                <a:lumMod val="60000"/>
                <a:lumOff val="40000"/>
              </a:schemeClr>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103" name="Rectangle 102"/>
            <p:cNvSpPr/>
            <p:nvPr/>
          </p:nvSpPr>
          <p:spPr bwMode="auto">
            <a:xfrm>
              <a:off x="6019800" y="5181600"/>
              <a:ext cx="1524000" cy="228600"/>
            </a:xfrm>
            <a:prstGeom prst="rect">
              <a:avLst/>
            </a:prstGeom>
            <a:solidFill>
              <a:schemeClr val="accent1">
                <a:lumMod val="60000"/>
                <a:lumOff val="40000"/>
              </a:schemeClr>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79" name="Rectangle 103"/>
            <p:cNvSpPr>
              <a:spLocks noChangeArrowheads="1"/>
            </p:cNvSpPr>
            <p:nvPr/>
          </p:nvSpPr>
          <p:spPr bwMode="auto">
            <a:xfrm>
              <a:off x="6019800" y="5181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80" name="Rectangle 104"/>
            <p:cNvSpPr>
              <a:spLocks noChangeArrowheads="1"/>
            </p:cNvSpPr>
            <p:nvPr/>
          </p:nvSpPr>
          <p:spPr bwMode="auto">
            <a:xfrm>
              <a:off x="6400800" y="5181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106" name="Rectangle 105"/>
            <p:cNvSpPr/>
            <p:nvPr/>
          </p:nvSpPr>
          <p:spPr bwMode="auto">
            <a:xfrm>
              <a:off x="6781800" y="5181600"/>
              <a:ext cx="381000" cy="228600"/>
            </a:xfrm>
            <a:prstGeom prst="rect">
              <a:avLst/>
            </a:prstGeom>
            <a:solidFill>
              <a:schemeClr val="accent1">
                <a:lumMod val="75000"/>
              </a:schemeClr>
            </a:solidFill>
            <a:ln w="127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82" name="Rectangle 106"/>
            <p:cNvSpPr>
              <a:spLocks noChangeArrowheads="1"/>
            </p:cNvSpPr>
            <p:nvPr/>
          </p:nvSpPr>
          <p:spPr bwMode="auto">
            <a:xfrm>
              <a:off x="7162800" y="5181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114" name="Rectangle 113"/>
            <p:cNvSpPr/>
            <p:nvPr/>
          </p:nvSpPr>
          <p:spPr bwMode="auto">
            <a:xfrm>
              <a:off x="5181600" y="5943600"/>
              <a:ext cx="8382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115" name="Rectangle 114"/>
            <p:cNvSpPr/>
            <p:nvPr/>
          </p:nvSpPr>
          <p:spPr bwMode="auto">
            <a:xfrm>
              <a:off x="6019800" y="5943600"/>
              <a:ext cx="15240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85" name="Rectangle 115"/>
            <p:cNvSpPr>
              <a:spLocks noChangeArrowheads="1"/>
            </p:cNvSpPr>
            <p:nvPr/>
          </p:nvSpPr>
          <p:spPr bwMode="auto">
            <a:xfrm>
              <a:off x="6019800" y="5943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86" name="Rectangle 116"/>
            <p:cNvSpPr>
              <a:spLocks noChangeArrowheads="1"/>
            </p:cNvSpPr>
            <p:nvPr/>
          </p:nvSpPr>
          <p:spPr bwMode="auto">
            <a:xfrm>
              <a:off x="6400800" y="5943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87" name="Rectangle 117"/>
            <p:cNvSpPr>
              <a:spLocks noChangeArrowheads="1"/>
            </p:cNvSpPr>
            <p:nvPr/>
          </p:nvSpPr>
          <p:spPr bwMode="auto">
            <a:xfrm>
              <a:off x="6781800" y="5943600"/>
              <a:ext cx="381000" cy="228600"/>
            </a:xfrm>
            <a:prstGeom prst="rect">
              <a:avLst/>
            </a:prstGeom>
            <a:solidFill>
              <a:schemeClr val="bg1"/>
            </a:solidFill>
            <a:ln w="12700">
              <a:solidFill>
                <a:schemeClr val="tx1"/>
              </a:solidFill>
              <a:round/>
              <a:headEnd/>
              <a:tailEnd/>
            </a:ln>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88" name="Rectangle 118"/>
            <p:cNvSpPr>
              <a:spLocks noChangeArrowheads="1"/>
            </p:cNvSpPr>
            <p:nvPr/>
          </p:nvSpPr>
          <p:spPr bwMode="auto">
            <a:xfrm>
              <a:off x="7162800" y="59436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89" name="Text Box 66"/>
            <p:cNvSpPr txBox="1">
              <a:spLocks noChangeArrowheads="1"/>
            </p:cNvSpPr>
            <p:nvPr/>
          </p:nvSpPr>
          <p:spPr bwMode="auto">
            <a:xfrm>
              <a:off x="5181600" y="4267200"/>
              <a:ext cx="838200" cy="3667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tag:</a:t>
              </a:r>
            </a:p>
          </p:txBody>
        </p:sp>
        <p:sp>
          <p:nvSpPr>
            <p:cNvPr id="76890" name="Text Box 66"/>
            <p:cNvSpPr txBox="1">
              <a:spLocks noChangeArrowheads="1"/>
            </p:cNvSpPr>
            <p:nvPr/>
          </p:nvSpPr>
          <p:spPr bwMode="auto">
            <a:xfrm>
              <a:off x="6324600" y="4267200"/>
              <a:ext cx="838200" cy="36675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block:</a:t>
              </a:r>
            </a:p>
          </p:txBody>
        </p:sp>
        <p:sp>
          <p:nvSpPr>
            <p:cNvPr id="108" name="Rectangle 107"/>
            <p:cNvSpPr/>
            <p:nvPr/>
          </p:nvSpPr>
          <p:spPr bwMode="auto">
            <a:xfrm>
              <a:off x="5181600" y="6172200"/>
              <a:ext cx="8382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109" name="Rectangle 108"/>
            <p:cNvSpPr/>
            <p:nvPr/>
          </p:nvSpPr>
          <p:spPr bwMode="auto">
            <a:xfrm>
              <a:off x="6019800" y="6172200"/>
              <a:ext cx="1524000" cy="228600"/>
            </a:xfrm>
            <a:prstGeom prst="rect">
              <a:avLst/>
            </a:prstGeom>
            <a:solidFill>
              <a:schemeClr val="accent3"/>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sp>
          <p:nvSpPr>
            <p:cNvPr id="76893" name="Rectangle 109"/>
            <p:cNvSpPr>
              <a:spLocks noChangeArrowheads="1"/>
            </p:cNvSpPr>
            <p:nvPr/>
          </p:nvSpPr>
          <p:spPr bwMode="auto">
            <a:xfrm>
              <a:off x="6019800" y="61722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94" name="Rectangle 110"/>
            <p:cNvSpPr>
              <a:spLocks noChangeArrowheads="1"/>
            </p:cNvSpPr>
            <p:nvPr/>
          </p:nvSpPr>
          <p:spPr bwMode="auto">
            <a:xfrm>
              <a:off x="6400800" y="61722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95" name="Rectangle 111"/>
            <p:cNvSpPr>
              <a:spLocks noChangeArrowheads="1"/>
            </p:cNvSpPr>
            <p:nvPr/>
          </p:nvSpPr>
          <p:spPr bwMode="auto">
            <a:xfrm>
              <a:off x="6781800" y="6172200"/>
              <a:ext cx="381000" cy="228600"/>
            </a:xfrm>
            <a:prstGeom prst="rect">
              <a:avLst/>
            </a:prstGeom>
            <a:solidFill>
              <a:schemeClr val="bg1"/>
            </a:solidFill>
            <a:ln w="12700">
              <a:solidFill>
                <a:schemeClr val="tx1"/>
              </a:solidFill>
              <a:round/>
              <a:headEnd/>
              <a:tailEnd/>
            </a:ln>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sp>
          <p:nvSpPr>
            <p:cNvPr id="76896" name="Rectangle 112"/>
            <p:cNvSpPr>
              <a:spLocks noChangeArrowheads="1"/>
            </p:cNvSpPr>
            <p:nvPr/>
          </p:nvSpPr>
          <p:spPr bwMode="auto">
            <a:xfrm>
              <a:off x="7162800" y="6172200"/>
              <a:ext cx="381000" cy="228600"/>
            </a:xfrm>
            <a:prstGeom prst="rect">
              <a:avLst/>
            </a:prstGeom>
            <a:noFill/>
            <a:ln w="1270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lvl1pPr marL="685800" indent="-228600"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endParaRPr lang="en-US" altLang="en-US" b="0">
                <a:latin typeface="Gill Sans Light"/>
                <a:cs typeface="Gill Sans Light"/>
              </a:endParaRPr>
            </a:p>
          </p:txBody>
        </p:sp>
      </p:grpSp>
      <p:sp>
        <p:nvSpPr>
          <p:cNvPr id="76848" name="Text Box 66"/>
          <p:cNvSpPr txBox="1">
            <a:spLocks noChangeArrowheads="1"/>
          </p:cNvSpPr>
          <p:nvPr/>
        </p:nvSpPr>
        <p:spPr bwMode="auto">
          <a:xfrm>
            <a:off x="5257800" y="4267200"/>
            <a:ext cx="10668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38100">
                <a:solidFill>
                  <a:srgbClr val="000000"/>
                </a:solidFill>
                <a:miter lim="800000"/>
                <a:headEnd/>
                <a:tailEnd/>
              </a14:hiddenLine>
            </a:ext>
          </a:extLst>
        </p:spPr>
        <p:txBody>
          <a:bodyPr lIns="90478" tIns="44445" rIns="90478" bIns="44445">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cache:</a:t>
            </a:r>
          </a:p>
        </p:txBody>
      </p:sp>
      <p:sp>
        <p:nvSpPr>
          <p:cNvPr id="135" name="Freeform 134"/>
          <p:cNvSpPr>
            <a:spLocks noChangeArrowheads="1"/>
          </p:cNvSpPr>
          <p:nvPr/>
        </p:nvSpPr>
        <p:spPr bwMode="auto">
          <a:xfrm>
            <a:off x="4410075" y="4200526"/>
            <a:ext cx="946150" cy="1446984"/>
          </a:xfrm>
          <a:custGeom>
            <a:avLst/>
            <a:gdLst>
              <a:gd name="T0" fmla="*/ 948595 w 945987"/>
              <a:gd name="T1" fmla="*/ 0 h 1438333"/>
              <a:gd name="T2" fmla="*/ 948595 w 945987"/>
              <a:gd name="T3" fmla="*/ 246041 h 1438333"/>
              <a:gd name="T4" fmla="*/ 0 w 945987"/>
              <a:gd name="T5" fmla="*/ 233099 h 1438333"/>
              <a:gd name="T6" fmla="*/ 0 w 945987"/>
              <a:gd name="T7" fmla="*/ 1424463 h 1438333"/>
              <a:gd name="T8" fmla="*/ 688708 w 945987"/>
              <a:gd name="T9" fmla="*/ 1437405 h 1438333"/>
              <a:gd name="T10" fmla="*/ 0 60000 65536"/>
              <a:gd name="T11" fmla="*/ 0 60000 65536"/>
              <a:gd name="T12" fmla="*/ 0 60000 65536"/>
              <a:gd name="T13" fmla="*/ 0 60000 65536"/>
              <a:gd name="T14" fmla="*/ 0 60000 65536"/>
              <a:gd name="T15" fmla="*/ 0 w 945987"/>
              <a:gd name="T16" fmla="*/ 0 h 1438333"/>
              <a:gd name="T17" fmla="*/ 945987 w 945987"/>
              <a:gd name="T18" fmla="*/ 1438333 h 1438333"/>
              <a:gd name="connsiteX0" fmla="*/ 945987 w 945987"/>
              <a:gd name="connsiteY0" fmla="*/ 0 h 1447042"/>
              <a:gd name="connsiteX1" fmla="*/ 945987 w 945987"/>
              <a:gd name="connsiteY1" fmla="*/ 246201 h 1447042"/>
              <a:gd name="connsiteX2" fmla="*/ 0 w 945987"/>
              <a:gd name="connsiteY2" fmla="*/ 233243 h 1447042"/>
              <a:gd name="connsiteX3" fmla="*/ 0 w 945987"/>
              <a:gd name="connsiteY3" fmla="*/ 1425375 h 1447042"/>
              <a:gd name="connsiteX4" fmla="*/ 765175 w 945987"/>
              <a:gd name="connsiteY4" fmla="*/ 1447042 h 1447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987" h="1447042">
                <a:moveTo>
                  <a:pt x="945987" y="0"/>
                </a:moveTo>
                <a:lnTo>
                  <a:pt x="945987" y="246201"/>
                </a:lnTo>
                <a:lnTo>
                  <a:pt x="0" y="233243"/>
                </a:lnTo>
                <a:lnTo>
                  <a:pt x="0" y="1425375"/>
                </a:lnTo>
                <a:lnTo>
                  <a:pt x="765175" y="1447042"/>
                </a:lnTo>
              </a:path>
            </a:pathLst>
          </a:custGeom>
          <a:noFill/>
          <a:ln w="50800">
            <a:solidFill>
              <a:srgbClr val="FF0000"/>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grpSp>
        <p:nvGrpSpPr>
          <p:cNvPr id="3" name="Group 140"/>
          <p:cNvGrpSpPr>
            <a:grpSpLocks/>
          </p:cNvGrpSpPr>
          <p:nvPr/>
        </p:nvGrpSpPr>
        <p:grpSpPr bwMode="auto">
          <a:xfrm>
            <a:off x="4267200" y="3581400"/>
            <a:ext cx="2438400" cy="682625"/>
            <a:chOff x="4267200" y="3276600"/>
            <a:chExt cx="2438400" cy="682625"/>
          </a:xfrm>
        </p:grpSpPr>
        <p:sp>
          <p:nvSpPr>
            <p:cNvPr id="76853" name="Rectangle 98"/>
            <p:cNvSpPr>
              <a:spLocks noChangeArrowheads="1"/>
            </p:cNvSpPr>
            <p:nvPr/>
          </p:nvSpPr>
          <p:spPr bwMode="auto">
            <a:xfrm>
              <a:off x="4953000" y="3581401"/>
              <a:ext cx="914400" cy="377824"/>
            </a:xfrm>
            <a:prstGeom prst="rect">
              <a:avLst/>
            </a:prstGeom>
            <a:solidFill>
              <a:schemeClr val="accent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index</a:t>
              </a:r>
            </a:p>
          </p:txBody>
        </p:sp>
        <p:sp>
          <p:nvSpPr>
            <p:cNvPr id="76854" name="Rectangle 98"/>
            <p:cNvSpPr>
              <a:spLocks noChangeArrowheads="1"/>
            </p:cNvSpPr>
            <p:nvPr/>
          </p:nvSpPr>
          <p:spPr bwMode="auto">
            <a:xfrm>
              <a:off x="5867400" y="3581400"/>
              <a:ext cx="838200" cy="377825"/>
            </a:xfrm>
            <a:prstGeom prst="rect">
              <a:avLst/>
            </a:prstGeom>
            <a:solidFill>
              <a:schemeClr val="accent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byte</a:t>
              </a:r>
            </a:p>
          </p:txBody>
        </p:sp>
        <p:sp>
          <p:nvSpPr>
            <p:cNvPr id="76855" name="Rectangle 98"/>
            <p:cNvSpPr>
              <a:spLocks noChangeArrowheads="1"/>
            </p:cNvSpPr>
            <p:nvPr/>
          </p:nvSpPr>
          <p:spPr bwMode="auto">
            <a:xfrm>
              <a:off x="4267200" y="3581400"/>
              <a:ext cx="685800" cy="377825"/>
            </a:xfrm>
            <a:prstGeom prst="rect">
              <a:avLst/>
            </a:prstGeom>
            <a:solidFill>
              <a:schemeClr val="accent1"/>
            </a:solidFill>
            <a:ln w="38100">
              <a:solidFill>
                <a:schemeClr val="tx1"/>
              </a:solidFill>
              <a:miter lim="800000"/>
              <a:headEnd/>
              <a:tailEnd/>
            </a:ln>
          </p:spPr>
          <p:txBody>
            <a:bodyPr wrap="none" lIns="90478" tIns="44445" rIns="90478" bIns="44445"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a:latin typeface="Gill Sans Light"/>
                  <a:cs typeface="Gill Sans Light"/>
                </a:rPr>
                <a:t>tag</a:t>
              </a:r>
            </a:p>
          </p:txBody>
        </p:sp>
        <p:sp>
          <p:nvSpPr>
            <p:cNvPr id="76" name="Down Arrow 75"/>
            <p:cNvSpPr/>
            <p:nvPr/>
          </p:nvSpPr>
          <p:spPr bwMode="auto">
            <a:xfrm>
              <a:off x="5257800" y="3276600"/>
              <a:ext cx="228600" cy="304800"/>
            </a:xfrm>
            <a:prstGeom prst="downArrow">
              <a:avLst/>
            </a:prstGeom>
            <a:solidFill>
              <a:schemeClr val="accent3">
                <a:lumMod val="85000"/>
              </a:schemeClr>
            </a:solidFill>
            <a:ln w="38100" cap="flat" cmpd="sng" algn="ctr">
              <a:solidFill>
                <a:schemeClr val="tx1"/>
              </a:solidFill>
              <a:prstDash val="solid"/>
              <a:round/>
              <a:headEnd type="none" w="med" len="med"/>
              <a:tailEnd type="none" w="med" len="med"/>
            </a:ln>
            <a:effectLst/>
          </p:spPr>
          <p:txBody>
            <a:bodyPr wrap="none" lIns="90478" tIns="44445" rIns="90478" bIns="44445" anchor="ctr"/>
            <a:lstStyle/>
            <a:p>
              <a:pPr marL="685800" indent="-228600">
                <a:defRPr/>
              </a:pPr>
              <a:endParaRPr lang="en-US" b="0">
                <a:latin typeface="Gill Sans Light"/>
                <a:ea typeface="ＭＳ Ｐゴシック" charset="-128"/>
                <a:cs typeface="Gill Sans Light"/>
              </a:endParaRPr>
            </a:p>
          </p:txBody>
        </p:sp>
      </p:grpSp>
      <p:sp>
        <p:nvSpPr>
          <p:cNvPr id="136" name="Freeform 135"/>
          <p:cNvSpPr>
            <a:spLocks noChangeArrowheads="1"/>
          </p:cNvSpPr>
          <p:nvPr/>
        </p:nvSpPr>
        <p:spPr bwMode="auto">
          <a:xfrm>
            <a:off x="4600575" y="4295775"/>
            <a:ext cx="733425" cy="1266825"/>
          </a:xfrm>
          <a:custGeom>
            <a:avLst/>
            <a:gdLst>
              <a:gd name="T0" fmla="*/ 5277 w 790482"/>
              <a:gd name="T1" fmla="*/ 0 h 1256923"/>
              <a:gd name="T2" fmla="*/ 0 w 790482"/>
              <a:gd name="T3" fmla="*/ 1368436 h 1256923"/>
              <a:gd name="T4" fmla="*/ 321854 w 790482"/>
              <a:gd name="T5" fmla="*/ 1382691 h 1256923"/>
              <a:gd name="T6" fmla="*/ 0 60000 65536"/>
              <a:gd name="T7" fmla="*/ 0 60000 65536"/>
              <a:gd name="T8" fmla="*/ 0 60000 65536"/>
              <a:gd name="T9" fmla="*/ 0 w 790482"/>
              <a:gd name="T10" fmla="*/ 0 h 1256923"/>
              <a:gd name="T11" fmla="*/ 790482 w 790482"/>
              <a:gd name="T12" fmla="*/ 1256923 h 1256923"/>
            </a:gdLst>
            <a:ahLst/>
            <a:cxnLst>
              <a:cxn ang="T6">
                <a:pos x="T0" y="T1"/>
              </a:cxn>
              <a:cxn ang="T7">
                <a:pos x="T2" y="T3"/>
              </a:cxn>
              <a:cxn ang="T8">
                <a:pos x="T4" y="T5"/>
              </a:cxn>
            </a:cxnLst>
            <a:rect l="T9" t="T10" r="T11" b="T12"/>
            <a:pathLst>
              <a:path w="790482" h="1256923">
                <a:moveTo>
                  <a:pt x="12959" y="0"/>
                </a:moveTo>
                <a:lnTo>
                  <a:pt x="0" y="1243965"/>
                </a:lnTo>
                <a:lnTo>
                  <a:pt x="790482" y="1256923"/>
                </a:lnTo>
              </a:path>
            </a:pathLst>
          </a:custGeom>
          <a:noFill/>
          <a:ln w="50800">
            <a:solidFill>
              <a:srgbClr val="FF0000"/>
            </a:solidFill>
            <a:round/>
            <a:headEnd/>
            <a:tailEnd type="triangle" w="med" len="med"/>
          </a:ln>
          <a:extLst>
            <a:ext uri="{909E8E84-426E-40dd-AFC4-6F175D3DCCD1}">
              <a14:hiddenFill xmlns:a14="http://schemas.microsoft.com/office/drawing/2010/main" xmlns="">
                <a:solidFill>
                  <a:srgbClr val="FFFFFF"/>
                </a:solidFill>
              </a14:hiddenFill>
            </a:ext>
          </a:extLst>
        </p:spPr>
        <p:txBody>
          <a:bodyPr wrap="none" lIns="90478" tIns="44445" rIns="90478" bIns="44445" anchor="ctr"/>
          <a:lstStyle/>
          <a:p>
            <a:endParaRPr lang="en-US">
              <a:latin typeface="Gill Sans Light"/>
              <a:cs typeface="Gill Sans Light"/>
            </a:endParaRPr>
          </a:p>
        </p:txBody>
      </p:sp>
      <p:cxnSp>
        <p:nvCxnSpPr>
          <p:cNvPr id="138" name="Straight Arrow Connector 137"/>
          <p:cNvCxnSpPr>
            <a:cxnSpLocks noChangeShapeType="1"/>
            <a:stCxn id="76854" idx="2"/>
            <a:endCxn id="106" idx="0"/>
          </p:cNvCxnSpPr>
          <p:nvPr/>
        </p:nvCxnSpPr>
        <p:spPr bwMode="auto">
          <a:xfrm rot="16200000" flipH="1">
            <a:off x="6018212" y="4532313"/>
            <a:ext cx="1222375" cy="685800"/>
          </a:xfrm>
          <a:prstGeom prst="straightConnector1">
            <a:avLst/>
          </a:prstGeom>
          <a:noFill/>
          <a:ln w="50800">
            <a:solidFill>
              <a:srgbClr val="FF0000"/>
            </a:solidFill>
            <a:round/>
            <a:headEnd/>
            <a:tailEnd type="triangle" w="med" len="med"/>
          </a:ln>
          <a:extLst>
            <a:ext uri="{909E8E84-426E-40dd-AFC4-6F175D3DCCD1}">
              <a14:hiddenFill xmlns:a14="http://schemas.microsoft.com/office/drawing/2010/main" xmlns="">
                <a:noFill/>
              </a14:hiddenFill>
            </a:ext>
          </a:extLst>
        </p:spPr>
      </p:cxnSp>
    </p:spTree>
    <p:extLst>
      <p:ext uri="{BB962C8B-B14F-4D97-AF65-F5344CB8AC3E}">
        <p14:creationId xmlns:p14="http://schemas.microsoft.com/office/powerpoint/2010/main" val="296747252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000"/>
                                        <p:tgtEl>
                                          <p:spTgt spid="3"/>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5"/>
                                        </p:tgtEl>
                                        <p:attrNameLst>
                                          <p:attrName>style.visibility</p:attrName>
                                        </p:attrNameLst>
                                      </p:cBhvr>
                                      <p:to>
                                        <p:strVal val="visible"/>
                                      </p:to>
                                    </p:set>
                                    <p:animEffect transition="in" filter="fade">
                                      <p:cBhvr>
                                        <p:cTn id="17" dur="2000"/>
                                        <p:tgtEl>
                                          <p:spTgt spid="135"/>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6"/>
                                        </p:tgtEl>
                                        <p:attrNameLst>
                                          <p:attrName>style.visibility</p:attrName>
                                        </p:attrNameLst>
                                      </p:cBhvr>
                                      <p:to>
                                        <p:strVal val="visible"/>
                                      </p:to>
                                    </p:set>
                                    <p:animEffect transition="in" filter="fade">
                                      <p:cBhvr>
                                        <p:cTn id="22" dur="2000"/>
                                        <p:tgtEl>
                                          <p:spTgt spid="136"/>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nodeType="clickEffect">
                                  <p:stCondLst>
                                    <p:cond delay="0"/>
                                  </p:stCondLst>
                                  <p:childTnLst>
                                    <p:set>
                                      <p:cBhvr>
                                        <p:cTn id="26" dur="1" fill="hold">
                                          <p:stCondLst>
                                            <p:cond delay="0"/>
                                          </p:stCondLst>
                                        </p:cTn>
                                        <p:tgtEl>
                                          <p:spTgt spid="138"/>
                                        </p:tgtEl>
                                        <p:attrNameLst>
                                          <p:attrName>style.visibility</p:attrName>
                                        </p:attrNameLst>
                                      </p:cBhvr>
                                      <p:to>
                                        <p:strVal val="visible"/>
                                      </p:to>
                                    </p:set>
                                    <p:animEffect transition="in" filter="fade">
                                      <p:cBhvr>
                                        <p:cTn id="27" dur="2000"/>
                                        <p:tgtEl>
                                          <p:spTgt spid="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5" grpId="0" animBg="1"/>
      <p:bldP spid="136" grpId="0" animBg="1"/>
    </p:bld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766A5-3614-F646-A909-CAA7D78998BB}"/>
              </a:ext>
            </a:extLst>
          </p:cNvPr>
          <p:cNvSpPr>
            <a:spLocks noGrp="1"/>
          </p:cNvSpPr>
          <p:nvPr>
            <p:ph type="title"/>
          </p:nvPr>
        </p:nvSpPr>
        <p:spPr>
          <a:xfrm>
            <a:off x="-152400" y="152400"/>
            <a:ext cx="9296400" cy="533400"/>
          </a:xfrm>
        </p:spPr>
        <p:txBody>
          <a:bodyPr/>
          <a:lstStyle/>
          <a:p>
            <a:r>
              <a:rPr lang="en-US" dirty="0" smtClean="0"/>
              <a:t>Recall: Two </a:t>
            </a:r>
            <a:r>
              <a:rPr lang="en-US" dirty="0"/>
              <a:t>Critical Issues in Address Translation</a:t>
            </a:r>
          </a:p>
        </p:txBody>
      </p:sp>
      <p:sp>
        <p:nvSpPr>
          <p:cNvPr id="3" name="Content Placeholder 2">
            <a:extLst>
              <a:ext uri="{FF2B5EF4-FFF2-40B4-BE49-F238E27FC236}">
                <a16:creationId xmlns:a16="http://schemas.microsoft.com/office/drawing/2014/main" id="{F2B55548-A07E-FF47-A88F-7F2AA0AD306D}"/>
              </a:ext>
            </a:extLst>
          </p:cNvPr>
          <p:cNvSpPr>
            <a:spLocks noGrp="1"/>
          </p:cNvSpPr>
          <p:nvPr>
            <p:ph idx="1"/>
          </p:nvPr>
        </p:nvSpPr>
        <p:spPr>
          <a:xfrm>
            <a:off x="453571" y="3591790"/>
            <a:ext cx="7924800" cy="2895601"/>
          </a:xfrm>
        </p:spPr>
        <p:txBody>
          <a:bodyPr>
            <a:normAutofit/>
          </a:bodyPr>
          <a:lstStyle/>
          <a:p>
            <a:r>
              <a:rPr lang="en-US" dirty="0" smtClean="0"/>
              <a:t>How </a:t>
            </a:r>
            <a:r>
              <a:rPr lang="en-US" dirty="0"/>
              <a:t>to translate addresses fast enough?</a:t>
            </a:r>
          </a:p>
          <a:p>
            <a:pPr lvl="1"/>
            <a:r>
              <a:rPr lang="en-US" dirty="0"/>
              <a:t>Every instruction fetch</a:t>
            </a:r>
          </a:p>
          <a:p>
            <a:pPr lvl="1"/>
            <a:r>
              <a:rPr lang="en-US" dirty="0"/>
              <a:t>Plus every load / store</a:t>
            </a:r>
          </a:p>
          <a:p>
            <a:pPr lvl="1"/>
            <a:r>
              <a:rPr lang="en-US" dirty="0"/>
              <a:t>EVERY MEMORY REFERENCE !</a:t>
            </a:r>
          </a:p>
          <a:p>
            <a:pPr lvl="1"/>
            <a:r>
              <a:rPr lang="en-US" dirty="0"/>
              <a:t>More than one translation for EVERY </a:t>
            </a:r>
            <a:r>
              <a:rPr lang="en-US" dirty="0" smtClean="0"/>
              <a:t>instruction</a:t>
            </a:r>
          </a:p>
          <a:p>
            <a:r>
              <a:rPr lang="en-US" dirty="0" smtClean="0">
                <a:solidFill>
                  <a:srgbClr val="FF0000"/>
                </a:solidFill>
              </a:rPr>
              <a:t>Next: What </a:t>
            </a:r>
            <a:r>
              <a:rPr lang="en-US" dirty="0">
                <a:solidFill>
                  <a:srgbClr val="FF0000"/>
                </a:solidFill>
              </a:rPr>
              <a:t>to do if the translation fails?  </a:t>
            </a:r>
          </a:p>
          <a:p>
            <a:pPr lvl="1"/>
            <a:r>
              <a:rPr lang="en-US" dirty="0">
                <a:solidFill>
                  <a:srgbClr val="FF0000"/>
                </a:solidFill>
              </a:rPr>
              <a:t>Page </a:t>
            </a:r>
            <a:r>
              <a:rPr lang="en-US" dirty="0" smtClean="0">
                <a:solidFill>
                  <a:srgbClr val="FF0000"/>
                </a:solidFill>
              </a:rPr>
              <a:t>fault!  This is a synchronous exception!</a:t>
            </a:r>
            <a:endParaRPr lang="en-US" dirty="0">
              <a:solidFill>
                <a:srgbClr val="FF0000"/>
              </a:solidFill>
            </a:endParaRPr>
          </a:p>
          <a:p>
            <a:endParaRPr lang="en-US" dirty="0"/>
          </a:p>
        </p:txBody>
      </p:sp>
      <p:pic>
        <p:nvPicPr>
          <p:cNvPr id="4" name="Picture 3">
            <a:extLst>
              <a:ext uri="{FF2B5EF4-FFF2-40B4-BE49-F238E27FC236}">
                <a16:creationId xmlns:a16="http://schemas.microsoft.com/office/drawing/2014/main" id="{7F77E57B-6477-5642-AFE2-4DB2BB8043E4}"/>
              </a:ext>
            </a:extLst>
          </p:cNvPr>
          <p:cNvPicPr>
            <a:picLocks noChangeAspect="1"/>
          </p:cNvPicPr>
          <p:nvPr/>
        </p:nvPicPr>
        <p:blipFill>
          <a:blip r:embed="rId2"/>
          <a:stretch>
            <a:fillRect/>
          </a:stretch>
        </p:blipFill>
        <p:spPr>
          <a:xfrm>
            <a:off x="1752600" y="767195"/>
            <a:ext cx="4577460" cy="2743200"/>
          </a:xfrm>
          <a:prstGeom prst="rect">
            <a:avLst/>
          </a:prstGeom>
        </p:spPr>
      </p:pic>
    </p:spTree>
    <p:extLst>
      <p:ext uri="{BB962C8B-B14F-4D97-AF65-F5344CB8AC3E}">
        <p14:creationId xmlns:p14="http://schemas.microsoft.com/office/powerpoint/2010/main" val="4371844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990600" y="76200"/>
            <a:ext cx="7162800" cy="533400"/>
          </a:xfrm>
        </p:spPr>
        <p:txBody>
          <a:bodyPr/>
          <a:lstStyle/>
          <a:p>
            <a:pPr>
              <a:lnSpc>
                <a:spcPct val="85000"/>
              </a:lnSpc>
            </a:pPr>
            <a:r>
              <a:rPr lang="en-US" altLang="ko-KR" sz="2800" dirty="0" smtClean="0"/>
              <a:t>Recall: </a:t>
            </a:r>
            <a:r>
              <a:rPr lang="en-US" altLang="ko-KR" sz="2800" dirty="0" err="1" smtClean="0"/>
              <a:t>User</a:t>
            </a:r>
            <a:r>
              <a:rPr lang="en-US" altLang="ko-KR" sz="2800" dirty="0" err="1" smtClean="0">
                <a:sym typeface="Symbol" panose="05050102010706020507" pitchFamily="18" charset="2"/>
              </a:rPr>
              <a:t>Kernel</a:t>
            </a:r>
            <a:r>
              <a:rPr lang="en-US" altLang="ko-KR" sz="2800" dirty="0" smtClean="0">
                <a:sym typeface="Symbol" panose="05050102010706020507" pitchFamily="18" charset="2"/>
              </a:rPr>
              <a:t> </a:t>
            </a:r>
            <a:br>
              <a:rPr lang="en-US" altLang="ko-KR" sz="2800" dirty="0" smtClean="0">
                <a:sym typeface="Symbol" panose="05050102010706020507" pitchFamily="18" charset="2"/>
              </a:rPr>
            </a:br>
            <a:r>
              <a:rPr lang="en-US" altLang="ko-KR" sz="2800" dirty="0" smtClean="0">
                <a:sym typeface="Symbol" panose="05050102010706020507" pitchFamily="18" charset="2"/>
              </a:rPr>
              <a:t>(Exceptions: Traps &amp; Interrupts)</a:t>
            </a:r>
            <a:endParaRPr lang="en-US" altLang="ko-KR" sz="2800" dirty="0">
              <a:sym typeface="Symbol" panose="05050102010706020507" pitchFamily="18" charset="2"/>
            </a:endParaRPr>
          </a:p>
        </p:txBody>
      </p:sp>
      <p:sp>
        <p:nvSpPr>
          <p:cNvPr id="15363" name="Rectangle 3"/>
          <p:cNvSpPr>
            <a:spLocks noGrp="1" noChangeArrowheads="1"/>
          </p:cNvSpPr>
          <p:nvPr>
            <p:ph type="body" idx="1"/>
          </p:nvPr>
        </p:nvSpPr>
        <p:spPr>
          <a:xfrm>
            <a:off x="76200" y="762000"/>
            <a:ext cx="8915400" cy="6096000"/>
          </a:xfrm>
        </p:spPr>
        <p:txBody>
          <a:bodyPr>
            <a:normAutofit fontScale="92500" lnSpcReduction="10000"/>
          </a:bodyPr>
          <a:lstStyle/>
          <a:p>
            <a:r>
              <a:rPr lang="en-US" altLang="ko-KR" dirty="0" smtClean="0"/>
              <a:t>A system call instruction causes a synchronous exception (or “trap”)</a:t>
            </a:r>
          </a:p>
          <a:p>
            <a:pPr lvl="1"/>
            <a:r>
              <a:rPr lang="en-US" altLang="ko-KR" sz="2400" dirty="0" smtClean="0"/>
              <a:t>In fact, often called a software “trap” instruction</a:t>
            </a:r>
          </a:p>
          <a:p>
            <a:r>
              <a:rPr lang="en-US" altLang="ko-KR" dirty="0" smtClean="0"/>
              <a:t>Other sources of </a:t>
            </a:r>
            <a:r>
              <a:rPr lang="en-US" altLang="ko-KR" dirty="0" smtClean="0">
                <a:solidFill>
                  <a:srgbClr val="FF0000"/>
                </a:solidFill>
              </a:rPr>
              <a:t>Synchronous Exceptions (“Trap”):</a:t>
            </a:r>
          </a:p>
          <a:p>
            <a:pPr lvl="1"/>
            <a:r>
              <a:rPr lang="en-US" altLang="ko-KR" sz="2400" dirty="0" smtClean="0"/>
              <a:t>Divide by zero, Illegal instruction, Bus error (bad address, e.g. unaligned access)</a:t>
            </a:r>
          </a:p>
          <a:p>
            <a:pPr lvl="1"/>
            <a:r>
              <a:rPr lang="en-US" altLang="ko-KR" sz="2400" dirty="0" smtClean="0"/>
              <a:t>Segmentation Fault (address out of range)</a:t>
            </a:r>
          </a:p>
          <a:p>
            <a:pPr lvl="1"/>
            <a:r>
              <a:rPr lang="en-US" altLang="ko-KR" sz="2400" dirty="0" smtClean="0"/>
              <a:t>Page Fault (for illusion of infinite-sized memory)</a:t>
            </a:r>
          </a:p>
          <a:p>
            <a:r>
              <a:rPr lang="en-US" altLang="ko-KR" dirty="0" smtClean="0"/>
              <a:t>Interrupts are </a:t>
            </a:r>
            <a:r>
              <a:rPr lang="en-US" altLang="ko-KR" dirty="0" smtClean="0">
                <a:solidFill>
                  <a:srgbClr val="FF0000"/>
                </a:solidFill>
              </a:rPr>
              <a:t>Asynchronous Exceptions:</a:t>
            </a:r>
          </a:p>
          <a:p>
            <a:pPr lvl="1"/>
            <a:r>
              <a:rPr lang="en-US" altLang="ko-KR" sz="2400" dirty="0" smtClean="0"/>
              <a:t>Examples: timer, disk ready, network, etc….</a:t>
            </a:r>
          </a:p>
          <a:p>
            <a:pPr lvl="1"/>
            <a:r>
              <a:rPr lang="en-US" altLang="ko-KR" sz="2400" dirty="0" smtClean="0">
                <a:solidFill>
                  <a:srgbClr val="FF0000"/>
                </a:solidFill>
              </a:rPr>
              <a:t>Interrupts can be disabled, traps cannot!</a:t>
            </a:r>
          </a:p>
          <a:p>
            <a:r>
              <a:rPr lang="en-US" altLang="ko-KR" dirty="0" smtClean="0"/>
              <a:t>On system call, exception, or interrupt:</a:t>
            </a:r>
          </a:p>
          <a:p>
            <a:pPr lvl="1"/>
            <a:r>
              <a:rPr lang="en-US" altLang="ko-KR" sz="2400" dirty="0" smtClean="0"/>
              <a:t>Hardware enters kernel mode with interrupts disabled</a:t>
            </a:r>
          </a:p>
          <a:p>
            <a:pPr lvl="1"/>
            <a:r>
              <a:rPr lang="en-US" altLang="ko-KR" sz="2400" dirty="0" smtClean="0"/>
              <a:t>Saves PC, then jumps to appropriate handler in kernel</a:t>
            </a:r>
          </a:p>
          <a:p>
            <a:pPr lvl="1"/>
            <a:r>
              <a:rPr lang="en-US" altLang="ko-KR" sz="2400" dirty="0" smtClean="0"/>
              <a:t>Some processors (e.g. x86) also save registers, changes stack</a:t>
            </a:r>
          </a:p>
          <a:p>
            <a:r>
              <a:rPr lang="en-US" altLang="ko-KR" dirty="0" smtClean="0"/>
              <a:t>Handler does any required state preservation not done by CPU:</a:t>
            </a:r>
          </a:p>
          <a:p>
            <a:pPr lvl="1"/>
            <a:r>
              <a:rPr lang="en-US" altLang="ko-KR" dirty="0" smtClean="0"/>
              <a:t>Might save registers, other CPU state, and switches to kernel stack</a:t>
            </a:r>
            <a:endParaRPr lang="en-US" altLang="ko-KR" dirty="0"/>
          </a:p>
        </p:txBody>
      </p:sp>
    </p:spTree>
    <p:extLst>
      <p:ext uri="{BB962C8B-B14F-4D97-AF65-F5344CB8AC3E}">
        <p14:creationId xmlns:p14="http://schemas.microsoft.com/office/powerpoint/2010/main" val="70255452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3005138" y="228600"/>
            <a:ext cx="2854325" cy="379413"/>
          </a:xfrm>
          <a:noFill/>
        </p:spPr>
        <p:txBody>
          <a:bodyPr wrap="none" lIns="63500" tIns="25400" rIns="63500" bIns="25400" anchor="t">
            <a:spAutoFit/>
          </a:bodyPr>
          <a:lstStyle/>
          <a:p>
            <a:r>
              <a:rPr lang="en-US" altLang="ko-KR">
                <a:ea typeface="굴림" panose="020B0600000101010101" pitchFamily="34" charset="-127"/>
              </a:rPr>
              <a:t>Precise Exceptions</a:t>
            </a:r>
          </a:p>
        </p:txBody>
      </p:sp>
      <p:sp>
        <p:nvSpPr>
          <p:cNvPr id="859139" name="Rectangle 3"/>
          <p:cNvSpPr>
            <a:spLocks noGrp="1" noChangeArrowheads="1"/>
          </p:cNvSpPr>
          <p:nvPr>
            <p:ph type="body" idx="1"/>
          </p:nvPr>
        </p:nvSpPr>
        <p:spPr>
          <a:xfrm>
            <a:off x="152400" y="762001"/>
            <a:ext cx="8763000" cy="5714999"/>
          </a:xfrm>
          <a:noFill/>
        </p:spPr>
        <p:txBody>
          <a:bodyPr wrap="square" lIns="63500" tIns="25400" rIns="63500" bIns="25400">
            <a:normAutofit lnSpcReduction="10000"/>
          </a:bodyPr>
          <a:lstStyle/>
          <a:p>
            <a:pPr>
              <a:lnSpc>
                <a:spcPct val="80000"/>
              </a:lnSpc>
              <a:spcBef>
                <a:spcPct val="20000"/>
              </a:spcBef>
            </a:pPr>
            <a:r>
              <a:rPr lang="en-US" altLang="ko-KR" dirty="0">
                <a:ea typeface="굴림" panose="020B0600000101010101" pitchFamily="34" charset="-127"/>
              </a:rPr>
              <a:t>Precise </a:t>
            </a:r>
            <a:r>
              <a:rPr lang="en-US" altLang="ko-KR" dirty="0">
                <a:ea typeface="굴림" panose="020B0600000101010101" pitchFamily="34" charset="-127"/>
                <a:sym typeface="Symbol" panose="05050102010706020507" pitchFamily="18" charset="2"/>
              </a:rPr>
              <a:t></a:t>
            </a:r>
            <a:r>
              <a:rPr lang="en-US" altLang="ko-KR" dirty="0">
                <a:ea typeface="굴림" panose="020B0600000101010101" pitchFamily="34" charset="-127"/>
              </a:rPr>
              <a:t> state of the machine is preserved as if program executed up to the offending instruction</a:t>
            </a:r>
          </a:p>
          <a:p>
            <a:pPr lvl="1">
              <a:lnSpc>
                <a:spcPct val="80000"/>
              </a:lnSpc>
              <a:spcBef>
                <a:spcPct val="20000"/>
              </a:spcBef>
            </a:pPr>
            <a:r>
              <a:rPr lang="en-US" altLang="ko-KR" dirty="0">
                <a:ea typeface="굴림" panose="020B0600000101010101" pitchFamily="34" charset="-127"/>
              </a:rPr>
              <a:t>All previous instructions </a:t>
            </a:r>
            <a:r>
              <a:rPr lang="en-US" altLang="ko-KR" dirty="0">
                <a:solidFill>
                  <a:schemeClr val="hlink"/>
                </a:solidFill>
                <a:ea typeface="굴림" panose="020B0600000101010101" pitchFamily="34" charset="-127"/>
              </a:rPr>
              <a:t>completed</a:t>
            </a:r>
          </a:p>
          <a:p>
            <a:pPr lvl="1">
              <a:lnSpc>
                <a:spcPct val="80000"/>
              </a:lnSpc>
              <a:spcBef>
                <a:spcPct val="20000"/>
              </a:spcBef>
            </a:pPr>
            <a:r>
              <a:rPr lang="en-US" altLang="ko-KR" dirty="0">
                <a:ea typeface="굴림" panose="020B0600000101010101" pitchFamily="34" charset="-127"/>
              </a:rPr>
              <a:t>Offending instruction and all following instructions act </a:t>
            </a:r>
            <a:r>
              <a:rPr lang="en-US" altLang="ko-KR" dirty="0">
                <a:solidFill>
                  <a:schemeClr val="hlink"/>
                </a:solidFill>
                <a:ea typeface="굴림" panose="020B0600000101010101" pitchFamily="34" charset="-127"/>
              </a:rPr>
              <a:t>as if they have not even started</a:t>
            </a:r>
          </a:p>
          <a:p>
            <a:pPr lvl="1">
              <a:lnSpc>
                <a:spcPct val="80000"/>
              </a:lnSpc>
              <a:spcBef>
                <a:spcPct val="20000"/>
              </a:spcBef>
            </a:pPr>
            <a:r>
              <a:rPr lang="en-US" altLang="ko-KR" dirty="0">
                <a:ea typeface="굴림" panose="020B0600000101010101" pitchFamily="34" charset="-127"/>
              </a:rPr>
              <a:t>Same system code will work on different implementations </a:t>
            </a:r>
          </a:p>
          <a:p>
            <a:pPr lvl="1">
              <a:lnSpc>
                <a:spcPct val="80000"/>
              </a:lnSpc>
              <a:spcBef>
                <a:spcPct val="20000"/>
              </a:spcBef>
            </a:pPr>
            <a:r>
              <a:rPr lang="en-US" altLang="ko-KR" dirty="0">
                <a:ea typeface="굴림" panose="020B0600000101010101" pitchFamily="34" charset="-127"/>
              </a:rPr>
              <a:t>Difficult in the presence of pipelining, out-of-order execution, ...</a:t>
            </a:r>
          </a:p>
          <a:p>
            <a:pPr>
              <a:lnSpc>
                <a:spcPct val="80000"/>
              </a:lnSpc>
              <a:spcBef>
                <a:spcPct val="20000"/>
              </a:spcBef>
            </a:pPr>
            <a:r>
              <a:rPr lang="en-US" altLang="ko-KR" dirty="0">
                <a:ea typeface="굴림" panose="020B0600000101010101" pitchFamily="34" charset="-127"/>
              </a:rPr>
              <a:t>Imprecise </a:t>
            </a:r>
            <a:r>
              <a:rPr lang="en-US" altLang="ko-KR" dirty="0">
                <a:ea typeface="굴림" panose="020B0600000101010101" pitchFamily="34" charset="-127"/>
                <a:sym typeface="Symbol" panose="05050102010706020507" pitchFamily="18" charset="2"/>
              </a:rPr>
              <a:t></a:t>
            </a:r>
            <a:r>
              <a:rPr lang="en-US" altLang="ko-KR" dirty="0">
                <a:ea typeface="굴림" panose="020B0600000101010101" pitchFamily="34" charset="-127"/>
              </a:rPr>
              <a:t> system software has to figure out what is where and put it all back together</a:t>
            </a:r>
          </a:p>
          <a:p>
            <a:pPr>
              <a:lnSpc>
                <a:spcPct val="80000"/>
              </a:lnSpc>
              <a:spcBef>
                <a:spcPct val="20000"/>
              </a:spcBef>
            </a:pPr>
            <a:r>
              <a:rPr lang="en-US" altLang="ko-KR" dirty="0">
                <a:ea typeface="굴림" panose="020B0600000101010101" pitchFamily="34" charset="-127"/>
              </a:rPr>
              <a:t>Performance goals may lead designers to forsake precise interrupts</a:t>
            </a:r>
          </a:p>
          <a:p>
            <a:pPr lvl="1">
              <a:lnSpc>
                <a:spcPct val="80000"/>
              </a:lnSpc>
              <a:spcBef>
                <a:spcPct val="20000"/>
              </a:spcBef>
            </a:pPr>
            <a:r>
              <a:rPr lang="en-US" altLang="ko-KR" dirty="0">
                <a:ea typeface="굴림" panose="020B0600000101010101" pitchFamily="34" charset="-127"/>
              </a:rPr>
              <a:t>system software developers, user, markets etc. usually wish they had not done this</a:t>
            </a:r>
          </a:p>
          <a:p>
            <a:pPr>
              <a:lnSpc>
                <a:spcPct val="80000"/>
              </a:lnSpc>
              <a:spcBef>
                <a:spcPct val="20000"/>
              </a:spcBef>
            </a:pPr>
            <a:r>
              <a:rPr lang="en-US" altLang="ko-KR" dirty="0">
                <a:solidFill>
                  <a:schemeClr val="hlink"/>
                </a:solidFill>
                <a:ea typeface="굴림" panose="020B0600000101010101" pitchFamily="34" charset="-127"/>
              </a:rPr>
              <a:t>Modern techniques for out-of-order execution and branch prediction help implement precise interrupts</a:t>
            </a:r>
          </a:p>
          <a:p>
            <a:pPr>
              <a:lnSpc>
                <a:spcPct val="80000"/>
              </a:lnSpc>
              <a:spcBef>
                <a:spcPct val="20000"/>
              </a:spcBef>
            </a:pPr>
            <a:r>
              <a:rPr lang="en-US" altLang="ko-KR" dirty="0">
                <a:solidFill>
                  <a:schemeClr val="hlink"/>
                </a:solidFill>
                <a:ea typeface="굴림" panose="020B0600000101010101" pitchFamily="34" charset="-127"/>
              </a:rPr>
              <a:t>Architectural support for OS is hard</a:t>
            </a:r>
          </a:p>
          <a:p>
            <a:pPr lvl="1">
              <a:lnSpc>
                <a:spcPct val="80000"/>
              </a:lnSpc>
              <a:spcBef>
                <a:spcPct val="20000"/>
              </a:spcBef>
            </a:pPr>
            <a:r>
              <a:rPr lang="en-US" altLang="ko-KR" dirty="0">
                <a:solidFill>
                  <a:schemeClr val="hlink"/>
                </a:solidFill>
                <a:ea typeface="굴림" panose="020B0600000101010101" pitchFamily="34" charset="-127"/>
              </a:rPr>
              <a:t>Original M68000 had paging, but didn’t save fault address properly</a:t>
            </a:r>
          </a:p>
          <a:p>
            <a:pPr lvl="1">
              <a:lnSpc>
                <a:spcPct val="80000"/>
              </a:lnSpc>
              <a:spcBef>
                <a:spcPct val="20000"/>
              </a:spcBef>
            </a:pPr>
            <a:r>
              <a:rPr lang="en-US" altLang="ko-KR" dirty="0">
                <a:solidFill>
                  <a:schemeClr val="hlink"/>
                </a:solidFill>
                <a:ea typeface="굴림" panose="020B0600000101010101" pitchFamily="34" charset="-127"/>
              </a:rPr>
              <a:t>Original Sun Unix workstation </a:t>
            </a:r>
            <a:r>
              <a:rPr lang="en-US" altLang="ko-KR" dirty="0" smtClean="0">
                <a:solidFill>
                  <a:schemeClr val="hlink"/>
                </a:solidFill>
                <a:ea typeface="굴림" panose="020B0600000101010101" pitchFamily="34" charset="-127"/>
              </a:rPr>
              <a:t>had two fault addressed, </a:t>
            </a:r>
            <a:r>
              <a:rPr lang="en-US" altLang="ko-KR" dirty="0">
                <a:solidFill>
                  <a:schemeClr val="hlink"/>
                </a:solidFill>
                <a:ea typeface="굴림" panose="020B0600000101010101" pitchFamily="34" charset="-127"/>
              </a:rPr>
              <a:t>running one-cycle apart !#%$!</a:t>
            </a:r>
          </a:p>
          <a:p>
            <a:pPr lvl="1">
              <a:lnSpc>
                <a:spcPct val="80000"/>
              </a:lnSpc>
              <a:spcBef>
                <a:spcPct val="20000"/>
              </a:spcBef>
            </a:pPr>
            <a:endParaRPr lang="en-US" altLang="ko-KR" dirty="0">
              <a:solidFill>
                <a:schemeClr val="hlink"/>
              </a:solidFill>
              <a:ea typeface="굴림" panose="020B0600000101010101" pitchFamily="34" charset="-127"/>
            </a:endParaRPr>
          </a:p>
        </p:txBody>
      </p:sp>
    </p:spTree>
    <p:extLst>
      <p:ext uri="{BB962C8B-B14F-4D97-AF65-F5344CB8AC3E}">
        <p14:creationId xmlns:p14="http://schemas.microsoft.com/office/powerpoint/2010/main" val="153252876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5913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5913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5913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5913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5913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59139">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59139">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59139">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59139">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59139">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59139">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859139">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9139"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5B146-2541-1240-AFCF-0C9EC6857DDA}"/>
              </a:ext>
            </a:extLst>
          </p:cNvPr>
          <p:cNvSpPr>
            <a:spLocks noGrp="1"/>
          </p:cNvSpPr>
          <p:nvPr>
            <p:ph type="title"/>
          </p:nvPr>
        </p:nvSpPr>
        <p:spPr>
          <a:xfrm>
            <a:off x="457200" y="152400"/>
            <a:ext cx="8229600" cy="533400"/>
          </a:xfrm>
        </p:spPr>
        <p:txBody>
          <a:bodyPr/>
          <a:lstStyle/>
          <a:p>
            <a:r>
              <a:rPr lang="en-US" dirty="0"/>
              <a:t>Page </a:t>
            </a:r>
            <a:r>
              <a:rPr lang="en-US" dirty="0" smtClean="0"/>
              <a:t>Fault is a Synchronous Exception</a:t>
            </a:r>
            <a:endParaRPr lang="en-US" dirty="0"/>
          </a:p>
        </p:txBody>
      </p:sp>
      <p:sp>
        <p:nvSpPr>
          <p:cNvPr id="3" name="Content Placeholder 2">
            <a:extLst>
              <a:ext uri="{FF2B5EF4-FFF2-40B4-BE49-F238E27FC236}">
                <a16:creationId xmlns:a16="http://schemas.microsoft.com/office/drawing/2014/main" id="{938C9EA4-6858-824D-9A61-CC586A5D0932}"/>
              </a:ext>
            </a:extLst>
          </p:cNvPr>
          <p:cNvSpPr>
            <a:spLocks noGrp="1"/>
          </p:cNvSpPr>
          <p:nvPr>
            <p:ph idx="1"/>
          </p:nvPr>
        </p:nvSpPr>
        <p:spPr>
          <a:xfrm>
            <a:off x="0" y="703943"/>
            <a:ext cx="9144000" cy="5867400"/>
          </a:xfrm>
        </p:spPr>
        <p:txBody>
          <a:bodyPr>
            <a:normAutofit fontScale="92500"/>
          </a:bodyPr>
          <a:lstStyle/>
          <a:p>
            <a:r>
              <a:rPr lang="en-US" dirty="0"/>
              <a:t>The Virtual-to-Physical Translation fails</a:t>
            </a:r>
          </a:p>
          <a:p>
            <a:pPr lvl="1"/>
            <a:r>
              <a:rPr lang="en-US" dirty="0"/>
              <a:t>PTE </a:t>
            </a:r>
            <a:r>
              <a:rPr lang="en-US" dirty="0" smtClean="0"/>
              <a:t>marked invalid (at whatever level of page table), </a:t>
            </a:r>
            <a:br>
              <a:rPr lang="en-US" dirty="0" smtClean="0"/>
            </a:br>
            <a:r>
              <a:rPr lang="en-US" dirty="0" smtClean="0"/>
              <a:t>Privilege-Level </a:t>
            </a:r>
            <a:r>
              <a:rPr lang="en-US" dirty="0"/>
              <a:t>Violation, Access </a:t>
            </a:r>
            <a:r>
              <a:rPr lang="en-US" dirty="0" smtClean="0"/>
              <a:t>violation</a:t>
            </a:r>
          </a:p>
          <a:p>
            <a:r>
              <a:rPr lang="en-US" dirty="0" smtClean="0"/>
              <a:t>Causes </a:t>
            </a:r>
            <a:r>
              <a:rPr lang="en-US" dirty="0"/>
              <a:t>an Fault / Trap</a:t>
            </a:r>
          </a:p>
          <a:p>
            <a:pPr lvl="1"/>
            <a:r>
              <a:rPr lang="en-US" dirty="0"/>
              <a:t>Not an interrupt because synchronous to instruction </a:t>
            </a:r>
            <a:r>
              <a:rPr lang="en-US" dirty="0" smtClean="0"/>
              <a:t>execution!</a:t>
            </a:r>
            <a:endParaRPr lang="en-US" dirty="0"/>
          </a:p>
          <a:p>
            <a:pPr lvl="1"/>
            <a:r>
              <a:rPr lang="en-US" dirty="0"/>
              <a:t>May occur on instruction fetch or data access</a:t>
            </a:r>
          </a:p>
          <a:p>
            <a:pPr lvl="1"/>
            <a:r>
              <a:rPr lang="en-US" dirty="0"/>
              <a:t>Protection violations typically terminate the </a:t>
            </a:r>
            <a:r>
              <a:rPr lang="en-US" dirty="0" smtClean="0"/>
              <a:t>instruction in a way that is </a:t>
            </a:r>
            <a:r>
              <a:rPr lang="en-US" dirty="0" err="1" smtClean="0"/>
              <a:t>restartable</a:t>
            </a:r>
            <a:r>
              <a:rPr lang="en-US" dirty="0" smtClean="0"/>
              <a:t> (more later)</a:t>
            </a:r>
            <a:endParaRPr lang="en-US" dirty="0"/>
          </a:p>
          <a:p>
            <a:r>
              <a:rPr lang="en-US" dirty="0" smtClean="0"/>
              <a:t>Page </a:t>
            </a:r>
            <a:r>
              <a:rPr lang="en-US" dirty="0"/>
              <a:t>Faults engage operating system to fix the situation and retry the instruction</a:t>
            </a:r>
          </a:p>
          <a:p>
            <a:pPr lvl="1"/>
            <a:r>
              <a:rPr lang="en-US" dirty="0"/>
              <a:t>Allocate an additional stack page, or</a:t>
            </a:r>
          </a:p>
          <a:p>
            <a:pPr lvl="1"/>
            <a:r>
              <a:rPr lang="en-US" dirty="0"/>
              <a:t>Make the page accessible - Copy on Write, </a:t>
            </a:r>
          </a:p>
          <a:p>
            <a:pPr lvl="1"/>
            <a:r>
              <a:rPr lang="en-US" dirty="0"/>
              <a:t>Bring page in from secondary </a:t>
            </a:r>
            <a:r>
              <a:rPr lang="en-US" dirty="0" smtClean="0"/>
              <a:t>storage </a:t>
            </a:r>
            <a:r>
              <a:rPr lang="en-US" dirty="0"/>
              <a:t>– demand </a:t>
            </a:r>
            <a:r>
              <a:rPr lang="en-US" dirty="0" smtClean="0"/>
              <a:t>paging</a:t>
            </a:r>
          </a:p>
          <a:p>
            <a:r>
              <a:rPr lang="en-US" dirty="0"/>
              <a:t>P</a:t>
            </a:r>
            <a:r>
              <a:rPr lang="en-US" dirty="0" smtClean="0"/>
              <a:t>rotection violations that cannot be resolved </a:t>
            </a:r>
            <a:r>
              <a:rPr lang="en-US" dirty="0" smtClean="0">
                <a:sym typeface="Symbol" panose="05050102010706020507" pitchFamily="18" charset="2"/>
              </a:rPr>
              <a:t></a:t>
            </a:r>
            <a:br>
              <a:rPr lang="en-US" dirty="0" smtClean="0">
                <a:sym typeface="Symbol" panose="05050102010706020507" pitchFamily="18" charset="2"/>
              </a:rPr>
            </a:br>
            <a:r>
              <a:rPr lang="en-US" dirty="0" smtClean="0"/>
              <a:t>terminate process (possibly “dumping core” image for debugging)</a:t>
            </a:r>
            <a:endParaRPr lang="en-US" dirty="0"/>
          </a:p>
          <a:p>
            <a:r>
              <a:rPr lang="en-US" dirty="0"/>
              <a:t>Fundamental inversion of the hardware / software boundary</a:t>
            </a:r>
          </a:p>
          <a:p>
            <a:endParaRPr lang="en-US" dirty="0"/>
          </a:p>
        </p:txBody>
      </p:sp>
    </p:spTree>
    <p:extLst>
      <p:ext uri="{BB962C8B-B14F-4D97-AF65-F5344CB8AC3E}">
        <p14:creationId xmlns:p14="http://schemas.microsoft.com/office/powerpoint/2010/main" val="39331053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8534400" cy="533400"/>
          </a:xfrm>
        </p:spPr>
        <p:txBody>
          <a:bodyPr/>
          <a:lstStyle/>
          <a:p>
            <a:r>
              <a:rPr lang="en-US" dirty="0"/>
              <a:t>Recall: In Machine Structures (</a:t>
            </a:r>
            <a:r>
              <a:rPr lang="en-US" dirty="0" err="1"/>
              <a:t>eg</a:t>
            </a:r>
            <a:r>
              <a:rPr lang="en-US" dirty="0"/>
              <a:t>. 61C) …</a:t>
            </a:r>
          </a:p>
        </p:txBody>
      </p:sp>
      <p:sp>
        <p:nvSpPr>
          <p:cNvPr id="3" name="Content Placeholder 2"/>
          <p:cNvSpPr>
            <a:spLocks noGrp="1"/>
          </p:cNvSpPr>
          <p:nvPr>
            <p:ph idx="1"/>
          </p:nvPr>
        </p:nvSpPr>
        <p:spPr>
          <a:xfrm>
            <a:off x="94320" y="762000"/>
            <a:ext cx="8910000" cy="905065"/>
          </a:xfrm>
        </p:spPr>
        <p:txBody>
          <a:bodyPr/>
          <a:lstStyle/>
          <a:p>
            <a:r>
              <a:rPr lang="en-US" dirty="0"/>
              <a:t>Caching is the key to memory system performance</a:t>
            </a:r>
          </a:p>
        </p:txBody>
      </p:sp>
      <p:sp>
        <p:nvSpPr>
          <p:cNvPr id="8" name="Rectangle 40"/>
          <p:cNvSpPr>
            <a:spLocks noChangeArrowheads="1"/>
          </p:cNvSpPr>
          <p:nvPr/>
        </p:nvSpPr>
        <p:spPr bwMode="auto">
          <a:xfrm>
            <a:off x="0" y="4084650"/>
            <a:ext cx="9220199" cy="29608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r>
              <a:rPr lang="en-US" altLang="ko-KR" sz="2400" b="0" dirty="0">
                <a:latin typeface="Gill Sans Light" charset="0"/>
                <a:ea typeface="Gill Sans Light" charset="0"/>
                <a:cs typeface="Gill Sans Light" charset="0"/>
              </a:rPr>
              <a:t>Average Memory Access Time (AMAT)</a:t>
            </a:r>
          </a:p>
          <a:p>
            <a:r>
              <a:rPr lang="en-US" altLang="ko-KR" sz="2400" b="0" dirty="0">
                <a:latin typeface="Gill Sans Light" charset="0"/>
                <a:ea typeface="Gill Sans Light" charset="0"/>
                <a:cs typeface="Gill Sans Light" charset="0"/>
              </a:rPr>
              <a:t>	= (Hit Rate x </a:t>
            </a:r>
            <a:r>
              <a:rPr lang="en-US" altLang="ko-KR" sz="2400" b="0" dirty="0" err="1">
                <a:solidFill>
                  <a:schemeClr val="hlink"/>
                </a:solidFill>
                <a:latin typeface="Gill Sans Light" charset="0"/>
                <a:ea typeface="Gill Sans Light" charset="0"/>
                <a:cs typeface="Gill Sans Light" charset="0"/>
              </a:rPr>
              <a:t>HitTime</a:t>
            </a:r>
            <a:r>
              <a:rPr lang="en-US" altLang="ko-KR" sz="2400" b="0" dirty="0">
                <a:latin typeface="Gill Sans Light" charset="0"/>
                <a:ea typeface="Gill Sans Light" charset="0"/>
                <a:cs typeface="Gill Sans Light" charset="0"/>
              </a:rPr>
              <a:t>) + (Miss Rate x </a:t>
            </a:r>
            <a:r>
              <a:rPr lang="en-US" altLang="ko-KR" sz="2400" b="0" dirty="0" err="1">
                <a:solidFill>
                  <a:schemeClr val="hlink"/>
                </a:solidFill>
                <a:latin typeface="Gill Sans Light" charset="0"/>
                <a:ea typeface="Gill Sans Light" charset="0"/>
                <a:cs typeface="Gill Sans Light" charset="0"/>
              </a:rPr>
              <a:t>MissTime</a:t>
            </a:r>
            <a:r>
              <a:rPr lang="en-US" altLang="ko-KR" sz="2400" b="0" dirty="0">
                <a:latin typeface="Gill Sans Light" charset="0"/>
                <a:ea typeface="Gill Sans Light" charset="0"/>
                <a:cs typeface="Gill Sans Light" charset="0"/>
              </a:rPr>
              <a:t>)</a:t>
            </a:r>
          </a:p>
          <a:p>
            <a:r>
              <a:rPr lang="en-US" sz="2400" b="0" dirty="0">
                <a:latin typeface="Gill Sans Light" charset="0"/>
                <a:ea typeface="Gill Sans Light" charset="0"/>
                <a:cs typeface="Gill Sans Light" charset="0"/>
              </a:rPr>
              <a:t>	Where </a:t>
            </a:r>
            <a:r>
              <a:rPr lang="en-US" sz="2400" b="0" dirty="0" err="1">
                <a:latin typeface="Gill Sans Light" charset="0"/>
                <a:ea typeface="Gill Sans Light" charset="0"/>
                <a:cs typeface="Gill Sans Light" charset="0"/>
              </a:rPr>
              <a:t>HitRate</a:t>
            </a:r>
            <a:r>
              <a:rPr lang="en-US" sz="2400" b="0" dirty="0">
                <a:latin typeface="Gill Sans Light" charset="0"/>
                <a:ea typeface="Gill Sans Light" charset="0"/>
                <a:cs typeface="Gill Sans Light" charset="0"/>
              </a:rPr>
              <a:t> + </a:t>
            </a:r>
            <a:r>
              <a:rPr lang="en-US" sz="2400" b="0" dirty="0" err="1">
                <a:latin typeface="Gill Sans Light" charset="0"/>
                <a:ea typeface="Gill Sans Light" charset="0"/>
                <a:cs typeface="Gill Sans Light" charset="0"/>
              </a:rPr>
              <a:t>MissRate</a:t>
            </a:r>
            <a:r>
              <a:rPr lang="en-US" sz="2400" b="0" dirty="0">
                <a:latin typeface="Gill Sans Light" charset="0"/>
                <a:ea typeface="Gill Sans Light" charset="0"/>
                <a:cs typeface="Gill Sans Light" charset="0"/>
              </a:rPr>
              <a:t> = 1</a:t>
            </a:r>
          </a:p>
          <a:p>
            <a:pPr>
              <a:lnSpc>
                <a:spcPct val="90000"/>
              </a:lnSpc>
              <a:spcBef>
                <a:spcPct val="30000"/>
              </a:spcBef>
            </a:pPr>
            <a:r>
              <a:rPr lang="en-US" sz="2400" b="0" dirty="0" err="1">
                <a:latin typeface="Gill Sans Light" charset="0"/>
                <a:ea typeface="Gill Sans Light" charset="0"/>
                <a:cs typeface="Gill Sans Light" charset="0"/>
              </a:rPr>
              <a:t>HitRate</a:t>
            </a:r>
            <a:r>
              <a:rPr lang="en-US" sz="2400" b="0" dirty="0">
                <a:latin typeface="Gill Sans Light" charset="0"/>
                <a:ea typeface="Gill Sans Light" charset="0"/>
                <a:cs typeface="Gill Sans Light" charset="0"/>
              </a:rPr>
              <a:t> = 90% =&gt; AMAT = (0.9 x </a:t>
            </a:r>
            <a:r>
              <a:rPr lang="en-US" sz="2400" b="0" dirty="0">
                <a:solidFill>
                  <a:srgbClr val="FF0000"/>
                </a:solidFill>
                <a:latin typeface="Gill Sans Light" charset="0"/>
                <a:ea typeface="Gill Sans Light" charset="0"/>
                <a:cs typeface="Gill Sans Light" charset="0"/>
              </a:rPr>
              <a:t>1)</a:t>
            </a:r>
            <a:r>
              <a:rPr lang="en-US" sz="2400" b="0" dirty="0">
                <a:latin typeface="Gill Sans Light" charset="0"/>
                <a:ea typeface="Gill Sans Light" charset="0"/>
                <a:cs typeface="Gill Sans Light" charset="0"/>
              </a:rPr>
              <a:t> + (0.1 x </a:t>
            </a:r>
            <a:r>
              <a:rPr lang="en-US" sz="2400" b="0" dirty="0">
                <a:solidFill>
                  <a:srgbClr val="FF0000"/>
                </a:solidFill>
                <a:latin typeface="Gill Sans Light" charset="0"/>
                <a:ea typeface="Gill Sans Light" charset="0"/>
                <a:cs typeface="Gill Sans Light" charset="0"/>
              </a:rPr>
              <a:t>101</a:t>
            </a:r>
            <a:r>
              <a:rPr lang="en-US" sz="2400" b="0" dirty="0">
                <a:latin typeface="Gill Sans Light" charset="0"/>
                <a:ea typeface="Gill Sans Light" charset="0"/>
                <a:cs typeface="Gill Sans Light" charset="0"/>
              </a:rPr>
              <a:t>)=11.1 ns</a:t>
            </a:r>
          </a:p>
          <a:p>
            <a:pPr>
              <a:lnSpc>
                <a:spcPct val="90000"/>
              </a:lnSpc>
              <a:spcBef>
                <a:spcPct val="30000"/>
              </a:spcBef>
            </a:pPr>
            <a:r>
              <a:rPr lang="en-US" sz="2400" b="0" dirty="0" err="1">
                <a:latin typeface="Gill Sans Light" charset="0"/>
                <a:ea typeface="Gill Sans Light" charset="0"/>
                <a:cs typeface="Gill Sans Light" charset="0"/>
              </a:rPr>
              <a:t>HitRate</a:t>
            </a:r>
            <a:r>
              <a:rPr lang="en-US" sz="2400" b="0" dirty="0">
                <a:latin typeface="Gill Sans Light" charset="0"/>
                <a:ea typeface="Gill Sans Light" charset="0"/>
                <a:cs typeface="Gill Sans Light" charset="0"/>
              </a:rPr>
              <a:t> = 99% =&gt; AMAT = (0.99 x </a:t>
            </a:r>
            <a:r>
              <a:rPr lang="en-US" sz="2400" b="0" dirty="0">
                <a:solidFill>
                  <a:srgbClr val="FF0000"/>
                </a:solidFill>
                <a:latin typeface="Gill Sans Light" charset="0"/>
                <a:ea typeface="Gill Sans Light" charset="0"/>
                <a:cs typeface="Gill Sans Light" charset="0"/>
              </a:rPr>
              <a:t>1</a:t>
            </a:r>
            <a:r>
              <a:rPr lang="en-US" sz="2400" b="0" dirty="0">
                <a:latin typeface="Gill Sans Light" charset="0"/>
                <a:ea typeface="Gill Sans Light" charset="0"/>
                <a:cs typeface="Gill Sans Light" charset="0"/>
              </a:rPr>
              <a:t>) + (0.01 x </a:t>
            </a:r>
            <a:r>
              <a:rPr lang="en-US" sz="2400" b="0" dirty="0">
                <a:solidFill>
                  <a:srgbClr val="FF0000"/>
                </a:solidFill>
                <a:latin typeface="Gill Sans Light" charset="0"/>
                <a:ea typeface="Gill Sans Light" charset="0"/>
                <a:cs typeface="Gill Sans Light" charset="0"/>
              </a:rPr>
              <a:t>101</a:t>
            </a:r>
            <a:r>
              <a:rPr lang="en-US" sz="2400" b="0" dirty="0">
                <a:latin typeface="Gill Sans Light" charset="0"/>
                <a:ea typeface="Gill Sans Light" charset="0"/>
                <a:cs typeface="Gill Sans Light" charset="0"/>
              </a:rPr>
              <a:t>)=2.01 ns</a:t>
            </a:r>
          </a:p>
          <a:p>
            <a:pPr>
              <a:lnSpc>
                <a:spcPct val="90000"/>
              </a:lnSpc>
              <a:spcBef>
                <a:spcPct val="30000"/>
              </a:spcBef>
            </a:pPr>
            <a:r>
              <a:rPr lang="en-US" sz="2400" b="0" dirty="0">
                <a:solidFill>
                  <a:srgbClr val="FF0000"/>
                </a:solidFill>
                <a:latin typeface="Gill Sans Light" charset="0"/>
                <a:ea typeface="Gill Sans Light" charset="0"/>
                <a:cs typeface="Gill Sans Light" charset="0"/>
              </a:rPr>
              <a:t>MissTime</a:t>
            </a:r>
            <a:r>
              <a:rPr lang="en-US" sz="2400" b="0" baseline="-25000" dirty="0">
                <a:solidFill>
                  <a:srgbClr val="FF0000"/>
                </a:solidFill>
                <a:latin typeface="Gill Sans Light" charset="0"/>
                <a:ea typeface="Gill Sans Light" charset="0"/>
                <a:cs typeface="Gill Sans Light" charset="0"/>
              </a:rPr>
              <a:t>L1</a:t>
            </a:r>
            <a:r>
              <a:rPr lang="en-US" sz="2400" b="0" dirty="0">
                <a:latin typeface="Gill Sans Light" charset="0"/>
                <a:ea typeface="Gill Sans Light" charset="0"/>
                <a:cs typeface="Gill Sans Light" charset="0"/>
              </a:rPr>
              <a:t> includes HitTime</a:t>
            </a:r>
            <a:r>
              <a:rPr lang="en-US" sz="2400" b="0" baseline="-25000" dirty="0">
                <a:latin typeface="Gill Sans Light" charset="0"/>
                <a:ea typeface="Gill Sans Light" charset="0"/>
                <a:cs typeface="Gill Sans Light" charset="0"/>
              </a:rPr>
              <a:t>L1</a:t>
            </a:r>
            <a:r>
              <a:rPr lang="en-US" sz="2400" b="0" dirty="0">
                <a:latin typeface="Gill Sans Light" charset="0"/>
                <a:ea typeface="Gill Sans Light" charset="0"/>
                <a:cs typeface="Gill Sans Light" charset="0"/>
              </a:rPr>
              <a:t>+MissPenalty</a:t>
            </a:r>
            <a:r>
              <a:rPr lang="en-US" sz="2400" b="0" baseline="-25000" dirty="0">
                <a:latin typeface="Gill Sans Light" charset="0"/>
                <a:ea typeface="Gill Sans Light" charset="0"/>
                <a:cs typeface="Gill Sans Light" charset="0"/>
              </a:rPr>
              <a:t>L1</a:t>
            </a:r>
            <a:r>
              <a:rPr lang="en-US" sz="2400" b="0" dirty="0">
                <a:latin typeface="Gill Sans Light" charset="0"/>
                <a:ea typeface="Gill Sans Light" charset="0"/>
                <a:cs typeface="Gill Sans Light" charset="0"/>
                <a:sym typeface="Symbol" panose="05050102010706020507" pitchFamily="18" charset="2"/>
              </a:rPr>
              <a:t> </a:t>
            </a:r>
            <a:r>
              <a:rPr lang="en-US" sz="2400" b="0" dirty="0">
                <a:latin typeface="Gill Sans Light" charset="0"/>
                <a:ea typeface="Gill Sans Light" charset="0"/>
                <a:cs typeface="Gill Sans Light" charset="0"/>
              </a:rPr>
              <a:t>HitTime</a:t>
            </a:r>
            <a:r>
              <a:rPr lang="en-US" sz="2400" b="0" baseline="-25000" dirty="0">
                <a:latin typeface="Gill Sans Light" charset="0"/>
                <a:ea typeface="Gill Sans Light" charset="0"/>
                <a:cs typeface="Gill Sans Light" charset="0"/>
              </a:rPr>
              <a:t>L1</a:t>
            </a:r>
            <a:r>
              <a:rPr lang="en-US" sz="2400" b="0" dirty="0">
                <a:latin typeface="Gill Sans Light" charset="0"/>
                <a:ea typeface="Gill Sans Light" charset="0"/>
                <a:cs typeface="Gill Sans Light" charset="0"/>
              </a:rPr>
              <a:t> +AMAT</a:t>
            </a:r>
            <a:r>
              <a:rPr lang="en-US" sz="2400" b="0" baseline="-25000" dirty="0">
                <a:latin typeface="Gill Sans Light" charset="0"/>
                <a:ea typeface="Gill Sans Light" charset="0"/>
                <a:cs typeface="Gill Sans Light" charset="0"/>
              </a:rPr>
              <a:t>L2</a:t>
            </a:r>
            <a:endParaRPr lang="en-US" sz="2400" b="0" dirty="0">
              <a:latin typeface="Gill Sans Light" charset="0"/>
              <a:ea typeface="Gill Sans Light" charset="0"/>
              <a:cs typeface="Gill Sans Light" charset="0"/>
            </a:endParaRPr>
          </a:p>
          <a:p>
            <a:pPr marL="285750" indent="-285750">
              <a:buFont typeface="Arial"/>
              <a:buChar char="•"/>
            </a:pPr>
            <a:endParaRPr lang="en-US" sz="2800" b="0" dirty="0">
              <a:latin typeface="Gill Sans Light" charset="0"/>
              <a:ea typeface="Gill Sans Light" charset="0"/>
              <a:cs typeface="Gill Sans Light" charset="0"/>
            </a:endParaRPr>
          </a:p>
        </p:txBody>
      </p:sp>
      <p:grpSp>
        <p:nvGrpSpPr>
          <p:cNvPr id="10" name="Group 67"/>
          <p:cNvGrpSpPr>
            <a:grpSpLocks/>
          </p:cNvGrpSpPr>
          <p:nvPr/>
        </p:nvGrpSpPr>
        <p:grpSpPr bwMode="auto">
          <a:xfrm>
            <a:off x="1883198" y="2590800"/>
            <a:ext cx="5584402" cy="1655392"/>
            <a:chOff x="2993213" y="3106684"/>
            <a:chExt cx="5339473" cy="1877548"/>
          </a:xfrm>
        </p:grpSpPr>
        <p:sp>
          <p:nvSpPr>
            <p:cNvPr id="11" name="Rectangle 10"/>
            <p:cNvSpPr>
              <a:spLocks noChangeArrowheads="1"/>
            </p:cNvSpPr>
            <p:nvPr/>
          </p:nvSpPr>
          <p:spPr bwMode="auto">
            <a:xfrm>
              <a:off x="3009900" y="3505200"/>
              <a:ext cx="1028700" cy="838200"/>
            </a:xfrm>
            <a:prstGeom prst="rect">
              <a:avLst/>
            </a:prstGeom>
            <a:noFill/>
            <a:ln w="254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sz="2000" b="0">
                <a:latin typeface="Gill Sans Light" charset="0"/>
                <a:ea typeface="Gill Sans Light" charset="0"/>
                <a:cs typeface="Gill Sans Light" charset="0"/>
              </a:endParaRPr>
            </a:p>
          </p:txBody>
        </p:sp>
        <p:sp>
          <p:nvSpPr>
            <p:cNvPr id="12" name="Rectangle 11"/>
            <p:cNvSpPr>
              <a:spLocks noChangeArrowheads="1"/>
            </p:cNvSpPr>
            <p:nvPr/>
          </p:nvSpPr>
          <p:spPr bwMode="auto">
            <a:xfrm>
              <a:off x="2993213" y="3733800"/>
              <a:ext cx="1186424" cy="36681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b="0">
                  <a:latin typeface="Gill Sans Light" charset="0"/>
                  <a:ea typeface="Gill Sans Light" charset="0"/>
                  <a:cs typeface="Gill Sans Light" charset="0"/>
                </a:rPr>
                <a:t>Processor</a:t>
              </a:r>
            </a:p>
          </p:txBody>
        </p:sp>
        <p:sp>
          <p:nvSpPr>
            <p:cNvPr id="13" name="Rectangle 18"/>
            <p:cNvSpPr>
              <a:spLocks noChangeArrowheads="1"/>
            </p:cNvSpPr>
            <p:nvPr/>
          </p:nvSpPr>
          <p:spPr bwMode="auto">
            <a:xfrm>
              <a:off x="7035800" y="3115671"/>
              <a:ext cx="1282429" cy="1569041"/>
            </a:xfrm>
            <a:prstGeom prst="rect">
              <a:avLst/>
            </a:prstGeom>
            <a:solidFill>
              <a:srgbClr val="C0D2FE"/>
            </a:solidFill>
            <a:ln w="25400">
              <a:solidFill>
                <a:schemeClr val="tx1"/>
              </a:solidFill>
              <a:miter lim="800000"/>
              <a:headEnd/>
              <a:tailEnd/>
            </a:ln>
          </p:spPr>
          <p:txBody>
            <a:bodyPr wrap="none" anchor="ctr"/>
            <a:lstStyle/>
            <a:p>
              <a:endParaRPr lang="en-US" sz="2000" b="0">
                <a:latin typeface="Gill Sans Light" charset="0"/>
                <a:ea typeface="Gill Sans Light" charset="0"/>
                <a:cs typeface="Gill Sans Light" charset="0"/>
              </a:endParaRPr>
            </a:p>
          </p:txBody>
        </p:sp>
        <p:sp>
          <p:nvSpPr>
            <p:cNvPr id="14" name="Rectangle 19"/>
            <p:cNvSpPr>
              <a:spLocks noChangeArrowheads="1"/>
            </p:cNvSpPr>
            <p:nvPr/>
          </p:nvSpPr>
          <p:spPr bwMode="auto">
            <a:xfrm>
              <a:off x="7096125" y="3106684"/>
              <a:ext cx="1163703" cy="92088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90488" tIns="44450" rIns="90488" bIns="44450">
              <a:spAutoFit/>
            </a:bodyPr>
            <a:lstStyle/>
            <a:p>
              <a:r>
                <a:rPr lang="en-US" altLang="ko-KR" b="0" dirty="0">
                  <a:latin typeface="Gill Sans Light" charset="0"/>
                  <a:ea typeface="Gill Sans Light" charset="0"/>
                  <a:cs typeface="Gill Sans Light" charset="0"/>
                </a:rPr>
                <a:t>Main</a:t>
              </a:r>
            </a:p>
            <a:p>
              <a:r>
                <a:rPr lang="en-US" altLang="ko-KR" b="0" dirty="0">
                  <a:latin typeface="Gill Sans Light" charset="0"/>
                  <a:ea typeface="Gill Sans Light" charset="0"/>
                  <a:cs typeface="Gill Sans Light" charset="0"/>
                </a:rPr>
                <a:t>Memory</a:t>
              </a:r>
            </a:p>
            <a:p>
              <a:r>
                <a:rPr lang="en-US" altLang="ko-KR" b="0" dirty="0">
                  <a:latin typeface="Gill Sans Light" charset="0"/>
                  <a:ea typeface="Gill Sans Light" charset="0"/>
                  <a:cs typeface="Gill Sans Light" charset="0"/>
                </a:rPr>
                <a:t>(DRAM)</a:t>
              </a:r>
            </a:p>
          </p:txBody>
        </p:sp>
        <p:sp>
          <p:nvSpPr>
            <p:cNvPr id="15" name="Rectangle 47"/>
            <p:cNvSpPr>
              <a:spLocks noChangeArrowheads="1"/>
            </p:cNvSpPr>
            <p:nvPr/>
          </p:nvSpPr>
          <p:spPr bwMode="auto">
            <a:xfrm>
              <a:off x="7481786" y="4648200"/>
              <a:ext cx="850900" cy="3360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600" b="0" dirty="0">
                  <a:latin typeface="Gill Sans Light" charset="0"/>
                  <a:ea typeface="Gill Sans Light" charset="0"/>
                  <a:cs typeface="Gill Sans Light" charset="0"/>
                </a:rPr>
                <a:t>100ns</a:t>
              </a:r>
            </a:p>
          </p:txBody>
        </p:sp>
        <p:sp>
          <p:nvSpPr>
            <p:cNvPr id="16" name="Rectangle 17"/>
            <p:cNvSpPr>
              <a:spLocks noChangeArrowheads="1"/>
            </p:cNvSpPr>
            <p:nvPr/>
          </p:nvSpPr>
          <p:spPr bwMode="auto">
            <a:xfrm>
              <a:off x="5511800" y="3277012"/>
              <a:ext cx="889000" cy="1295400"/>
            </a:xfrm>
            <a:prstGeom prst="rect">
              <a:avLst/>
            </a:prstGeom>
            <a:solidFill>
              <a:srgbClr val="C0D2FE"/>
            </a:solidFill>
            <a:ln w="25400">
              <a:solidFill>
                <a:schemeClr val="tx1"/>
              </a:solidFill>
              <a:miter lim="800000"/>
              <a:headEnd/>
              <a:tailEnd/>
            </a:ln>
          </p:spPr>
          <p:txBody>
            <a:bodyPr wrap="none" anchor="ctr"/>
            <a:lstStyle/>
            <a:p>
              <a:endParaRPr lang="en-US" sz="1100" b="0">
                <a:latin typeface="Gill Sans Light" charset="0"/>
                <a:ea typeface="Gill Sans Light" charset="0"/>
                <a:cs typeface="Gill Sans Light" charset="0"/>
              </a:endParaRPr>
            </a:p>
          </p:txBody>
        </p:sp>
        <p:sp>
          <p:nvSpPr>
            <p:cNvPr id="17" name="Rectangle 53"/>
            <p:cNvSpPr>
              <a:spLocks noChangeArrowheads="1"/>
            </p:cNvSpPr>
            <p:nvPr/>
          </p:nvSpPr>
          <p:spPr bwMode="auto">
            <a:xfrm>
              <a:off x="5397500" y="4572413"/>
              <a:ext cx="850900" cy="38107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600" b="0" dirty="0">
                  <a:latin typeface="Gill Sans Light" charset="0"/>
                  <a:ea typeface="Gill Sans Light" charset="0"/>
                  <a:cs typeface="Gill Sans Light" charset="0"/>
                </a:rPr>
                <a:t>1 ns</a:t>
              </a:r>
            </a:p>
          </p:txBody>
        </p:sp>
        <p:sp>
          <p:nvSpPr>
            <p:cNvPr id="18" name="Rectangle 20"/>
            <p:cNvSpPr>
              <a:spLocks noChangeArrowheads="1"/>
            </p:cNvSpPr>
            <p:nvPr/>
          </p:nvSpPr>
          <p:spPr bwMode="auto">
            <a:xfrm>
              <a:off x="5537294" y="3505200"/>
              <a:ext cx="923832" cy="66034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600" b="0" dirty="0">
                  <a:latin typeface="Gill Sans Light" charset="0"/>
                  <a:ea typeface="Gill Sans Light" charset="0"/>
                  <a:cs typeface="Gill Sans Light" charset="0"/>
                </a:rPr>
                <a:t>Cache</a:t>
              </a:r>
            </a:p>
            <a:p>
              <a:r>
                <a:rPr lang="en-US" altLang="ko-KR" sz="1600" b="0" dirty="0">
                  <a:latin typeface="Gill Sans Light" charset="0"/>
                  <a:ea typeface="Gill Sans Light" charset="0"/>
                  <a:cs typeface="Gill Sans Light" charset="0"/>
                </a:rPr>
                <a:t>(SRAM)</a:t>
              </a:r>
            </a:p>
          </p:txBody>
        </p:sp>
        <p:cxnSp>
          <p:nvCxnSpPr>
            <p:cNvPr id="19" name="Straight Arrow Connector 55"/>
            <p:cNvCxnSpPr>
              <a:cxnSpLocks noChangeShapeType="1"/>
            </p:cNvCxnSpPr>
            <p:nvPr/>
          </p:nvCxnSpPr>
          <p:spPr bwMode="auto">
            <a:xfrm>
              <a:off x="6400800" y="3962812"/>
              <a:ext cx="685800" cy="1588"/>
            </a:xfrm>
            <a:prstGeom prst="straightConnector1">
              <a:avLst/>
            </a:prstGeom>
            <a:noFill/>
            <a:ln w="38100">
              <a:solidFill>
                <a:schemeClr val="tx1"/>
              </a:solidFill>
              <a:round/>
              <a:headEnd type="arrow" w="med" len="med"/>
              <a:tailEnd type="arrow" w="med" len="med"/>
            </a:ln>
            <a:extLst>
              <a:ext uri="{909E8E84-426E-40dd-AFC4-6F175D3DCCD1}">
                <a14:hiddenFill xmlns:a14="http://schemas.microsoft.com/office/drawing/2010/main" xmlns="">
                  <a:noFill/>
                </a14:hiddenFill>
              </a:ext>
            </a:extLst>
          </p:spPr>
        </p:cxnSp>
        <p:cxnSp>
          <p:nvCxnSpPr>
            <p:cNvPr id="20" name="Straight Arrow Connector 61"/>
            <p:cNvCxnSpPr>
              <a:cxnSpLocks noChangeShapeType="1"/>
            </p:cNvCxnSpPr>
            <p:nvPr/>
          </p:nvCxnSpPr>
          <p:spPr bwMode="auto">
            <a:xfrm>
              <a:off x="4038600" y="3962812"/>
              <a:ext cx="1447800" cy="1588"/>
            </a:xfrm>
            <a:prstGeom prst="straightConnector1">
              <a:avLst/>
            </a:prstGeom>
            <a:noFill/>
            <a:ln w="38100">
              <a:solidFill>
                <a:schemeClr val="tx1"/>
              </a:solidFill>
              <a:round/>
              <a:headEnd type="arrow" w="med" len="med"/>
              <a:tailEnd type="arrow" w="med" len="med"/>
            </a:ln>
            <a:extLst>
              <a:ext uri="{909E8E84-426E-40dd-AFC4-6F175D3DCCD1}">
                <a14:hiddenFill xmlns:a14="http://schemas.microsoft.com/office/drawing/2010/main" xmlns="">
                  <a:noFill/>
                </a14:hiddenFill>
              </a:ext>
            </a:extLst>
          </p:spPr>
        </p:cxnSp>
      </p:grpSp>
      <p:sp>
        <p:nvSpPr>
          <p:cNvPr id="22" name="Rectangle 10"/>
          <p:cNvSpPr>
            <a:spLocks noChangeArrowheads="1"/>
          </p:cNvSpPr>
          <p:nvPr/>
        </p:nvSpPr>
        <p:spPr bwMode="auto">
          <a:xfrm>
            <a:off x="1958829" y="1447962"/>
            <a:ext cx="1091161" cy="838038"/>
          </a:xfrm>
          <a:prstGeom prst="rect">
            <a:avLst/>
          </a:prstGeom>
          <a:noFill/>
          <a:ln w="254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sz="2000" b="0">
              <a:latin typeface="Gill Sans Light" charset="0"/>
              <a:ea typeface="Gill Sans Light" charset="0"/>
              <a:cs typeface="Gill Sans Light" charset="0"/>
            </a:endParaRPr>
          </a:p>
        </p:txBody>
      </p:sp>
      <p:sp>
        <p:nvSpPr>
          <p:cNvPr id="23" name="Rectangle 11"/>
          <p:cNvSpPr>
            <a:spLocks noChangeArrowheads="1"/>
          </p:cNvSpPr>
          <p:nvPr/>
        </p:nvSpPr>
        <p:spPr bwMode="auto">
          <a:xfrm>
            <a:off x="1915079" y="1679059"/>
            <a:ext cx="1258461" cy="36676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b="0" dirty="0">
                <a:latin typeface="Gill Sans Light" charset="0"/>
                <a:ea typeface="Gill Sans Light" charset="0"/>
                <a:cs typeface="Gill Sans Light" charset="0"/>
              </a:rPr>
              <a:t>Processor</a:t>
            </a:r>
          </a:p>
        </p:txBody>
      </p:sp>
      <p:sp>
        <p:nvSpPr>
          <p:cNvPr id="24" name="Rectangle 18"/>
          <p:cNvSpPr>
            <a:spLocks noChangeArrowheads="1"/>
          </p:cNvSpPr>
          <p:nvPr/>
        </p:nvSpPr>
        <p:spPr bwMode="auto">
          <a:xfrm>
            <a:off x="6107666" y="1143000"/>
            <a:ext cx="1381736" cy="1450283"/>
          </a:xfrm>
          <a:prstGeom prst="rect">
            <a:avLst/>
          </a:prstGeom>
          <a:solidFill>
            <a:schemeClr val="accent1">
              <a:lumMod val="40000"/>
              <a:lumOff val="60000"/>
            </a:schemeClr>
          </a:solidFill>
          <a:ln w="25400">
            <a:solidFill>
              <a:schemeClr val="tx1"/>
            </a:solidFill>
            <a:miter lim="800000"/>
            <a:headEnd/>
            <a:tailEnd/>
          </a:ln>
        </p:spPr>
        <p:txBody>
          <a:bodyPr wrap="none" anchor="ctr"/>
          <a:lstStyle/>
          <a:p>
            <a:pPr>
              <a:defRPr/>
            </a:pPr>
            <a:endParaRPr lang="en-US" sz="2000" b="0">
              <a:latin typeface="Gill Sans Light" charset="0"/>
              <a:ea typeface="Gill Sans Light" charset="0"/>
              <a:cs typeface="Gill Sans Light" charset="0"/>
            </a:endParaRPr>
          </a:p>
        </p:txBody>
      </p:sp>
      <p:sp>
        <p:nvSpPr>
          <p:cNvPr id="25" name="Rectangle 19"/>
          <p:cNvSpPr>
            <a:spLocks noChangeArrowheads="1"/>
          </p:cNvSpPr>
          <p:nvPr/>
        </p:nvSpPr>
        <p:spPr bwMode="auto">
          <a:xfrm>
            <a:off x="6171922" y="1143001"/>
            <a:ext cx="1241280" cy="9207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90488" tIns="44450" rIns="90488" bIns="44450">
            <a:spAutoFit/>
          </a:bodyPr>
          <a:lstStyle/>
          <a:p>
            <a:r>
              <a:rPr lang="en-US" altLang="ko-KR" b="0" dirty="0">
                <a:latin typeface="Gill Sans Light" charset="0"/>
                <a:ea typeface="Gill Sans Light" charset="0"/>
                <a:cs typeface="Gill Sans Light" charset="0"/>
              </a:rPr>
              <a:t>Main</a:t>
            </a:r>
          </a:p>
          <a:p>
            <a:r>
              <a:rPr lang="en-US" altLang="ko-KR" b="0" dirty="0">
                <a:latin typeface="Gill Sans Light" charset="0"/>
                <a:ea typeface="Gill Sans Light" charset="0"/>
                <a:cs typeface="Gill Sans Light" charset="0"/>
              </a:rPr>
              <a:t>Memory</a:t>
            </a:r>
          </a:p>
          <a:p>
            <a:r>
              <a:rPr lang="en-US" altLang="ko-KR" b="0" dirty="0">
                <a:latin typeface="Gill Sans Light" charset="0"/>
                <a:ea typeface="Gill Sans Light" charset="0"/>
                <a:cs typeface="Gill Sans Light" charset="0"/>
              </a:rPr>
              <a:t>(DRAM)</a:t>
            </a:r>
          </a:p>
        </p:txBody>
      </p:sp>
      <p:cxnSp>
        <p:nvCxnSpPr>
          <p:cNvPr id="27" name="Straight Arrow Connector 38"/>
          <p:cNvCxnSpPr>
            <a:cxnSpLocks noChangeShapeType="1"/>
            <a:stCxn id="22" idx="3"/>
          </p:cNvCxnSpPr>
          <p:nvPr/>
        </p:nvCxnSpPr>
        <p:spPr bwMode="auto">
          <a:xfrm flipV="1">
            <a:off x="3050141" y="1829094"/>
            <a:ext cx="3095625" cy="38100"/>
          </a:xfrm>
          <a:prstGeom prst="straightConnector1">
            <a:avLst/>
          </a:prstGeom>
          <a:noFill/>
          <a:ln w="38100">
            <a:solidFill>
              <a:schemeClr val="tx1"/>
            </a:solidFill>
            <a:round/>
            <a:headEnd type="arrow" w="med" len="med"/>
            <a:tailEnd type="arrow" w="med" len="med"/>
          </a:ln>
          <a:extLst>
            <a:ext uri="{909E8E84-426E-40dd-AFC4-6F175D3DCCD1}">
              <a14:hiddenFill xmlns:a14="http://schemas.microsoft.com/office/drawing/2010/main" xmlns="">
                <a:noFill/>
              </a14:hiddenFill>
            </a:ext>
          </a:extLst>
        </p:spPr>
      </p:cxnSp>
      <p:sp>
        <p:nvSpPr>
          <p:cNvPr id="28" name="Rectangle 39"/>
          <p:cNvSpPr>
            <a:spLocks noChangeArrowheads="1"/>
          </p:cNvSpPr>
          <p:nvPr/>
        </p:nvSpPr>
        <p:spPr bwMode="auto">
          <a:xfrm>
            <a:off x="3340541" y="1859951"/>
            <a:ext cx="304800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p>
            <a:r>
              <a:rPr lang="en-US" altLang="ko-KR" sz="2000" b="0">
                <a:latin typeface="Gill Sans Light" charset="0"/>
                <a:ea typeface="Gill Sans Light" charset="0"/>
                <a:cs typeface="Gill Sans Light" charset="0"/>
              </a:rPr>
              <a:t>Access time = 100ns</a:t>
            </a:r>
            <a:endParaRPr lang="en-US" sz="2000" b="0">
              <a:latin typeface="Gill Sans Light" charset="0"/>
              <a:ea typeface="Gill Sans Light" charset="0"/>
              <a:cs typeface="Gill Sans Light" charset="0"/>
            </a:endParaRPr>
          </a:p>
        </p:txBody>
      </p:sp>
    </p:spTree>
    <p:extLst>
      <p:ext uri="{BB962C8B-B14F-4D97-AF65-F5344CB8AC3E}">
        <p14:creationId xmlns:p14="http://schemas.microsoft.com/office/powerpoint/2010/main" val="427028260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7105" name="Title 1"/>
          <p:cNvSpPr>
            <a:spLocks noGrp="1"/>
          </p:cNvSpPr>
          <p:nvPr>
            <p:ph type="title"/>
          </p:nvPr>
        </p:nvSpPr>
        <p:spPr>
          <a:xfrm>
            <a:off x="685800" y="152400"/>
            <a:ext cx="7467600" cy="533400"/>
          </a:xfrm>
        </p:spPr>
        <p:txBody>
          <a:bodyPr/>
          <a:lstStyle/>
          <a:p>
            <a:r>
              <a:rPr lang="en-US" altLang="en-US" dirty="0"/>
              <a:t>Next Up: What happens when …</a:t>
            </a:r>
          </a:p>
        </p:txBody>
      </p:sp>
      <p:sp>
        <p:nvSpPr>
          <p:cNvPr id="47106" name="TextBox 3"/>
          <p:cNvSpPr txBox="1">
            <a:spLocks noChangeArrowheads="1"/>
          </p:cNvSpPr>
          <p:nvPr/>
        </p:nvSpPr>
        <p:spPr bwMode="auto">
          <a:xfrm>
            <a:off x="2057400" y="990600"/>
            <a:ext cx="1456837"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i="1">
                <a:latin typeface="Gill Sans Light"/>
                <a:cs typeface="Gill Sans Light"/>
              </a:rPr>
              <a:t>virtual address</a:t>
            </a:r>
          </a:p>
        </p:txBody>
      </p:sp>
      <p:sp>
        <p:nvSpPr>
          <p:cNvPr id="47107" name="Rectangle 4"/>
          <p:cNvSpPr>
            <a:spLocks noChangeArrowheads="1"/>
          </p:cNvSpPr>
          <p:nvPr/>
        </p:nvSpPr>
        <p:spPr bwMode="auto">
          <a:xfrm>
            <a:off x="7239000" y="1219200"/>
            <a:ext cx="1066800" cy="2895600"/>
          </a:xfrm>
          <a:prstGeom prst="rect">
            <a:avLst/>
          </a:prstGeom>
          <a:solidFill>
            <a:srgbClr val="FFFFAA"/>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endParaRPr lang="en-US" altLang="en-US" b="0">
              <a:latin typeface="Gill Sans Light"/>
              <a:cs typeface="Gill Sans Light"/>
            </a:endParaRPr>
          </a:p>
        </p:txBody>
      </p:sp>
      <p:sp>
        <p:nvSpPr>
          <p:cNvPr id="47108" name="Rectangle 5"/>
          <p:cNvSpPr>
            <a:spLocks noChangeArrowheads="1"/>
          </p:cNvSpPr>
          <p:nvPr/>
        </p:nvSpPr>
        <p:spPr bwMode="auto">
          <a:xfrm>
            <a:off x="7239000" y="1600200"/>
            <a:ext cx="1066800" cy="381000"/>
          </a:xfrm>
          <a:prstGeom prst="rect">
            <a:avLst/>
          </a:prstGeom>
          <a:solidFill>
            <a:srgbClr val="FFFFAA"/>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endParaRPr lang="en-US" altLang="en-US" b="0">
              <a:latin typeface="Gill Sans Light"/>
              <a:cs typeface="Gill Sans Light"/>
            </a:endParaRPr>
          </a:p>
        </p:txBody>
      </p:sp>
      <p:sp>
        <p:nvSpPr>
          <p:cNvPr id="47109" name="Rectangle 6"/>
          <p:cNvSpPr>
            <a:spLocks noChangeArrowheads="1"/>
          </p:cNvSpPr>
          <p:nvPr/>
        </p:nvSpPr>
        <p:spPr bwMode="auto">
          <a:xfrm>
            <a:off x="7239000" y="1981200"/>
            <a:ext cx="1066800" cy="381000"/>
          </a:xfrm>
          <a:prstGeom prst="rect">
            <a:avLst/>
          </a:prstGeom>
          <a:solidFill>
            <a:srgbClr val="FFFFAA"/>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endParaRPr lang="en-US" altLang="en-US" b="0">
              <a:latin typeface="Gill Sans Light"/>
              <a:cs typeface="Gill Sans Light"/>
            </a:endParaRPr>
          </a:p>
        </p:txBody>
      </p:sp>
      <p:sp>
        <p:nvSpPr>
          <p:cNvPr id="47110" name="Rectangle 7"/>
          <p:cNvSpPr>
            <a:spLocks noChangeArrowheads="1"/>
          </p:cNvSpPr>
          <p:nvPr/>
        </p:nvSpPr>
        <p:spPr bwMode="auto">
          <a:xfrm>
            <a:off x="7239000" y="3733800"/>
            <a:ext cx="1066800" cy="381000"/>
          </a:xfrm>
          <a:prstGeom prst="rect">
            <a:avLst/>
          </a:prstGeom>
          <a:solidFill>
            <a:srgbClr val="FFFFAA"/>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endParaRPr lang="en-US" altLang="en-US" b="0">
              <a:latin typeface="Gill Sans Light"/>
              <a:cs typeface="Gill Sans Light"/>
            </a:endParaRPr>
          </a:p>
        </p:txBody>
      </p:sp>
      <p:sp>
        <p:nvSpPr>
          <p:cNvPr id="47111" name="Rectangle 8"/>
          <p:cNvSpPr>
            <a:spLocks noChangeArrowheads="1"/>
          </p:cNvSpPr>
          <p:nvPr/>
        </p:nvSpPr>
        <p:spPr bwMode="auto">
          <a:xfrm>
            <a:off x="3352800" y="1371600"/>
            <a:ext cx="990600" cy="609600"/>
          </a:xfrm>
          <a:prstGeom prst="rect">
            <a:avLst/>
          </a:prstGeom>
          <a:solidFill>
            <a:srgbClr val="FFFFAA"/>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r>
              <a:rPr lang="en-US" altLang="en-US" b="0">
                <a:latin typeface="Gill Sans Light"/>
                <a:cs typeface="Gill Sans Light"/>
              </a:rPr>
              <a:t>MMU</a:t>
            </a:r>
          </a:p>
        </p:txBody>
      </p:sp>
      <p:sp>
        <p:nvSpPr>
          <p:cNvPr id="47112" name="Rectangle 9"/>
          <p:cNvSpPr>
            <a:spLocks noChangeArrowheads="1"/>
          </p:cNvSpPr>
          <p:nvPr/>
        </p:nvSpPr>
        <p:spPr bwMode="auto">
          <a:xfrm>
            <a:off x="5105400" y="1295400"/>
            <a:ext cx="762000" cy="1219200"/>
          </a:xfrm>
          <a:prstGeom prst="rect">
            <a:avLst/>
          </a:prstGeom>
          <a:solidFill>
            <a:srgbClr val="FFFFAA"/>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r>
              <a:rPr lang="en-US" altLang="en-US" b="0">
                <a:latin typeface="Gill Sans Light"/>
                <a:cs typeface="Gill Sans Light"/>
              </a:rPr>
              <a:t>PT</a:t>
            </a:r>
          </a:p>
        </p:txBody>
      </p:sp>
      <p:grpSp>
        <p:nvGrpSpPr>
          <p:cNvPr id="4" name="Group 3"/>
          <p:cNvGrpSpPr/>
          <p:nvPr/>
        </p:nvGrpSpPr>
        <p:grpSpPr>
          <a:xfrm>
            <a:off x="4724400" y="1676400"/>
            <a:ext cx="2667000" cy="990600"/>
            <a:chOff x="4724400" y="1676400"/>
            <a:chExt cx="2667000" cy="990600"/>
          </a:xfrm>
        </p:grpSpPr>
        <p:cxnSp>
          <p:nvCxnSpPr>
            <p:cNvPr id="47114" name="Straight Connector 15"/>
            <p:cNvCxnSpPr>
              <a:cxnSpLocks noChangeShapeType="1"/>
            </p:cNvCxnSpPr>
            <p:nvPr/>
          </p:nvCxnSpPr>
          <p:spPr bwMode="auto">
            <a:xfrm>
              <a:off x="4724400" y="2667000"/>
              <a:ext cx="1371600" cy="0"/>
            </a:xfrm>
            <a:prstGeom prst="line">
              <a:avLst/>
            </a:prstGeom>
            <a:noFill/>
            <a:ln w="38100">
              <a:solidFill>
                <a:schemeClr val="tx1"/>
              </a:solidFill>
              <a:round/>
              <a:headEnd/>
              <a:tailEnd/>
            </a:ln>
          </p:spPr>
        </p:cxnSp>
        <p:cxnSp>
          <p:nvCxnSpPr>
            <p:cNvPr id="47115" name="Straight Connector 17"/>
            <p:cNvCxnSpPr>
              <a:cxnSpLocks noChangeShapeType="1"/>
            </p:cNvCxnSpPr>
            <p:nvPr/>
          </p:nvCxnSpPr>
          <p:spPr bwMode="auto">
            <a:xfrm flipV="1">
              <a:off x="4724400" y="1676400"/>
              <a:ext cx="0" cy="990600"/>
            </a:xfrm>
            <a:prstGeom prst="line">
              <a:avLst/>
            </a:prstGeom>
            <a:noFill/>
            <a:ln w="38100">
              <a:solidFill>
                <a:schemeClr val="tx1"/>
              </a:solidFill>
              <a:round/>
              <a:headEnd/>
              <a:tailEnd/>
            </a:ln>
          </p:spPr>
        </p:cxnSp>
        <p:cxnSp>
          <p:nvCxnSpPr>
            <p:cNvPr id="47116" name="Straight Connector 19"/>
            <p:cNvCxnSpPr>
              <a:cxnSpLocks noChangeShapeType="1"/>
              <a:endCxn id="47124" idx="2"/>
            </p:cNvCxnSpPr>
            <p:nvPr/>
          </p:nvCxnSpPr>
          <p:spPr bwMode="auto">
            <a:xfrm flipV="1">
              <a:off x="6096000" y="2152650"/>
              <a:ext cx="1295400" cy="514350"/>
            </a:xfrm>
            <a:prstGeom prst="line">
              <a:avLst/>
            </a:prstGeom>
            <a:noFill/>
            <a:ln w="38100">
              <a:solidFill>
                <a:schemeClr val="tx1"/>
              </a:solidFill>
              <a:round/>
              <a:headEnd type="none" w="med" len="med"/>
              <a:tailEnd type="arrow" w="med" len="med"/>
            </a:ln>
          </p:spPr>
        </p:cxnSp>
      </p:grpSp>
      <p:sp>
        <p:nvSpPr>
          <p:cNvPr id="47118" name="TextBox 30"/>
          <p:cNvSpPr txBox="1">
            <a:spLocks noChangeArrowheads="1"/>
          </p:cNvSpPr>
          <p:nvPr/>
        </p:nvSpPr>
        <p:spPr bwMode="auto">
          <a:xfrm>
            <a:off x="990600" y="1447800"/>
            <a:ext cx="1245528" cy="400110"/>
          </a:xfrm>
          <a:prstGeom prst="rect">
            <a:avLst/>
          </a:prstGeom>
          <a:noFill/>
          <a:ln w="9525">
            <a:solidFill>
              <a:srgbClr val="0000FF"/>
            </a:solidFill>
            <a:miter lim="800000"/>
            <a:headEnd/>
            <a:tailEnd/>
          </a:ln>
          <a:extLst>
            <a:ext uri="{909E8E84-426E-40dd-AFC4-6F175D3DCCD1}">
              <a14:hiddenFill xmlns:a14="http://schemas.microsoft.com/office/drawing/2010/main" xmlns="">
                <a:solidFill>
                  <a:srgbClr val="FFFFFF"/>
                </a:solidFill>
              </a14:hiddenFill>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a:latin typeface="Gill Sans Light"/>
                <a:cs typeface="Gill Sans Light"/>
              </a:rPr>
              <a:t>instruction</a:t>
            </a:r>
          </a:p>
        </p:txBody>
      </p:sp>
      <p:cxnSp>
        <p:nvCxnSpPr>
          <p:cNvPr id="33" name="Straight Arrow Connector 32"/>
          <p:cNvCxnSpPr>
            <a:cxnSpLocks noChangeShapeType="1"/>
            <a:stCxn id="47118" idx="3"/>
          </p:cNvCxnSpPr>
          <p:nvPr/>
        </p:nvCxnSpPr>
        <p:spPr bwMode="auto">
          <a:xfrm>
            <a:off x="2236128" y="1647855"/>
            <a:ext cx="1116672" cy="28545"/>
          </a:xfrm>
          <a:prstGeom prst="straightConnector1">
            <a:avLst/>
          </a:prstGeom>
          <a:noFill/>
          <a:ln w="38100">
            <a:solidFill>
              <a:schemeClr val="tx1"/>
            </a:solidFill>
            <a:round/>
            <a:headEnd/>
            <a:tailEnd type="arrow" w="med" len="med"/>
          </a:ln>
        </p:spPr>
      </p:cxnSp>
      <p:sp>
        <p:nvSpPr>
          <p:cNvPr id="47120" name="TextBox 37"/>
          <p:cNvSpPr txBox="1">
            <a:spLocks noChangeArrowheads="1"/>
          </p:cNvSpPr>
          <p:nvPr/>
        </p:nvSpPr>
        <p:spPr bwMode="auto">
          <a:xfrm>
            <a:off x="5562600" y="914400"/>
            <a:ext cx="1611927"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800" b="0" i="1">
                <a:latin typeface="Gill Sans Light"/>
                <a:cs typeface="Gill Sans Light"/>
              </a:rPr>
              <a:t>physical address</a:t>
            </a:r>
          </a:p>
        </p:txBody>
      </p:sp>
      <p:sp>
        <p:nvSpPr>
          <p:cNvPr id="47121" name="TextBox 38"/>
          <p:cNvSpPr txBox="1">
            <a:spLocks noChangeArrowheads="1"/>
          </p:cNvSpPr>
          <p:nvPr/>
        </p:nvSpPr>
        <p:spPr bwMode="auto">
          <a:xfrm>
            <a:off x="4343400" y="1295400"/>
            <a:ext cx="698128"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600" b="0" dirty="0">
                <a:latin typeface="Gill Sans Light"/>
                <a:cs typeface="Gill Sans Light"/>
              </a:rPr>
              <a:t>page#</a:t>
            </a:r>
          </a:p>
        </p:txBody>
      </p:sp>
      <p:sp>
        <p:nvSpPr>
          <p:cNvPr id="47122" name="TextBox 39"/>
          <p:cNvSpPr txBox="1">
            <a:spLocks noChangeArrowheads="1"/>
          </p:cNvSpPr>
          <p:nvPr/>
        </p:nvSpPr>
        <p:spPr bwMode="auto">
          <a:xfrm>
            <a:off x="6324600" y="1524000"/>
            <a:ext cx="786894"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600" b="0" dirty="0">
                <a:latin typeface="Gill Sans Light"/>
                <a:cs typeface="Gill Sans Light"/>
              </a:rPr>
              <a:t>frame#</a:t>
            </a:r>
          </a:p>
        </p:txBody>
      </p:sp>
      <p:sp>
        <p:nvSpPr>
          <p:cNvPr id="47123" name="TextBox 40"/>
          <p:cNvSpPr txBox="1">
            <a:spLocks noChangeArrowheads="1"/>
          </p:cNvSpPr>
          <p:nvPr/>
        </p:nvSpPr>
        <p:spPr bwMode="auto">
          <a:xfrm>
            <a:off x="6324600" y="2024063"/>
            <a:ext cx="633507"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600" b="0" dirty="0">
                <a:latin typeface="Gill Sans Light"/>
                <a:cs typeface="Gill Sans Light"/>
              </a:rPr>
              <a:t>offset</a:t>
            </a:r>
          </a:p>
        </p:txBody>
      </p:sp>
      <p:sp>
        <p:nvSpPr>
          <p:cNvPr id="47124" name="Cube 41"/>
          <p:cNvSpPr>
            <a:spLocks noChangeArrowheads="1"/>
          </p:cNvSpPr>
          <p:nvPr/>
        </p:nvSpPr>
        <p:spPr bwMode="auto">
          <a:xfrm>
            <a:off x="7391400" y="2057400"/>
            <a:ext cx="457200" cy="152400"/>
          </a:xfrm>
          <a:prstGeom prst="cube">
            <a:avLst>
              <a:gd name="adj" fmla="val 25000"/>
            </a:avLst>
          </a:prstGeom>
          <a:solidFill>
            <a:srgbClr val="FF6600"/>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endParaRPr lang="en-US" altLang="en-US" b="0">
              <a:latin typeface="Gill Sans Light"/>
              <a:cs typeface="Gill Sans Light"/>
            </a:endParaRPr>
          </a:p>
        </p:txBody>
      </p:sp>
      <p:grpSp>
        <p:nvGrpSpPr>
          <p:cNvPr id="88" name="Group 87"/>
          <p:cNvGrpSpPr>
            <a:grpSpLocks/>
          </p:cNvGrpSpPr>
          <p:nvPr/>
        </p:nvGrpSpPr>
        <p:grpSpPr bwMode="auto">
          <a:xfrm>
            <a:off x="2629228" y="1981200"/>
            <a:ext cx="1722023" cy="533400"/>
            <a:chOff x="2629228" y="1981200"/>
            <a:chExt cx="1722024" cy="533400"/>
          </a:xfrm>
        </p:grpSpPr>
        <p:sp>
          <p:nvSpPr>
            <p:cNvPr id="47157" name="TextBox 42"/>
            <p:cNvSpPr txBox="1">
              <a:spLocks noChangeArrowheads="1"/>
            </p:cNvSpPr>
            <p:nvPr/>
          </p:nvSpPr>
          <p:spPr bwMode="auto">
            <a:xfrm>
              <a:off x="3200400" y="2114490"/>
              <a:ext cx="1150852"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a:solidFill>
                    <a:srgbClr val="FF0000"/>
                  </a:solidFill>
                  <a:latin typeface="Gill Sans Light"/>
                  <a:cs typeface="Gill Sans Light"/>
                </a:rPr>
                <a:t>page fault</a:t>
              </a:r>
            </a:p>
          </p:txBody>
        </p:sp>
        <p:cxnSp>
          <p:nvCxnSpPr>
            <p:cNvPr id="47158" name="Straight Arrow Connector 44"/>
            <p:cNvCxnSpPr>
              <a:cxnSpLocks noChangeShapeType="1"/>
              <a:endCxn id="47153" idx="3"/>
            </p:cNvCxnSpPr>
            <p:nvPr/>
          </p:nvCxnSpPr>
          <p:spPr bwMode="auto">
            <a:xfrm flipH="1">
              <a:off x="2629228" y="1981200"/>
              <a:ext cx="1104574" cy="447705"/>
            </a:xfrm>
            <a:prstGeom prst="straightConnector1">
              <a:avLst/>
            </a:prstGeom>
            <a:noFill/>
            <a:ln w="38100">
              <a:solidFill>
                <a:srgbClr val="FF0000"/>
              </a:solidFill>
              <a:round/>
              <a:headEnd/>
              <a:tailEnd type="arrow" w="med" len="med"/>
            </a:ln>
          </p:spPr>
        </p:cxnSp>
      </p:grpSp>
      <p:grpSp>
        <p:nvGrpSpPr>
          <p:cNvPr id="53" name="Group 52"/>
          <p:cNvGrpSpPr>
            <a:grpSpLocks/>
          </p:cNvGrpSpPr>
          <p:nvPr/>
        </p:nvGrpSpPr>
        <p:grpSpPr bwMode="auto">
          <a:xfrm>
            <a:off x="1447800" y="1295400"/>
            <a:ext cx="533400" cy="838200"/>
            <a:chOff x="1447800" y="1295400"/>
            <a:chExt cx="533400" cy="838200"/>
          </a:xfrm>
        </p:grpSpPr>
        <p:cxnSp>
          <p:nvCxnSpPr>
            <p:cNvPr id="47155" name="Straight Connector 50"/>
            <p:cNvCxnSpPr>
              <a:cxnSpLocks noChangeShapeType="1"/>
            </p:cNvCxnSpPr>
            <p:nvPr/>
          </p:nvCxnSpPr>
          <p:spPr bwMode="auto">
            <a:xfrm>
              <a:off x="1447800" y="1295400"/>
              <a:ext cx="533400" cy="838200"/>
            </a:xfrm>
            <a:prstGeom prst="line">
              <a:avLst/>
            </a:prstGeom>
            <a:noFill/>
            <a:ln w="38100">
              <a:solidFill>
                <a:srgbClr val="FF0000"/>
              </a:solidFill>
              <a:round/>
              <a:headEnd/>
              <a:tailEnd/>
            </a:ln>
          </p:spPr>
        </p:cxnSp>
        <p:cxnSp>
          <p:nvCxnSpPr>
            <p:cNvPr id="47156" name="Straight Connector 51"/>
            <p:cNvCxnSpPr>
              <a:cxnSpLocks noChangeShapeType="1"/>
            </p:cNvCxnSpPr>
            <p:nvPr/>
          </p:nvCxnSpPr>
          <p:spPr bwMode="auto">
            <a:xfrm flipH="1">
              <a:off x="1447800" y="1295400"/>
              <a:ext cx="533400" cy="838200"/>
            </a:xfrm>
            <a:prstGeom prst="line">
              <a:avLst/>
            </a:prstGeom>
            <a:noFill/>
            <a:ln w="38100">
              <a:solidFill>
                <a:srgbClr val="FF0000"/>
              </a:solidFill>
              <a:round/>
              <a:headEnd/>
              <a:tailEnd/>
            </a:ln>
          </p:spPr>
        </p:cxnSp>
      </p:grpSp>
      <p:sp>
        <p:nvSpPr>
          <p:cNvPr id="47127" name="TextBox 54"/>
          <p:cNvSpPr txBox="1">
            <a:spLocks noChangeArrowheads="1"/>
          </p:cNvSpPr>
          <p:nvPr/>
        </p:nvSpPr>
        <p:spPr bwMode="auto">
          <a:xfrm>
            <a:off x="381000" y="3048000"/>
            <a:ext cx="1998814"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a:latin typeface="Gill Sans Light"/>
                <a:cs typeface="Gill Sans Light"/>
              </a:rPr>
              <a:t>Operating System</a:t>
            </a:r>
          </a:p>
        </p:txBody>
      </p:sp>
      <p:grpSp>
        <p:nvGrpSpPr>
          <p:cNvPr id="89" name="Group 88"/>
          <p:cNvGrpSpPr>
            <a:grpSpLocks/>
          </p:cNvGrpSpPr>
          <p:nvPr/>
        </p:nvGrpSpPr>
        <p:grpSpPr bwMode="auto">
          <a:xfrm>
            <a:off x="1041400" y="2228850"/>
            <a:ext cx="1587828" cy="1751013"/>
            <a:chOff x="1041242" y="2057400"/>
            <a:chExt cx="1587880" cy="1921933"/>
          </a:xfrm>
        </p:grpSpPr>
        <p:sp>
          <p:nvSpPr>
            <p:cNvPr id="47153" name="TextBox 53"/>
            <p:cNvSpPr txBox="1">
              <a:spLocks noChangeArrowheads="1"/>
            </p:cNvSpPr>
            <p:nvPr/>
          </p:nvSpPr>
          <p:spPr bwMode="auto">
            <a:xfrm>
              <a:off x="1447800" y="2057400"/>
              <a:ext cx="1181322" cy="439166"/>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dirty="0">
                  <a:solidFill>
                    <a:srgbClr val="FF0000"/>
                  </a:solidFill>
                  <a:latin typeface="Gill Sans Light"/>
                  <a:cs typeface="Gill Sans Light"/>
                </a:rPr>
                <a:t>exception</a:t>
              </a:r>
            </a:p>
          </p:txBody>
        </p:sp>
        <p:sp>
          <p:nvSpPr>
            <p:cNvPr id="47154" name="Freeform 56"/>
            <p:cNvSpPr>
              <a:spLocks/>
            </p:cNvSpPr>
            <p:nvPr/>
          </p:nvSpPr>
          <p:spPr bwMode="auto">
            <a:xfrm>
              <a:off x="1041242" y="2483556"/>
              <a:ext cx="726248" cy="1495777"/>
            </a:xfrm>
            <a:custGeom>
              <a:avLst/>
              <a:gdLst>
                <a:gd name="T0" fmla="*/ 652091 w 726248"/>
                <a:gd name="T1" fmla="*/ 0 h 1495777"/>
                <a:gd name="T2" fmla="*/ 369869 w 726248"/>
                <a:gd name="T3" fmla="*/ 155222 h 1495777"/>
                <a:gd name="T4" fmla="*/ 722647 w 726248"/>
                <a:gd name="T5" fmla="*/ 366888 h 1495777"/>
                <a:gd name="T6" fmla="*/ 101758 w 726248"/>
                <a:gd name="T7" fmla="*/ 508000 h 1495777"/>
                <a:gd name="T8" fmla="*/ 172314 w 726248"/>
                <a:gd name="T9" fmla="*/ 733777 h 1495777"/>
                <a:gd name="T10" fmla="*/ 2980 w 726248"/>
                <a:gd name="T11" fmla="*/ 1199444 h 1495777"/>
                <a:gd name="T12" fmla="*/ 341647 w 726248"/>
                <a:gd name="T13" fmla="*/ 1495777 h 149577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26248" h="1495777">
                  <a:moveTo>
                    <a:pt x="652091" y="0"/>
                  </a:moveTo>
                  <a:cubicBezTo>
                    <a:pt x="505100" y="47037"/>
                    <a:pt x="358110" y="94074"/>
                    <a:pt x="369869" y="155222"/>
                  </a:cubicBezTo>
                  <a:cubicBezTo>
                    <a:pt x="381628" y="216370"/>
                    <a:pt x="767332" y="308092"/>
                    <a:pt x="722647" y="366888"/>
                  </a:cubicBezTo>
                  <a:cubicBezTo>
                    <a:pt x="677962" y="425684"/>
                    <a:pt x="193480" y="446852"/>
                    <a:pt x="101758" y="508000"/>
                  </a:cubicBezTo>
                  <a:cubicBezTo>
                    <a:pt x="10036" y="569148"/>
                    <a:pt x="188777" y="618536"/>
                    <a:pt x="172314" y="733777"/>
                  </a:cubicBezTo>
                  <a:cubicBezTo>
                    <a:pt x="155851" y="849018"/>
                    <a:pt x="-25242" y="1072444"/>
                    <a:pt x="2980" y="1199444"/>
                  </a:cubicBezTo>
                  <a:cubicBezTo>
                    <a:pt x="31202" y="1326444"/>
                    <a:pt x="341647" y="1495777"/>
                    <a:pt x="341647" y="1495777"/>
                  </a:cubicBezTo>
                </a:path>
              </a:pathLst>
            </a:custGeom>
            <a:noFill/>
            <a:ln w="38100">
              <a:solidFill>
                <a:srgbClr val="FF0000"/>
              </a:solidFill>
              <a:round/>
              <a:headEnd type="none" w="med" len="med"/>
              <a:tailEnd type="arrow" w="med" len="med"/>
            </a:ln>
            <a:extLst>
              <a:ext uri="{909E8E84-426E-40dd-AFC4-6F175D3DCCD1}">
                <a14:hiddenFill xmlns:a14="http://schemas.microsoft.com/office/drawing/2010/main" xmlns="">
                  <a:solidFill>
                    <a:srgbClr val="FFFFFF"/>
                  </a:solidFill>
                </a14:hiddenFill>
              </a:ext>
            </a:extLst>
          </p:spPr>
          <p:txBody>
            <a:bodyPr anchor="ctr"/>
            <a:lstStyle/>
            <a:p>
              <a:endParaRPr lang="en-US">
                <a:latin typeface="Gill Sans Light"/>
                <a:cs typeface="Gill Sans Light"/>
              </a:endParaRPr>
            </a:p>
          </p:txBody>
        </p:sp>
      </p:grpSp>
      <p:grpSp>
        <p:nvGrpSpPr>
          <p:cNvPr id="90" name="Group 89"/>
          <p:cNvGrpSpPr>
            <a:grpSpLocks/>
          </p:cNvGrpSpPr>
          <p:nvPr/>
        </p:nvGrpSpPr>
        <p:grpSpPr bwMode="auto">
          <a:xfrm>
            <a:off x="1066800" y="3505200"/>
            <a:ext cx="2082621" cy="1219200"/>
            <a:chOff x="1066800" y="3505200"/>
            <a:chExt cx="2083148" cy="1219200"/>
          </a:xfrm>
        </p:grpSpPr>
        <p:sp>
          <p:nvSpPr>
            <p:cNvPr id="47151" name="TextBox 55"/>
            <p:cNvSpPr txBox="1">
              <a:spLocks noChangeArrowheads="1"/>
            </p:cNvSpPr>
            <p:nvPr/>
          </p:nvSpPr>
          <p:spPr bwMode="auto">
            <a:xfrm>
              <a:off x="1066800" y="3505200"/>
              <a:ext cx="2083148"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dirty="0">
                  <a:latin typeface="Gill Sans Light"/>
                  <a:cs typeface="Gill Sans Light"/>
                </a:rPr>
                <a:t>Page Fault Handler</a:t>
              </a:r>
            </a:p>
          </p:txBody>
        </p:sp>
        <p:sp>
          <p:nvSpPr>
            <p:cNvPr id="47152" name="Punched Tape 57"/>
            <p:cNvSpPr>
              <a:spLocks noChangeArrowheads="1"/>
            </p:cNvSpPr>
            <p:nvPr/>
          </p:nvSpPr>
          <p:spPr bwMode="auto">
            <a:xfrm rot="5400000">
              <a:off x="1333500" y="4000500"/>
              <a:ext cx="838200" cy="609600"/>
            </a:xfrm>
            <a:prstGeom prst="flowChartPunchedTape">
              <a:avLst/>
            </a:prstGeom>
            <a:solidFill>
              <a:srgbClr val="FFFFAA"/>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endParaRPr lang="en-US" altLang="en-US" b="0">
                <a:latin typeface="Gill Sans Light"/>
                <a:cs typeface="Gill Sans Light"/>
              </a:endParaRPr>
            </a:p>
          </p:txBody>
        </p:sp>
      </p:grpSp>
      <p:sp>
        <p:nvSpPr>
          <p:cNvPr id="47130" name="Can 60"/>
          <p:cNvSpPr>
            <a:spLocks noChangeArrowheads="1"/>
          </p:cNvSpPr>
          <p:nvPr/>
        </p:nvSpPr>
        <p:spPr bwMode="auto">
          <a:xfrm>
            <a:off x="3200400" y="4419600"/>
            <a:ext cx="1219200" cy="1371600"/>
          </a:xfrm>
          <a:prstGeom prst="can">
            <a:avLst>
              <a:gd name="adj" fmla="val 25000"/>
            </a:avLst>
          </a:prstGeom>
          <a:solidFill>
            <a:srgbClr val="B7C6FE"/>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endParaRPr lang="en-US" altLang="en-US" b="0">
              <a:latin typeface="Gill Sans Light"/>
              <a:cs typeface="Gill Sans Light"/>
            </a:endParaRPr>
          </a:p>
        </p:txBody>
      </p:sp>
      <p:sp>
        <p:nvSpPr>
          <p:cNvPr id="65" name="Rectangle 64"/>
          <p:cNvSpPr/>
          <p:nvPr/>
        </p:nvSpPr>
        <p:spPr bwMode="auto">
          <a:xfrm>
            <a:off x="3276600" y="5029200"/>
            <a:ext cx="1066800" cy="381000"/>
          </a:xfrm>
          <a:prstGeom prst="rect">
            <a:avLst/>
          </a:prstGeom>
          <a:solidFill>
            <a:schemeClr val="accent2">
              <a:lumMod val="40000"/>
              <a:lumOff val="60000"/>
            </a:schemeClr>
          </a:solidFill>
          <a:ln w="25400" cap="flat" cmpd="sng" algn="ctr">
            <a:solidFill>
              <a:schemeClr val="tx1"/>
            </a:solidFill>
            <a:prstDash val="solid"/>
            <a:round/>
            <a:headEnd type="triangle" w="med" len="med"/>
            <a:tailEnd type="none" w="med" len="med"/>
          </a:ln>
          <a:effectLst/>
        </p:spPr>
        <p:txBody>
          <a:bodyPr anchor="ctr"/>
          <a:lstStyle/>
          <a:p>
            <a:pPr algn="ctr">
              <a:defRPr/>
            </a:pPr>
            <a:endParaRPr lang="en-US" b="0" dirty="0">
              <a:latin typeface="Gill Sans Light"/>
              <a:ea typeface="MS PGothic" charset="0"/>
              <a:cs typeface="Gill Sans Light"/>
            </a:endParaRPr>
          </a:p>
        </p:txBody>
      </p:sp>
      <p:sp>
        <p:nvSpPr>
          <p:cNvPr id="66" name="Rectangle 65"/>
          <p:cNvSpPr/>
          <p:nvPr/>
        </p:nvSpPr>
        <p:spPr bwMode="auto">
          <a:xfrm>
            <a:off x="7239000" y="3048000"/>
            <a:ext cx="1066800" cy="381000"/>
          </a:xfrm>
          <a:prstGeom prst="rect">
            <a:avLst/>
          </a:prstGeom>
          <a:solidFill>
            <a:schemeClr val="accent2">
              <a:lumMod val="40000"/>
              <a:lumOff val="60000"/>
            </a:schemeClr>
          </a:solidFill>
          <a:ln w="25400" cap="flat" cmpd="sng" algn="ctr">
            <a:solidFill>
              <a:schemeClr val="tx1"/>
            </a:solidFill>
            <a:prstDash val="solid"/>
            <a:round/>
            <a:headEnd type="triangle" w="med" len="med"/>
            <a:tailEnd type="none" w="med" len="med"/>
          </a:ln>
          <a:effectLst/>
        </p:spPr>
        <p:txBody>
          <a:bodyPr anchor="ctr"/>
          <a:lstStyle/>
          <a:p>
            <a:pPr algn="ctr">
              <a:defRPr/>
            </a:pPr>
            <a:endParaRPr lang="en-US" b="0" dirty="0">
              <a:latin typeface="Gill Sans Light"/>
              <a:ea typeface="MS PGothic" charset="0"/>
              <a:cs typeface="Gill Sans Light"/>
            </a:endParaRPr>
          </a:p>
        </p:txBody>
      </p:sp>
      <p:cxnSp>
        <p:nvCxnSpPr>
          <p:cNvPr id="68" name="Straight Arrow Connector 67"/>
          <p:cNvCxnSpPr>
            <a:cxnSpLocks noChangeShapeType="1"/>
          </p:cNvCxnSpPr>
          <p:nvPr/>
        </p:nvCxnSpPr>
        <p:spPr bwMode="auto">
          <a:xfrm>
            <a:off x="2108994" y="4533900"/>
            <a:ext cx="1015206" cy="723900"/>
          </a:xfrm>
          <a:prstGeom prst="straightConnector1">
            <a:avLst/>
          </a:prstGeom>
          <a:noFill/>
          <a:ln w="6350">
            <a:solidFill>
              <a:schemeClr val="tx1"/>
            </a:solidFill>
            <a:prstDash val="dash"/>
            <a:round/>
            <a:headEnd/>
            <a:tailEnd type="arrow" w="med" len="med"/>
          </a:ln>
        </p:spPr>
      </p:cxnSp>
      <p:cxnSp>
        <p:nvCxnSpPr>
          <p:cNvPr id="74" name="Straight Arrow Connector 73"/>
          <p:cNvCxnSpPr>
            <a:cxnSpLocks noChangeShapeType="1"/>
          </p:cNvCxnSpPr>
          <p:nvPr/>
        </p:nvCxnSpPr>
        <p:spPr bwMode="auto">
          <a:xfrm>
            <a:off x="5867400" y="2209800"/>
            <a:ext cx="1371600" cy="838200"/>
          </a:xfrm>
          <a:prstGeom prst="straightConnector1">
            <a:avLst/>
          </a:prstGeom>
          <a:noFill/>
          <a:ln w="38100">
            <a:solidFill>
              <a:schemeClr val="tx1"/>
            </a:solidFill>
            <a:round/>
            <a:headEnd/>
            <a:tailEnd type="arrow" w="med" len="med"/>
          </a:ln>
        </p:spPr>
      </p:cxnSp>
      <p:sp>
        <p:nvSpPr>
          <p:cNvPr id="77" name="Rectangle 76"/>
          <p:cNvSpPr/>
          <p:nvPr/>
        </p:nvSpPr>
        <p:spPr bwMode="auto">
          <a:xfrm>
            <a:off x="5105400" y="2133600"/>
            <a:ext cx="762000" cy="152400"/>
          </a:xfrm>
          <a:prstGeom prst="rect">
            <a:avLst/>
          </a:prstGeom>
          <a:solidFill>
            <a:schemeClr val="accent2">
              <a:lumMod val="40000"/>
              <a:lumOff val="60000"/>
            </a:schemeClr>
          </a:solidFill>
          <a:ln w="25400" cap="flat" cmpd="sng" algn="ctr">
            <a:solidFill>
              <a:schemeClr val="tx1"/>
            </a:solidFill>
            <a:prstDash val="solid"/>
            <a:round/>
            <a:headEnd type="triangle" w="med" len="med"/>
            <a:tailEnd type="none" w="med" len="med"/>
          </a:ln>
          <a:effectLst/>
        </p:spPr>
        <p:txBody>
          <a:bodyPr anchor="ctr"/>
          <a:lstStyle/>
          <a:p>
            <a:pPr algn="ctr">
              <a:defRPr/>
            </a:pPr>
            <a:endParaRPr lang="en-US" b="0" dirty="0">
              <a:latin typeface="Gill Sans Light"/>
              <a:ea typeface="MS PGothic" charset="0"/>
              <a:cs typeface="Gill Sans Light"/>
            </a:endParaRPr>
          </a:p>
        </p:txBody>
      </p:sp>
      <p:grpSp>
        <p:nvGrpSpPr>
          <p:cNvPr id="91" name="Group 90"/>
          <p:cNvGrpSpPr>
            <a:grpSpLocks/>
          </p:cNvGrpSpPr>
          <p:nvPr/>
        </p:nvGrpSpPr>
        <p:grpSpPr bwMode="auto">
          <a:xfrm>
            <a:off x="4038600" y="3200400"/>
            <a:ext cx="3352800" cy="1905000"/>
            <a:chOff x="4038600" y="3200400"/>
            <a:chExt cx="3352800" cy="1905000"/>
          </a:xfrm>
        </p:grpSpPr>
        <p:cxnSp>
          <p:nvCxnSpPr>
            <p:cNvPr id="47149" name="Straight Arrow Connector 62"/>
            <p:cNvCxnSpPr>
              <a:cxnSpLocks noChangeShapeType="1"/>
            </p:cNvCxnSpPr>
            <p:nvPr/>
          </p:nvCxnSpPr>
          <p:spPr bwMode="auto">
            <a:xfrm flipV="1">
              <a:off x="4038600" y="3200400"/>
              <a:ext cx="3352800" cy="1905000"/>
            </a:xfrm>
            <a:prstGeom prst="straightConnector1">
              <a:avLst/>
            </a:prstGeom>
            <a:noFill/>
            <a:ln w="57150" cmpd="thickThin">
              <a:solidFill>
                <a:srgbClr val="3366FF"/>
              </a:solidFill>
              <a:round/>
              <a:headEnd/>
              <a:tailEnd type="arrow" w="med" len="med"/>
            </a:ln>
          </p:spPr>
        </p:cxnSp>
        <p:sp>
          <p:nvSpPr>
            <p:cNvPr id="47150" name="TextBox 77"/>
            <p:cNvSpPr txBox="1">
              <a:spLocks noChangeArrowheads="1"/>
            </p:cNvSpPr>
            <p:nvPr/>
          </p:nvSpPr>
          <p:spPr bwMode="auto">
            <a:xfrm>
              <a:off x="4953000" y="4419600"/>
              <a:ext cx="2185214"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a:latin typeface="Gill Sans Light"/>
                  <a:cs typeface="Gill Sans Light"/>
                </a:rPr>
                <a:t>load page from disk</a:t>
              </a:r>
            </a:p>
          </p:txBody>
        </p:sp>
      </p:grpSp>
      <p:grpSp>
        <p:nvGrpSpPr>
          <p:cNvPr id="92" name="Group 91"/>
          <p:cNvGrpSpPr>
            <a:grpSpLocks/>
          </p:cNvGrpSpPr>
          <p:nvPr/>
        </p:nvGrpSpPr>
        <p:grpSpPr bwMode="auto">
          <a:xfrm>
            <a:off x="2146049" y="2181225"/>
            <a:ext cx="3293952" cy="2306638"/>
            <a:chOff x="2215108" y="2133600"/>
            <a:chExt cx="3294702" cy="2306638"/>
          </a:xfrm>
        </p:grpSpPr>
        <p:cxnSp>
          <p:nvCxnSpPr>
            <p:cNvPr id="47147" name="Straight Arrow Connector 68"/>
            <p:cNvCxnSpPr>
              <a:cxnSpLocks noChangeShapeType="1"/>
            </p:cNvCxnSpPr>
            <p:nvPr/>
          </p:nvCxnSpPr>
          <p:spPr bwMode="auto">
            <a:xfrm flipV="1">
              <a:off x="2215108" y="2133600"/>
              <a:ext cx="2890292" cy="2306638"/>
            </a:xfrm>
            <a:prstGeom prst="straightConnector1">
              <a:avLst/>
            </a:prstGeom>
            <a:noFill/>
            <a:ln w="6350">
              <a:solidFill>
                <a:schemeClr val="tx1"/>
              </a:solidFill>
              <a:prstDash val="dash"/>
              <a:round/>
              <a:headEnd/>
              <a:tailEnd type="arrow" w="med" len="med"/>
            </a:ln>
          </p:spPr>
        </p:cxnSp>
        <p:sp>
          <p:nvSpPr>
            <p:cNvPr id="47148" name="TextBox 79"/>
            <p:cNvSpPr txBox="1">
              <a:spLocks noChangeArrowheads="1"/>
            </p:cNvSpPr>
            <p:nvPr/>
          </p:nvSpPr>
          <p:spPr bwMode="auto">
            <a:xfrm>
              <a:off x="3657600" y="3200400"/>
              <a:ext cx="185221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dirty="0">
                  <a:latin typeface="Gill Sans Light"/>
                  <a:cs typeface="Gill Sans Light"/>
                </a:rPr>
                <a:t>update PT entry</a:t>
              </a:r>
            </a:p>
          </p:txBody>
        </p:sp>
      </p:grpSp>
      <p:sp>
        <p:nvSpPr>
          <p:cNvPr id="47138" name="TextBox 80"/>
          <p:cNvSpPr txBox="1">
            <a:spLocks noChangeArrowheads="1"/>
          </p:cNvSpPr>
          <p:nvPr/>
        </p:nvSpPr>
        <p:spPr bwMode="auto">
          <a:xfrm>
            <a:off x="457200" y="895350"/>
            <a:ext cx="951227"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a:latin typeface="Gill Sans Light"/>
                <a:cs typeface="Gill Sans Light"/>
              </a:rPr>
              <a:t>Process</a:t>
            </a:r>
          </a:p>
        </p:txBody>
      </p:sp>
      <p:grpSp>
        <p:nvGrpSpPr>
          <p:cNvPr id="93" name="Group 92"/>
          <p:cNvGrpSpPr>
            <a:grpSpLocks/>
          </p:cNvGrpSpPr>
          <p:nvPr/>
        </p:nvGrpSpPr>
        <p:grpSpPr bwMode="auto">
          <a:xfrm>
            <a:off x="381000" y="4876800"/>
            <a:ext cx="1222681" cy="1314468"/>
            <a:chOff x="381000" y="4876800"/>
            <a:chExt cx="1222468" cy="1314528"/>
          </a:xfrm>
        </p:grpSpPr>
        <p:sp>
          <p:nvSpPr>
            <p:cNvPr id="47145" name="TextBox 82"/>
            <p:cNvSpPr txBox="1">
              <a:spLocks noChangeArrowheads="1"/>
            </p:cNvSpPr>
            <p:nvPr/>
          </p:nvSpPr>
          <p:spPr bwMode="auto">
            <a:xfrm>
              <a:off x="457200" y="5791200"/>
              <a:ext cx="1146268" cy="40012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2000" b="0">
                  <a:latin typeface="Gill Sans Light"/>
                  <a:cs typeface="Gill Sans Light"/>
                </a:rPr>
                <a:t>scheduler</a:t>
              </a:r>
            </a:p>
          </p:txBody>
        </p:sp>
        <p:sp>
          <p:nvSpPr>
            <p:cNvPr id="47146" name="Punched Tape 84"/>
            <p:cNvSpPr>
              <a:spLocks noChangeArrowheads="1"/>
            </p:cNvSpPr>
            <p:nvPr/>
          </p:nvSpPr>
          <p:spPr bwMode="auto">
            <a:xfrm rot="5400000">
              <a:off x="266700" y="4991100"/>
              <a:ext cx="838200" cy="609600"/>
            </a:xfrm>
            <a:prstGeom prst="flowChartPunchedTape">
              <a:avLst/>
            </a:prstGeom>
            <a:solidFill>
              <a:srgbClr val="FFFFAA"/>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endParaRPr lang="en-US" altLang="en-US" b="0">
                <a:latin typeface="Gill Sans Light"/>
                <a:cs typeface="Gill Sans Light"/>
              </a:endParaRPr>
            </a:p>
          </p:txBody>
        </p:sp>
      </p:grpSp>
      <p:sp>
        <p:nvSpPr>
          <p:cNvPr id="82" name="Freeform 81"/>
          <p:cNvSpPr>
            <a:spLocks/>
          </p:cNvSpPr>
          <p:nvPr/>
        </p:nvSpPr>
        <p:spPr bwMode="auto">
          <a:xfrm>
            <a:off x="846138" y="4487863"/>
            <a:ext cx="776287" cy="592137"/>
          </a:xfrm>
          <a:custGeom>
            <a:avLst/>
            <a:gdLst>
              <a:gd name="T0" fmla="*/ 776111 w 776111"/>
              <a:gd name="T1" fmla="*/ 0 h 593008"/>
              <a:gd name="T2" fmla="*/ 310444 w 776111"/>
              <a:gd name="T3" fmla="*/ 112889 h 593008"/>
              <a:gd name="T4" fmla="*/ 366889 w 776111"/>
              <a:gd name="T5" fmla="*/ 522111 h 593008"/>
              <a:gd name="T6" fmla="*/ 0 w 776111"/>
              <a:gd name="T7" fmla="*/ 592667 h 59300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76111" h="593008">
                <a:moveTo>
                  <a:pt x="776111" y="0"/>
                </a:moveTo>
                <a:cubicBezTo>
                  <a:pt x="577379" y="12935"/>
                  <a:pt x="378648" y="25871"/>
                  <a:pt x="310444" y="112889"/>
                </a:cubicBezTo>
                <a:cubicBezTo>
                  <a:pt x="242240" y="199908"/>
                  <a:pt x="418630" y="442148"/>
                  <a:pt x="366889" y="522111"/>
                </a:cubicBezTo>
                <a:cubicBezTo>
                  <a:pt x="315148" y="602074"/>
                  <a:pt x="0" y="592667"/>
                  <a:pt x="0" y="592667"/>
                </a:cubicBezTo>
              </a:path>
            </a:pathLst>
          </a:custGeom>
          <a:noFill/>
          <a:ln w="38100">
            <a:solidFill>
              <a:srgbClr val="3366FF"/>
            </a:solidFill>
            <a:round/>
            <a:headEnd type="none" w="med" len="med"/>
            <a:tailEnd type="arrow" w="med" len="med"/>
          </a:ln>
          <a:extLst>
            <a:ext uri="{909E8E84-426E-40dd-AFC4-6F175D3DCCD1}">
              <a14:hiddenFill xmlns:a14="http://schemas.microsoft.com/office/drawing/2010/main" xmlns="">
                <a:solidFill>
                  <a:srgbClr val="FFFFFF"/>
                </a:solidFill>
              </a14:hiddenFill>
            </a:ext>
          </a:extLst>
        </p:spPr>
        <p:txBody>
          <a:bodyPr anchor="ctr"/>
          <a:lstStyle/>
          <a:p>
            <a:endParaRPr lang="en-US">
              <a:latin typeface="Gill Sans Light"/>
              <a:cs typeface="Gill Sans Light"/>
            </a:endParaRPr>
          </a:p>
        </p:txBody>
      </p:sp>
      <p:grpSp>
        <p:nvGrpSpPr>
          <p:cNvPr id="94" name="Group 93"/>
          <p:cNvGrpSpPr>
            <a:grpSpLocks/>
          </p:cNvGrpSpPr>
          <p:nvPr/>
        </p:nvGrpSpPr>
        <p:grpSpPr bwMode="auto">
          <a:xfrm>
            <a:off x="152400" y="1962150"/>
            <a:ext cx="1146175" cy="3074988"/>
            <a:chOff x="152400" y="1961444"/>
            <a:chExt cx="1145822" cy="3076223"/>
          </a:xfrm>
        </p:grpSpPr>
        <p:sp>
          <p:nvSpPr>
            <p:cNvPr id="84" name="Freeform 83"/>
            <p:cNvSpPr/>
            <p:nvPr/>
          </p:nvSpPr>
          <p:spPr>
            <a:xfrm>
              <a:off x="409496" y="1961444"/>
              <a:ext cx="888726" cy="3076223"/>
            </a:xfrm>
            <a:custGeom>
              <a:avLst/>
              <a:gdLst>
                <a:gd name="connsiteX0" fmla="*/ 42380 w 889046"/>
                <a:gd name="connsiteY0" fmla="*/ 3076223 h 3076223"/>
                <a:gd name="connsiteX1" fmla="*/ 352824 w 889046"/>
                <a:gd name="connsiteY1" fmla="*/ 2483556 h 3076223"/>
                <a:gd name="connsiteX2" fmla="*/ 46 w 889046"/>
                <a:gd name="connsiteY2" fmla="*/ 1919112 h 3076223"/>
                <a:gd name="connsiteX3" fmla="*/ 381046 w 889046"/>
                <a:gd name="connsiteY3" fmla="*/ 1411112 h 3076223"/>
                <a:gd name="connsiteX4" fmla="*/ 268157 w 889046"/>
                <a:gd name="connsiteY4" fmla="*/ 663223 h 3076223"/>
                <a:gd name="connsiteX5" fmla="*/ 889046 w 889046"/>
                <a:gd name="connsiteY5" fmla="*/ 0 h 307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9046" h="3076223">
                  <a:moveTo>
                    <a:pt x="42380" y="3076223"/>
                  </a:moveTo>
                  <a:cubicBezTo>
                    <a:pt x="201130" y="2876315"/>
                    <a:pt x="359880" y="2676408"/>
                    <a:pt x="352824" y="2483556"/>
                  </a:cubicBezTo>
                  <a:cubicBezTo>
                    <a:pt x="345768" y="2290704"/>
                    <a:pt x="-4658" y="2097853"/>
                    <a:pt x="46" y="1919112"/>
                  </a:cubicBezTo>
                  <a:cubicBezTo>
                    <a:pt x="4750" y="1740371"/>
                    <a:pt x="336361" y="1620427"/>
                    <a:pt x="381046" y="1411112"/>
                  </a:cubicBezTo>
                  <a:cubicBezTo>
                    <a:pt x="425731" y="1201797"/>
                    <a:pt x="183490" y="898408"/>
                    <a:pt x="268157" y="663223"/>
                  </a:cubicBezTo>
                  <a:cubicBezTo>
                    <a:pt x="352824" y="428038"/>
                    <a:pt x="889046" y="0"/>
                    <a:pt x="889046" y="0"/>
                  </a:cubicBezTo>
                </a:path>
              </a:pathLst>
            </a:custGeom>
            <a:ln w="38100">
              <a:solidFill>
                <a:schemeClr val="accent6"/>
              </a:solidFill>
              <a:headEnd type="none"/>
              <a:tailEnd type="arrow"/>
            </a:ln>
          </p:spPr>
          <p:txBody>
            <a:bodyPr anchor="ctr"/>
            <a:lstStyle/>
            <a:p>
              <a:pPr algn="ctr">
                <a:defRPr/>
              </a:pPr>
              <a:endParaRPr lang="en-US">
                <a:latin typeface="Gill Sans Light"/>
                <a:ea typeface="MS PGothic" charset="0"/>
                <a:cs typeface="Gill Sans Light"/>
              </a:endParaRPr>
            </a:p>
          </p:txBody>
        </p:sp>
        <p:sp>
          <p:nvSpPr>
            <p:cNvPr id="86" name="TextBox 85"/>
            <p:cNvSpPr txBox="1"/>
            <p:nvPr/>
          </p:nvSpPr>
          <p:spPr>
            <a:xfrm>
              <a:off x="152400" y="2132963"/>
              <a:ext cx="709334" cy="400271"/>
            </a:xfrm>
            <a:prstGeom prst="rect">
              <a:avLst/>
            </a:prstGeom>
            <a:noFill/>
            <a:ln w="38100">
              <a:noFill/>
            </a:ln>
          </p:spPr>
          <p:txBody>
            <a:bodyPr wrap="none">
              <a:spAutoFit/>
            </a:bodyPr>
            <a:lstStyle/>
            <a:p>
              <a:pPr>
                <a:defRPr/>
              </a:pPr>
              <a:r>
                <a:rPr lang="en-US" sz="2000" b="0" dirty="0">
                  <a:solidFill>
                    <a:schemeClr val="accent6"/>
                  </a:solidFill>
                  <a:latin typeface="Gill Sans" charset="0"/>
                  <a:ea typeface="Gill Sans" charset="0"/>
                  <a:cs typeface="Gill Sans" charset="0"/>
                </a:rPr>
                <a:t>retry</a:t>
              </a:r>
            </a:p>
          </p:txBody>
        </p:sp>
      </p:grpSp>
      <p:sp>
        <p:nvSpPr>
          <p:cNvPr id="87" name="Cube 86"/>
          <p:cNvSpPr>
            <a:spLocks noChangeArrowheads="1"/>
          </p:cNvSpPr>
          <p:nvPr/>
        </p:nvSpPr>
        <p:spPr bwMode="auto">
          <a:xfrm>
            <a:off x="7391400" y="3200400"/>
            <a:ext cx="457200" cy="152400"/>
          </a:xfrm>
          <a:prstGeom prst="cube">
            <a:avLst>
              <a:gd name="adj" fmla="val 25000"/>
            </a:avLst>
          </a:prstGeom>
          <a:solidFill>
            <a:srgbClr val="FF6600"/>
          </a:solidFill>
          <a:ln w="25400">
            <a:solidFill>
              <a:schemeClr val="tx1"/>
            </a:solidFill>
            <a:round/>
            <a:headEnd type="triangle" w="med" len="med"/>
            <a:tailEnd/>
          </a:ln>
        </p:spPr>
        <p:txBody>
          <a:bodyPr anchor="ct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algn="ctr" eaLnBrk="1" hangingPunct="1"/>
            <a:endParaRPr lang="en-US" altLang="en-US" b="0">
              <a:latin typeface="Gill Sans Light"/>
              <a:cs typeface="Gill Sans Light"/>
            </a:endParaRPr>
          </a:p>
        </p:txBody>
      </p:sp>
      <p:grpSp>
        <p:nvGrpSpPr>
          <p:cNvPr id="3" name="Group 2"/>
          <p:cNvGrpSpPr/>
          <p:nvPr/>
        </p:nvGrpSpPr>
        <p:grpSpPr>
          <a:xfrm>
            <a:off x="4343400" y="1600200"/>
            <a:ext cx="2895600" cy="395539"/>
            <a:chOff x="4343400" y="1600200"/>
            <a:chExt cx="2895600" cy="395539"/>
          </a:xfrm>
        </p:grpSpPr>
        <p:cxnSp>
          <p:nvCxnSpPr>
            <p:cNvPr id="47113" name="Straight Arrow Connector 11"/>
            <p:cNvCxnSpPr>
              <a:cxnSpLocks noChangeShapeType="1"/>
              <a:stCxn id="47111" idx="3"/>
            </p:cNvCxnSpPr>
            <p:nvPr/>
          </p:nvCxnSpPr>
          <p:spPr bwMode="auto">
            <a:xfrm>
              <a:off x="4343400" y="1676400"/>
              <a:ext cx="762000" cy="0"/>
            </a:xfrm>
            <a:prstGeom prst="straightConnector1">
              <a:avLst/>
            </a:prstGeom>
            <a:noFill/>
            <a:ln w="38100">
              <a:solidFill>
                <a:schemeClr val="tx1"/>
              </a:solidFill>
              <a:round/>
              <a:headEnd/>
              <a:tailEnd type="arrow" w="med" len="med"/>
            </a:ln>
          </p:spPr>
        </p:cxnSp>
        <p:cxnSp>
          <p:nvCxnSpPr>
            <p:cNvPr id="47117" name="Straight Arrow Connector 25"/>
            <p:cNvCxnSpPr>
              <a:cxnSpLocks noChangeShapeType="1"/>
              <a:stCxn id="56" idx="3"/>
            </p:cNvCxnSpPr>
            <p:nvPr/>
          </p:nvCxnSpPr>
          <p:spPr bwMode="auto">
            <a:xfrm>
              <a:off x="5867400" y="1676400"/>
              <a:ext cx="1371600" cy="319339"/>
            </a:xfrm>
            <a:prstGeom prst="straightConnector1">
              <a:avLst/>
            </a:prstGeom>
            <a:noFill/>
            <a:ln w="38100">
              <a:solidFill>
                <a:schemeClr val="tx1"/>
              </a:solidFill>
              <a:round/>
              <a:headEnd/>
              <a:tailEnd type="arrow" w="med" len="med"/>
            </a:ln>
          </p:spPr>
        </p:cxnSp>
        <p:sp>
          <p:nvSpPr>
            <p:cNvPr id="56" name="Rectangle 55"/>
            <p:cNvSpPr/>
            <p:nvPr/>
          </p:nvSpPr>
          <p:spPr bwMode="auto">
            <a:xfrm>
              <a:off x="5105400" y="1600200"/>
              <a:ext cx="762000" cy="152400"/>
            </a:xfrm>
            <a:prstGeom prst="rect">
              <a:avLst/>
            </a:prstGeom>
            <a:solidFill>
              <a:schemeClr val="accent2">
                <a:lumMod val="40000"/>
                <a:lumOff val="60000"/>
              </a:schemeClr>
            </a:solidFill>
            <a:ln w="25400" cap="flat" cmpd="sng" algn="ctr">
              <a:solidFill>
                <a:schemeClr val="tx1"/>
              </a:solidFill>
              <a:prstDash val="solid"/>
              <a:round/>
              <a:headEnd type="triangle" w="med" len="med"/>
              <a:tailEnd type="none" w="med" len="med"/>
            </a:ln>
            <a:effectLst/>
          </p:spPr>
          <p:txBody>
            <a:bodyPr anchor="ctr"/>
            <a:lstStyle/>
            <a:p>
              <a:pPr algn="ctr">
                <a:defRPr/>
              </a:pPr>
              <a:endParaRPr lang="en-US" b="0" dirty="0">
                <a:latin typeface="Gill Sans Light"/>
                <a:ea typeface="MS PGothic" charset="0"/>
                <a:cs typeface="Gill Sans Light"/>
              </a:endParaRPr>
            </a:p>
          </p:txBody>
        </p:sp>
      </p:grpSp>
      <p:cxnSp>
        <p:nvCxnSpPr>
          <p:cNvPr id="6" name="Straight Arrow Connector 5"/>
          <p:cNvCxnSpPr>
            <a:stCxn id="47111" idx="3"/>
            <a:endCxn id="77" idx="1"/>
          </p:cNvCxnSpPr>
          <p:nvPr/>
        </p:nvCxnSpPr>
        <p:spPr bwMode="auto">
          <a:xfrm>
            <a:off x="4343400" y="1676400"/>
            <a:ext cx="762000" cy="533400"/>
          </a:xfrm>
          <a:prstGeom prst="straightConnector1">
            <a:avLst/>
          </a:prstGeom>
          <a:solidFill>
            <a:schemeClr val="bg1"/>
          </a:solidFill>
          <a:ln w="38100" cap="flat" cmpd="sng" algn="ctr">
            <a:solidFill>
              <a:schemeClr val="tx1"/>
            </a:solidFill>
            <a:prstDash val="solid"/>
            <a:round/>
            <a:headEnd type="none" w="med" len="med"/>
            <a:tailEnd type="arrow"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grpSp>
        <p:nvGrpSpPr>
          <p:cNvPr id="67" name="Group 66"/>
          <p:cNvGrpSpPr/>
          <p:nvPr/>
        </p:nvGrpSpPr>
        <p:grpSpPr>
          <a:xfrm>
            <a:off x="4495800" y="1771652"/>
            <a:ext cx="2895601" cy="1523996"/>
            <a:chOff x="4724400" y="1802068"/>
            <a:chExt cx="3070763" cy="1182748"/>
          </a:xfrm>
        </p:grpSpPr>
        <p:cxnSp>
          <p:nvCxnSpPr>
            <p:cNvPr id="69" name="Straight Connector 15"/>
            <p:cNvCxnSpPr>
              <a:cxnSpLocks noChangeShapeType="1"/>
            </p:cNvCxnSpPr>
            <p:nvPr/>
          </p:nvCxnSpPr>
          <p:spPr bwMode="auto">
            <a:xfrm>
              <a:off x="4724400" y="2667000"/>
              <a:ext cx="1371600" cy="0"/>
            </a:xfrm>
            <a:prstGeom prst="line">
              <a:avLst/>
            </a:prstGeom>
            <a:noFill/>
            <a:ln w="38100">
              <a:solidFill>
                <a:schemeClr val="tx1"/>
              </a:solidFill>
              <a:round/>
              <a:headEnd/>
              <a:tailEnd/>
            </a:ln>
          </p:spPr>
        </p:cxnSp>
        <p:cxnSp>
          <p:nvCxnSpPr>
            <p:cNvPr id="70" name="Straight Connector 17"/>
            <p:cNvCxnSpPr>
              <a:cxnSpLocks noChangeShapeType="1"/>
            </p:cNvCxnSpPr>
            <p:nvPr/>
          </p:nvCxnSpPr>
          <p:spPr bwMode="auto">
            <a:xfrm flipV="1">
              <a:off x="4724400" y="1802068"/>
              <a:ext cx="0" cy="864932"/>
            </a:xfrm>
            <a:prstGeom prst="line">
              <a:avLst/>
            </a:prstGeom>
            <a:noFill/>
            <a:ln w="38100">
              <a:solidFill>
                <a:schemeClr val="tx1"/>
              </a:solidFill>
              <a:round/>
              <a:headEnd/>
              <a:tailEnd/>
            </a:ln>
          </p:spPr>
        </p:cxnSp>
        <p:cxnSp>
          <p:nvCxnSpPr>
            <p:cNvPr id="71" name="Straight Connector 19"/>
            <p:cNvCxnSpPr>
              <a:cxnSpLocks noChangeShapeType="1"/>
              <a:endCxn id="87" idx="2"/>
            </p:cNvCxnSpPr>
            <p:nvPr/>
          </p:nvCxnSpPr>
          <p:spPr bwMode="auto">
            <a:xfrm>
              <a:off x="6082744" y="2667000"/>
              <a:ext cx="1712419" cy="317816"/>
            </a:xfrm>
            <a:prstGeom prst="line">
              <a:avLst/>
            </a:prstGeom>
            <a:noFill/>
            <a:ln w="38100">
              <a:solidFill>
                <a:schemeClr val="tx1"/>
              </a:solidFill>
              <a:round/>
              <a:headEnd type="none" w="med" len="med"/>
              <a:tailEnd type="arrow" w="med" len="med"/>
            </a:ln>
          </p:spPr>
        </p:cxnSp>
      </p:grpSp>
      <p:sp>
        <p:nvSpPr>
          <p:cNvPr id="72" name="TextBox 39"/>
          <p:cNvSpPr txBox="1">
            <a:spLocks noChangeArrowheads="1"/>
          </p:cNvSpPr>
          <p:nvPr/>
        </p:nvSpPr>
        <p:spPr bwMode="auto">
          <a:xfrm>
            <a:off x="6502400" y="2410327"/>
            <a:ext cx="786894"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600" b="0" dirty="0">
                <a:latin typeface="Gill Sans Light"/>
                <a:cs typeface="Gill Sans Light"/>
              </a:rPr>
              <a:t>frame#</a:t>
            </a:r>
          </a:p>
        </p:txBody>
      </p:sp>
      <p:sp>
        <p:nvSpPr>
          <p:cNvPr id="73" name="TextBox 40"/>
          <p:cNvSpPr txBox="1">
            <a:spLocks noChangeArrowheads="1"/>
          </p:cNvSpPr>
          <p:nvPr/>
        </p:nvSpPr>
        <p:spPr bwMode="auto">
          <a:xfrm>
            <a:off x="6170613" y="3079924"/>
            <a:ext cx="633507" cy="33855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b="1">
                <a:solidFill>
                  <a:schemeClr val="tx1"/>
                </a:solidFill>
                <a:latin typeface="Comic Sans MS" panose="030F0702030302020204" pitchFamily="66" charset="0"/>
                <a:ea typeface="MS PGothic" panose="020B0600070205080204" pitchFamily="34" charset="-128"/>
              </a:defRPr>
            </a:lvl1pPr>
            <a:lvl2pPr marL="742950" indent="-285750" eaLnBrk="0" hangingPunct="0">
              <a:defRPr sz="2400" b="1">
                <a:solidFill>
                  <a:schemeClr val="tx1"/>
                </a:solidFill>
                <a:latin typeface="Comic Sans MS" panose="030F0702030302020204" pitchFamily="66" charset="0"/>
                <a:ea typeface="MS PGothic" panose="020B0600070205080204" pitchFamily="34" charset="-128"/>
              </a:defRPr>
            </a:lvl2pPr>
            <a:lvl3pPr marL="1143000" indent="-228600" eaLnBrk="0" hangingPunct="0">
              <a:defRPr sz="2400" b="1">
                <a:solidFill>
                  <a:schemeClr val="tx1"/>
                </a:solidFill>
                <a:latin typeface="Comic Sans MS" panose="030F0702030302020204" pitchFamily="66" charset="0"/>
                <a:ea typeface="MS PGothic" panose="020B0600070205080204" pitchFamily="34" charset="-128"/>
              </a:defRPr>
            </a:lvl3pPr>
            <a:lvl4pPr marL="1600200" indent="-228600" eaLnBrk="0" hangingPunct="0">
              <a:defRPr sz="2400" b="1">
                <a:solidFill>
                  <a:schemeClr val="tx1"/>
                </a:solidFill>
                <a:latin typeface="Comic Sans MS" panose="030F0702030302020204" pitchFamily="66" charset="0"/>
                <a:ea typeface="MS PGothic" panose="020B0600070205080204" pitchFamily="34" charset="-128"/>
              </a:defRPr>
            </a:lvl4pPr>
            <a:lvl5pPr marL="2057400" indent="-228600" eaLnBrk="0" hangingPunct="0">
              <a:defRPr sz="2400" b="1">
                <a:solidFill>
                  <a:schemeClr val="tx1"/>
                </a:solidFill>
                <a:latin typeface="Comic Sans MS" panose="030F0702030302020204" pitchFamily="66" charset="0"/>
                <a:ea typeface="MS PGothic" panose="020B0600070205080204" pitchFamily="34" charset="-128"/>
              </a:defRPr>
            </a:lvl5pPr>
            <a:lvl6pPr marL="25146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6pPr>
            <a:lvl7pPr marL="29718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7pPr>
            <a:lvl8pPr marL="34290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8pPr>
            <a:lvl9pPr marL="3886200" indent="-228600" eaLnBrk="0" fontAlgn="base" hangingPunct="0">
              <a:spcBef>
                <a:spcPct val="0"/>
              </a:spcBef>
              <a:spcAft>
                <a:spcPct val="0"/>
              </a:spcAft>
              <a:defRPr sz="2400" b="1">
                <a:solidFill>
                  <a:schemeClr val="tx1"/>
                </a:solidFill>
                <a:latin typeface="Comic Sans MS" panose="030F0702030302020204" pitchFamily="66" charset="0"/>
                <a:ea typeface="MS PGothic" panose="020B0600070205080204" pitchFamily="34" charset="-128"/>
              </a:defRPr>
            </a:lvl9pPr>
          </a:lstStyle>
          <a:p>
            <a:pPr eaLnBrk="1" hangingPunct="1"/>
            <a:r>
              <a:rPr lang="en-US" altLang="en-US" sz="1600" b="0" dirty="0">
                <a:latin typeface="Gill Sans Light"/>
                <a:cs typeface="Gill Sans Light"/>
              </a:rPr>
              <a:t>offset</a:t>
            </a:r>
          </a:p>
        </p:txBody>
      </p:sp>
    </p:spTree>
    <p:extLst>
      <p:ext uri="{BB962C8B-B14F-4D97-AF65-F5344CB8AC3E}">
        <p14:creationId xmlns:p14="http://schemas.microsoft.com/office/powerpoint/2010/main" val="31052213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left)">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 presetClass="entr" presetSubtype="0" fill="hold" grpId="0" nodeType="withEffect">
                                  <p:stCondLst>
                                    <p:cond delay="0"/>
                                  </p:stCondLst>
                                  <p:childTnLst>
                                    <p:set>
                                      <p:cBhvr>
                                        <p:cTn id="14" dur="1" fill="hold">
                                          <p:stCondLst>
                                            <p:cond delay="0"/>
                                          </p:stCondLst>
                                        </p:cTn>
                                        <p:tgtEl>
                                          <p:spTgt spid="47121"/>
                                        </p:tgtEl>
                                        <p:attrNameLst>
                                          <p:attrName>style.visibility</p:attrName>
                                        </p:attrNameLst>
                                      </p:cBhvr>
                                      <p:to>
                                        <p:strVal val="visible"/>
                                      </p:to>
                                    </p:set>
                                  </p:childTnLst>
                                </p:cTn>
                              </p:par>
                            </p:childTnLst>
                          </p:cTn>
                        </p:par>
                        <p:par>
                          <p:cTn id="15" fill="hold">
                            <p:stCondLst>
                              <p:cond delay="500"/>
                            </p:stCondLst>
                            <p:childTnLst>
                              <p:par>
                                <p:cTn id="16" presetID="1" presetClass="entr" presetSubtype="0" fill="hold" grpId="0" nodeType="afterEffect">
                                  <p:stCondLst>
                                    <p:cond delay="0"/>
                                  </p:stCondLst>
                                  <p:childTnLst>
                                    <p:set>
                                      <p:cBhvr>
                                        <p:cTn id="17" dur="1" fill="hold">
                                          <p:stCondLst>
                                            <p:cond delay="0"/>
                                          </p:stCondLst>
                                        </p:cTn>
                                        <p:tgtEl>
                                          <p:spTgt spid="47122"/>
                                        </p:tgtEl>
                                        <p:attrNameLst>
                                          <p:attrName>style.visibility</p:attrName>
                                        </p:attrNameLst>
                                      </p:cBhvr>
                                      <p:to>
                                        <p:strVal val="visible"/>
                                      </p:to>
                                    </p:set>
                                  </p:childTnLst>
                                </p:cTn>
                              </p:par>
                            </p:childTnLst>
                          </p:cTn>
                        </p:par>
                        <p:par>
                          <p:cTn id="18" fill="hold">
                            <p:stCondLst>
                              <p:cond delay="500"/>
                            </p:stCondLst>
                            <p:childTnLst>
                              <p:par>
                                <p:cTn id="19" presetID="22" presetClass="entr" presetSubtype="8"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left)">
                                      <p:cBhvr>
                                        <p:cTn id="21" dur="500"/>
                                        <p:tgtEl>
                                          <p:spTgt spid="4"/>
                                        </p:tgtEl>
                                      </p:cBhvr>
                                    </p:animEffect>
                                  </p:childTnLst>
                                </p:cTn>
                              </p:par>
                            </p:childTnLst>
                          </p:cTn>
                        </p:par>
                        <p:par>
                          <p:cTn id="22" fill="hold">
                            <p:stCondLst>
                              <p:cond delay="1000"/>
                            </p:stCondLst>
                            <p:childTnLst>
                              <p:par>
                                <p:cTn id="23" presetID="1" presetClass="entr" presetSubtype="0" fill="hold" grpId="0" nodeType="afterEffect">
                                  <p:stCondLst>
                                    <p:cond delay="0"/>
                                  </p:stCondLst>
                                  <p:childTnLst>
                                    <p:set>
                                      <p:cBhvr>
                                        <p:cTn id="24" dur="1" fill="hold">
                                          <p:stCondLst>
                                            <p:cond delay="0"/>
                                          </p:stCondLst>
                                        </p:cTn>
                                        <p:tgtEl>
                                          <p:spTgt spid="47123"/>
                                        </p:tgtEl>
                                        <p:attrNameLst>
                                          <p:attrName>style.visibility</p:attrName>
                                        </p:attrNameLst>
                                      </p:cBhvr>
                                      <p:to>
                                        <p:strVal val="visible"/>
                                      </p:to>
                                    </p:set>
                                  </p:childTnLst>
                                </p:cTn>
                              </p:par>
                            </p:childTnLst>
                          </p:cTn>
                        </p:par>
                        <p:par>
                          <p:cTn id="25" fill="hold">
                            <p:stCondLst>
                              <p:cond delay="1000"/>
                            </p:stCondLst>
                            <p:childTnLst>
                              <p:par>
                                <p:cTn id="26" presetID="1" presetClass="entr" presetSubtype="0" fill="hold" grpId="0" nodeType="afterEffect">
                                  <p:stCondLst>
                                    <p:cond delay="0"/>
                                  </p:stCondLst>
                                  <p:childTnLst>
                                    <p:set>
                                      <p:cBhvr>
                                        <p:cTn id="27" dur="1" fill="hold">
                                          <p:stCondLst>
                                            <p:cond delay="0"/>
                                          </p:stCondLst>
                                        </p:cTn>
                                        <p:tgtEl>
                                          <p:spTgt spid="47124"/>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nodeType="clickEffect">
                                  <p:stCondLst>
                                    <p:cond delay="0"/>
                                  </p:stCondLst>
                                  <p:childTnLst>
                                    <p:set>
                                      <p:cBhvr>
                                        <p:cTn id="31" dur="1" fill="hold">
                                          <p:stCondLst>
                                            <p:cond delay="0"/>
                                          </p:stCondLst>
                                        </p:cTn>
                                        <p:tgtEl>
                                          <p:spTgt spid="3"/>
                                        </p:tgtEl>
                                        <p:attrNameLst>
                                          <p:attrName>style.visibility</p:attrName>
                                        </p:attrNameLst>
                                      </p:cBhvr>
                                      <p:to>
                                        <p:strVal val="hidden"/>
                                      </p:to>
                                    </p:set>
                                  </p:childTnLst>
                                </p:cTn>
                              </p:par>
                              <p:par>
                                <p:cTn id="32" presetID="1" presetClass="exit" presetSubtype="0" fill="hold" nodeType="withEffect">
                                  <p:stCondLst>
                                    <p:cond delay="0"/>
                                  </p:stCondLst>
                                  <p:childTnLst>
                                    <p:set>
                                      <p:cBhvr>
                                        <p:cTn id="33" dur="1" fill="hold">
                                          <p:stCondLst>
                                            <p:cond delay="0"/>
                                          </p:stCondLst>
                                        </p:cTn>
                                        <p:tgtEl>
                                          <p:spTgt spid="4"/>
                                        </p:tgtEl>
                                        <p:attrNameLst>
                                          <p:attrName>style.visibility</p:attrName>
                                        </p:attrNameLst>
                                      </p:cBhvr>
                                      <p:to>
                                        <p:strVal val="hidden"/>
                                      </p:to>
                                    </p:set>
                                  </p:childTnLst>
                                </p:cTn>
                              </p:par>
                              <p:par>
                                <p:cTn id="34" presetID="1" presetClass="exit" presetSubtype="0" fill="hold" grpId="1" nodeType="withEffect">
                                  <p:stCondLst>
                                    <p:cond delay="0"/>
                                  </p:stCondLst>
                                  <p:childTnLst>
                                    <p:set>
                                      <p:cBhvr>
                                        <p:cTn id="35" dur="1" fill="hold">
                                          <p:stCondLst>
                                            <p:cond delay="0"/>
                                          </p:stCondLst>
                                        </p:cTn>
                                        <p:tgtEl>
                                          <p:spTgt spid="47124"/>
                                        </p:tgtEl>
                                        <p:attrNameLst>
                                          <p:attrName>style.visibility</p:attrName>
                                        </p:attrNameLst>
                                      </p:cBhvr>
                                      <p:to>
                                        <p:strVal val="hidden"/>
                                      </p:to>
                                    </p:set>
                                  </p:childTnLst>
                                </p:cTn>
                              </p:par>
                            </p:childTnLst>
                          </p:cTn>
                        </p:par>
                        <p:par>
                          <p:cTn id="36" fill="hold">
                            <p:stCondLst>
                              <p:cond delay="0"/>
                            </p:stCondLst>
                            <p:childTnLst>
                              <p:par>
                                <p:cTn id="37" presetID="1" presetClass="exit" presetSubtype="0" fill="hold" grpId="1" nodeType="afterEffect">
                                  <p:stCondLst>
                                    <p:cond delay="0"/>
                                  </p:stCondLst>
                                  <p:childTnLst>
                                    <p:set>
                                      <p:cBhvr>
                                        <p:cTn id="38" dur="1" fill="hold">
                                          <p:stCondLst>
                                            <p:cond delay="0"/>
                                          </p:stCondLst>
                                        </p:cTn>
                                        <p:tgtEl>
                                          <p:spTgt spid="47121"/>
                                        </p:tgtEl>
                                        <p:attrNameLst>
                                          <p:attrName>style.visibility</p:attrName>
                                        </p:attrNameLst>
                                      </p:cBhvr>
                                      <p:to>
                                        <p:strVal val="hidden"/>
                                      </p:to>
                                    </p:set>
                                  </p:childTnLst>
                                </p:cTn>
                              </p:par>
                            </p:childTnLst>
                          </p:cTn>
                        </p:par>
                        <p:par>
                          <p:cTn id="39" fill="hold">
                            <p:stCondLst>
                              <p:cond delay="0"/>
                            </p:stCondLst>
                            <p:childTnLst>
                              <p:par>
                                <p:cTn id="40" presetID="1" presetClass="exit" presetSubtype="0" fill="hold" grpId="1" nodeType="afterEffect">
                                  <p:stCondLst>
                                    <p:cond delay="0"/>
                                  </p:stCondLst>
                                  <p:childTnLst>
                                    <p:set>
                                      <p:cBhvr>
                                        <p:cTn id="41" dur="1" fill="hold">
                                          <p:stCondLst>
                                            <p:cond delay="0"/>
                                          </p:stCondLst>
                                        </p:cTn>
                                        <p:tgtEl>
                                          <p:spTgt spid="47122"/>
                                        </p:tgtEl>
                                        <p:attrNameLst>
                                          <p:attrName>style.visibility</p:attrName>
                                        </p:attrNameLst>
                                      </p:cBhvr>
                                      <p:to>
                                        <p:strVal val="hidden"/>
                                      </p:to>
                                    </p:set>
                                  </p:childTnLst>
                                </p:cTn>
                              </p:par>
                            </p:childTnLst>
                          </p:cTn>
                        </p:par>
                        <p:par>
                          <p:cTn id="42" fill="hold">
                            <p:stCondLst>
                              <p:cond delay="0"/>
                            </p:stCondLst>
                            <p:childTnLst>
                              <p:par>
                                <p:cTn id="43" presetID="1" presetClass="exit" presetSubtype="0" fill="hold" grpId="1" nodeType="afterEffect">
                                  <p:stCondLst>
                                    <p:cond delay="0"/>
                                  </p:stCondLst>
                                  <p:childTnLst>
                                    <p:set>
                                      <p:cBhvr>
                                        <p:cTn id="44" dur="1" fill="hold">
                                          <p:stCondLst>
                                            <p:cond delay="0"/>
                                          </p:stCondLst>
                                        </p:cTn>
                                        <p:tgtEl>
                                          <p:spTgt spid="47123"/>
                                        </p:tgtEl>
                                        <p:attrNameLst>
                                          <p:attrName>style.visibility</p:attrName>
                                        </p:attrNameLst>
                                      </p:cBhvr>
                                      <p:to>
                                        <p:strVal val="hidden"/>
                                      </p:to>
                                    </p:set>
                                  </p:childTnLst>
                                </p:cTn>
                              </p:par>
                              <p:par>
                                <p:cTn id="45" presetID="22" presetClass="entr" presetSubtype="8" fill="hold" nodeType="withEffect">
                                  <p:stCondLst>
                                    <p:cond delay="0"/>
                                  </p:stCondLst>
                                  <p:childTnLst>
                                    <p:set>
                                      <p:cBhvr>
                                        <p:cTn id="46" dur="1" fill="hold">
                                          <p:stCondLst>
                                            <p:cond delay="0"/>
                                          </p:stCondLst>
                                        </p:cTn>
                                        <p:tgtEl>
                                          <p:spTgt spid="33"/>
                                        </p:tgtEl>
                                        <p:attrNameLst>
                                          <p:attrName>style.visibility</p:attrName>
                                        </p:attrNameLst>
                                      </p:cBhvr>
                                      <p:to>
                                        <p:strVal val="visible"/>
                                      </p:to>
                                    </p:set>
                                    <p:animEffect transition="in" filter="wipe(left)">
                                      <p:cBhvr>
                                        <p:cTn id="47" dur="500"/>
                                        <p:tgtEl>
                                          <p:spTgt spid="33"/>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wipe(left)">
                                      <p:cBhvr>
                                        <p:cTn id="52" dur="500"/>
                                        <p:tgtEl>
                                          <p:spTgt spid="6"/>
                                        </p:tgtEl>
                                      </p:cBhvr>
                                    </p:animEffect>
                                  </p:childTnLst>
                                </p:cTn>
                              </p:par>
                              <p:par>
                                <p:cTn id="53" presetID="1" presetClass="entr" presetSubtype="0" fill="hold" grpId="2" nodeType="withEffect">
                                  <p:stCondLst>
                                    <p:cond delay="0"/>
                                  </p:stCondLst>
                                  <p:childTnLst>
                                    <p:set>
                                      <p:cBhvr>
                                        <p:cTn id="54" dur="1" fill="hold">
                                          <p:stCondLst>
                                            <p:cond delay="0"/>
                                          </p:stCondLst>
                                        </p:cTn>
                                        <p:tgtEl>
                                          <p:spTgt spid="47121"/>
                                        </p:tgtEl>
                                        <p:attrNameLst>
                                          <p:attrName>style.visibility</p:attrName>
                                        </p:attrNameLst>
                                      </p:cBhvr>
                                      <p:to>
                                        <p:strVal val="visible"/>
                                      </p:to>
                                    </p:set>
                                  </p:childTnLst>
                                </p:cTn>
                              </p:par>
                            </p:childTnLst>
                          </p:cTn>
                        </p:par>
                        <p:par>
                          <p:cTn id="55" fill="hold">
                            <p:stCondLst>
                              <p:cond delay="500"/>
                            </p:stCondLst>
                            <p:childTnLst>
                              <p:par>
                                <p:cTn id="56" presetID="1" presetClass="entr" presetSubtype="0" fill="hold" nodeType="afterEffect">
                                  <p:stCondLst>
                                    <p:cond delay="0"/>
                                  </p:stCondLst>
                                  <p:childTnLst>
                                    <p:set>
                                      <p:cBhvr>
                                        <p:cTn id="57" dur="1" fill="hold">
                                          <p:stCondLst>
                                            <p:cond delay="0"/>
                                          </p:stCondLst>
                                        </p:cTn>
                                        <p:tgtEl>
                                          <p:spTgt spid="88"/>
                                        </p:tgtEl>
                                        <p:attrNameLst>
                                          <p:attrName>style.visibility</p:attrName>
                                        </p:attrNameLst>
                                      </p:cBhvr>
                                      <p:to>
                                        <p:strVal val="visible"/>
                                      </p:to>
                                    </p:set>
                                  </p:childTnLst>
                                </p:cTn>
                              </p:par>
                              <p:par>
                                <p:cTn id="58" presetID="1" presetClass="entr" presetSubtype="0" fill="hold" nodeType="withEffect">
                                  <p:stCondLst>
                                    <p:cond delay="0"/>
                                  </p:stCondLst>
                                  <p:childTnLst>
                                    <p:set>
                                      <p:cBhvr>
                                        <p:cTn id="59" dur="1" fill="hold">
                                          <p:stCondLst>
                                            <p:cond delay="0"/>
                                          </p:stCondLst>
                                        </p:cTn>
                                        <p:tgtEl>
                                          <p:spTgt spid="53"/>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xit" presetSubtype="0" fill="hold" nodeType="clickEffect">
                                  <p:stCondLst>
                                    <p:cond delay="0"/>
                                  </p:stCondLst>
                                  <p:childTnLst>
                                    <p:set>
                                      <p:cBhvr>
                                        <p:cTn id="63" dur="1" fill="hold">
                                          <p:stCondLst>
                                            <p:cond delay="0"/>
                                          </p:stCondLst>
                                        </p:cTn>
                                        <p:tgtEl>
                                          <p:spTgt spid="33"/>
                                        </p:tgtEl>
                                        <p:attrNameLst>
                                          <p:attrName>style.visibility</p:attrName>
                                        </p:attrNameLst>
                                      </p:cBhvr>
                                      <p:to>
                                        <p:strVal val="hidden"/>
                                      </p:to>
                                    </p:set>
                                  </p:childTnLst>
                                </p:cTn>
                              </p:par>
                            </p:childTnLst>
                          </p:cTn>
                        </p:par>
                        <p:par>
                          <p:cTn id="64" fill="hold">
                            <p:stCondLst>
                              <p:cond delay="0"/>
                            </p:stCondLst>
                            <p:childTnLst>
                              <p:par>
                                <p:cTn id="65" presetID="1" presetClass="exit" presetSubtype="0" fill="hold" grpId="4" nodeType="afterEffect">
                                  <p:stCondLst>
                                    <p:cond delay="0"/>
                                  </p:stCondLst>
                                  <p:childTnLst>
                                    <p:set>
                                      <p:cBhvr>
                                        <p:cTn id="66" dur="1" fill="hold">
                                          <p:stCondLst>
                                            <p:cond delay="0"/>
                                          </p:stCondLst>
                                        </p:cTn>
                                        <p:tgtEl>
                                          <p:spTgt spid="47121"/>
                                        </p:tgtEl>
                                        <p:attrNameLst>
                                          <p:attrName>style.visibility</p:attrName>
                                        </p:attrNameLst>
                                      </p:cBhvr>
                                      <p:to>
                                        <p:strVal val="hidden"/>
                                      </p:to>
                                    </p:set>
                                  </p:childTnLst>
                                </p:cTn>
                              </p:par>
                              <p:par>
                                <p:cTn id="67" presetID="1" presetClass="exit" presetSubtype="0" fill="hold" nodeType="withEffect">
                                  <p:stCondLst>
                                    <p:cond delay="0"/>
                                  </p:stCondLst>
                                  <p:childTnLst>
                                    <p:set>
                                      <p:cBhvr>
                                        <p:cTn id="68" dur="1" fill="hold">
                                          <p:stCondLst>
                                            <p:cond delay="0"/>
                                          </p:stCondLst>
                                        </p:cTn>
                                        <p:tgtEl>
                                          <p:spTgt spid="6"/>
                                        </p:tgtEl>
                                        <p:attrNameLst>
                                          <p:attrName>style.visibility</p:attrName>
                                        </p:attrNameLst>
                                      </p:cBhvr>
                                      <p:to>
                                        <p:strVal val="hidden"/>
                                      </p:to>
                                    </p:set>
                                  </p:childTnLst>
                                </p:cTn>
                              </p:par>
                            </p:childTnLst>
                          </p:cTn>
                        </p:par>
                        <p:par>
                          <p:cTn id="69" fill="hold">
                            <p:stCondLst>
                              <p:cond delay="0"/>
                            </p:stCondLst>
                            <p:childTnLst>
                              <p:par>
                                <p:cTn id="70" presetID="22" presetClass="entr" presetSubtype="1" fill="hold" nodeType="afterEffect">
                                  <p:stCondLst>
                                    <p:cond delay="0"/>
                                  </p:stCondLst>
                                  <p:childTnLst>
                                    <p:set>
                                      <p:cBhvr>
                                        <p:cTn id="71" dur="1" fill="hold">
                                          <p:stCondLst>
                                            <p:cond delay="0"/>
                                          </p:stCondLst>
                                        </p:cTn>
                                        <p:tgtEl>
                                          <p:spTgt spid="89"/>
                                        </p:tgtEl>
                                        <p:attrNameLst>
                                          <p:attrName>style.visibility</p:attrName>
                                        </p:attrNameLst>
                                      </p:cBhvr>
                                      <p:to>
                                        <p:strVal val="visible"/>
                                      </p:to>
                                    </p:set>
                                    <p:animEffect transition="in" filter="wipe(up)">
                                      <p:cBhvr>
                                        <p:cTn id="72" dur="500"/>
                                        <p:tgtEl>
                                          <p:spTgt spid="89"/>
                                        </p:tgtEl>
                                      </p:cBhvr>
                                    </p:animEffect>
                                  </p:childTnLst>
                                </p:cTn>
                              </p:par>
                            </p:childTnLst>
                          </p:cTn>
                        </p:par>
                        <p:par>
                          <p:cTn id="73" fill="hold">
                            <p:stCondLst>
                              <p:cond delay="500"/>
                            </p:stCondLst>
                            <p:childTnLst>
                              <p:par>
                                <p:cTn id="74" presetID="1" presetClass="entr" presetSubtype="0" fill="hold" nodeType="afterEffect">
                                  <p:stCondLst>
                                    <p:cond delay="0"/>
                                  </p:stCondLst>
                                  <p:childTnLst>
                                    <p:set>
                                      <p:cBhvr>
                                        <p:cTn id="75" dur="1" fill="hold">
                                          <p:stCondLst>
                                            <p:cond delay="0"/>
                                          </p:stCondLst>
                                        </p:cTn>
                                        <p:tgtEl>
                                          <p:spTgt spid="90"/>
                                        </p:tgtEl>
                                        <p:attrNameLst>
                                          <p:attrName>style.visibility</p:attrName>
                                        </p:attrNameLst>
                                      </p:cBhvr>
                                      <p:to>
                                        <p:strVal val="visible"/>
                                      </p:to>
                                    </p:set>
                                  </p:childTnLst>
                                </p:cTn>
                              </p:par>
                            </p:childTnLst>
                          </p:cTn>
                        </p:par>
                      </p:childTnLst>
                    </p:cTn>
                  </p:par>
                  <p:par>
                    <p:cTn id="76" fill="hold" nodeType="clickPar">
                      <p:stCondLst>
                        <p:cond delay="indefinite"/>
                      </p:stCondLst>
                      <p:childTnLst>
                        <p:par>
                          <p:cTn id="77" fill="hold" nodeType="withGroup">
                            <p:stCondLst>
                              <p:cond delay="0"/>
                            </p:stCondLst>
                            <p:childTnLst>
                              <p:par>
                                <p:cTn id="78" presetID="22" presetClass="entr" presetSubtype="8" fill="hold" nodeType="clickEffect">
                                  <p:stCondLst>
                                    <p:cond delay="0"/>
                                  </p:stCondLst>
                                  <p:childTnLst>
                                    <p:set>
                                      <p:cBhvr>
                                        <p:cTn id="79" dur="1" fill="hold">
                                          <p:stCondLst>
                                            <p:cond delay="0"/>
                                          </p:stCondLst>
                                        </p:cTn>
                                        <p:tgtEl>
                                          <p:spTgt spid="68"/>
                                        </p:tgtEl>
                                        <p:attrNameLst>
                                          <p:attrName>style.visibility</p:attrName>
                                        </p:attrNameLst>
                                      </p:cBhvr>
                                      <p:to>
                                        <p:strVal val="visible"/>
                                      </p:to>
                                    </p:set>
                                    <p:animEffect transition="in" filter="wipe(left)">
                                      <p:cBhvr>
                                        <p:cTn id="80" dur="500"/>
                                        <p:tgtEl>
                                          <p:spTgt spid="68"/>
                                        </p:tgtEl>
                                      </p:cBhvr>
                                    </p:animEffect>
                                  </p:childTnLst>
                                </p:cTn>
                              </p:par>
                            </p:childTnLst>
                          </p:cTn>
                        </p:par>
                        <p:par>
                          <p:cTn id="81" fill="hold" nodeType="withGroup">
                            <p:stCondLst>
                              <p:cond delay="500"/>
                            </p:stCondLst>
                            <p:childTnLst>
                              <p:par>
                                <p:cTn id="82" presetID="1" presetClass="entr" presetSubtype="0" fill="hold" grpId="0" nodeType="afterEffect">
                                  <p:stCondLst>
                                    <p:cond delay="0"/>
                                  </p:stCondLst>
                                  <p:childTnLst>
                                    <p:set>
                                      <p:cBhvr>
                                        <p:cTn id="83" dur="1" fill="hold">
                                          <p:stCondLst>
                                            <p:cond delay="0"/>
                                          </p:stCondLst>
                                        </p:cTn>
                                        <p:tgtEl>
                                          <p:spTgt spid="65"/>
                                        </p:tgtEl>
                                        <p:attrNameLst>
                                          <p:attrName>style.visibility</p:attrName>
                                        </p:attrNameLst>
                                      </p:cBhvr>
                                      <p:to>
                                        <p:strVal val="visible"/>
                                      </p:to>
                                    </p:set>
                                  </p:childTnLst>
                                </p:cTn>
                              </p:par>
                            </p:childTnLst>
                          </p:cTn>
                        </p:par>
                        <p:par>
                          <p:cTn id="84" fill="hold" nodeType="withGroup">
                            <p:stCondLst>
                              <p:cond delay="500"/>
                            </p:stCondLst>
                            <p:childTnLst>
                              <p:par>
                                <p:cTn id="85" presetID="22" presetClass="entr" presetSubtype="4" fill="hold" nodeType="afterEffect">
                                  <p:stCondLst>
                                    <p:cond delay="0"/>
                                  </p:stCondLst>
                                  <p:childTnLst>
                                    <p:set>
                                      <p:cBhvr>
                                        <p:cTn id="86" dur="1" fill="hold">
                                          <p:stCondLst>
                                            <p:cond delay="0"/>
                                          </p:stCondLst>
                                        </p:cTn>
                                        <p:tgtEl>
                                          <p:spTgt spid="91"/>
                                        </p:tgtEl>
                                        <p:attrNameLst>
                                          <p:attrName>style.visibility</p:attrName>
                                        </p:attrNameLst>
                                      </p:cBhvr>
                                      <p:to>
                                        <p:strVal val="visible"/>
                                      </p:to>
                                    </p:set>
                                    <p:animEffect transition="in" filter="wipe(down)">
                                      <p:cBhvr>
                                        <p:cTn id="87" dur="500"/>
                                        <p:tgtEl>
                                          <p:spTgt spid="91"/>
                                        </p:tgtEl>
                                      </p:cBhvr>
                                    </p:animEffect>
                                  </p:childTnLst>
                                </p:cTn>
                              </p:par>
                            </p:childTnLst>
                          </p:cTn>
                        </p:par>
                        <p:par>
                          <p:cTn id="88" fill="hold" nodeType="withGroup">
                            <p:stCondLst>
                              <p:cond delay="1000"/>
                            </p:stCondLst>
                            <p:childTnLst>
                              <p:par>
                                <p:cTn id="89" presetID="1" presetClass="entr" presetSubtype="0" fill="hold" grpId="0" nodeType="afterEffect">
                                  <p:stCondLst>
                                    <p:cond delay="0"/>
                                  </p:stCondLst>
                                  <p:childTnLst>
                                    <p:set>
                                      <p:cBhvr>
                                        <p:cTn id="90" dur="1" fill="hold">
                                          <p:stCondLst>
                                            <p:cond delay="0"/>
                                          </p:stCondLst>
                                        </p:cTn>
                                        <p:tgtEl>
                                          <p:spTgt spid="66"/>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xit" presetSubtype="0" fill="hold" nodeType="clickEffect">
                                  <p:stCondLst>
                                    <p:cond delay="0"/>
                                  </p:stCondLst>
                                  <p:childTnLst>
                                    <p:set>
                                      <p:cBhvr>
                                        <p:cTn id="94" dur="1" fill="hold">
                                          <p:stCondLst>
                                            <p:cond delay="0"/>
                                          </p:stCondLst>
                                        </p:cTn>
                                        <p:tgtEl>
                                          <p:spTgt spid="91"/>
                                        </p:tgtEl>
                                        <p:attrNameLst>
                                          <p:attrName>style.visibility</p:attrName>
                                        </p:attrNameLst>
                                      </p:cBhvr>
                                      <p:to>
                                        <p:strVal val="hidden"/>
                                      </p:to>
                                    </p:set>
                                  </p:childTnLst>
                                </p:cTn>
                              </p:par>
                              <p:par>
                                <p:cTn id="95" presetID="1" presetClass="exit" presetSubtype="0" fill="hold" nodeType="withEffect">
                                  <p:stCondLst>
                                    <p:cond delay="0"/>
                                  </p:stCondLst>
                                  <p:childTnLst>
                                    <p:set>
                                      <p:cBhvr>
                                        <p:cTn id="96" dur="1" fill="hold">
                                          <p:stCondLst>
                                            <p:cond delay="0"/>
                                          </p:stCondLst>
                                        </p:cTn>
                                        <p:tgtEl>
                                          <p:spTgt spid="68"/>
                                        </p:tgtEl>
                                        <p:attrNameLst>
                                          <p:attrName>style.visibility</p:attrName>
                                        </p:attrNameLst>
                                      </p:cBhvr>
                                      <p:to>
                                        <p:strVal val="hidden"/>
                                      </p:to>
                                    </p:set>
                                  </p:childTnLst>
                                </p:cTn>
                              </p:par>
                            </p:childTnLst>
                          </p:cTn>
                        </p:par>
                        <p:par>
                          <p:cTn id="97" fill="hold" nodeType="withGroup">
                            <p:stCondLst>
                              <p:cond delay="0"/>
                            </p:stCondLst>
                            <p:childTnLst>
                              <p:par>
                                <p:cTn id="98" presetID="22" presetClass="entr" presetSubtype="8" fill="hold" nodeType="afterEffect">
                                  <p:stCondLst>
                                    <p:cond delay="0"/>
                                  </p:stCondLst>
                                  <p:childTnLst>
                                    <p:set>
                                      <p:cBhvr>
                                        <p:cTn id="99" dur="1" fill="hold">
                                          <p:stCondLst>
                                            <p:cond delay="0"/>
                                          </p:stCondLst>
                                        </p:cTn>
                                        <p:tgtEl>
                                          <p:spTgt spid="92"/>
                                        </p:tgtEl>
                                        <p:attrNameLst>
                                          <p:attrName>style.visibility</p:attrName>
                                        </p:attrNameLst>
                                      </p:cBhvr>
                                      <p:to>
                                        <p:strVal val="visible"/>
                                      </p:to>
                                    </p:set>
                                    <p:animEffect transition="in" filter="wipe(left)">
                                      <p:cBhvr>
                                        <p:cTn id="100" dur="500"/>
                                        <p:tgtEl>
                                          <p:spTgt spid="92"/>
                                        </p:tgtEl>
                                      </p:cBhvr>
                                    </p:animEffect>
                                  </p:childTnLst>
                                </p:cTn>
                              </p:par>
                            </p:childTnLst>
                          </p:cTn>
                        </p:par>
                        <p:par>
                          <p:cTn id="101" fill="hold">
                            <p:stCondLst>
                              <p:cond delay="500"/>
                            </p:stCondLst>
                            <p:childTnLst>
                              <p:par>
                                <p:cTn id="102" presetID="1" presetClass="entr" presetSubtype="0" fill="hold" grpId="0" nodeType="afterEffect">
                                  <p:stCondLst>
                                    <p:cond delay="0"/>
                                  </p:stCondLst>
                                  <p:childTnLst>
                                    <p:set>
                                      <p:cBhvr>
                                        <p:cTn id="103" dur="1" fill="hold">
                                          <p:stCondLst>
                                            <p:cond delay="0"/>
                                          </p:stCondLst>
                                        </p:cTn>
                                        <p:tgtEl>
                                          <p:spTgt spid="77"/>
                                        </p:tgtEl>
                                        <p:attrNameLst>
                                          <p:attrName>style.visibility</p:attrName>
                                        </p:attrNameLst>
                                      </p:cBhvr>
                                      <p:to>
                                        <p:strVal val="visible"/>
                                      </p:to>
                                    </p:set>
                                  </p:childTnLst>
                                </p:cTn>
                              </p:par>
                            </p:childTnLst>
                          </p:cTn>
                        </p:par>
                      </p:childTnLst>
                    </p:cTn>
                  </p:par>
                  <p:par>
                    <p:cTn id="104" fill="hold">
                      <p:stCondLst>
                        <p:cond delay="indefinite"/>
                      </p:stCondLst>
                      <p:childTnLst>
                        <p:par>
                          <p:cTn id="105" fill="hold">
                            <p:stCondLst>
                              <p:cond delay="0"/>
                            </p:stCondLst>
                            <p:childTnLst>
                              <p:par>
                                <p:cTn id="106" presetID="1" presetClass="exit" presetSubtype="0" fill="hold" nodeType="clickEffect">
                                  <p:stCondLst>
                                    <p:cond delay="0"/>
                                  </p:stCondLst>
                                  <p:childTnLst>
                                    <p:set>
                                      <p:cBhvr>
                                        <p:cTn id="107" dur="1" fill="hold">
                                          <p:stCondLst>
                                            <p:cond delay="0"/>
                                          </p:stCondLst>
                                        </p:cTn>
                                        <p:tgtEl>
                                          <p:spTgt spid="92"/>
                                        </p:tgtEl>
                                        <p:attrNameLst>
                                          <p:attrName>style.visibility</p:attrName>
                                        </p:attrNameLst>
                                      </p:cBhvr>
                                      <p:to>
                                        <p:strVal val="hidden"/>
                                      </p:to>
                                    </p:set>
                                  </p:childTnLst>
                                </p:cTn>
                              </p:par>
                            </p:childTnLst>
                          </p:cTn>
                        </p:par>
                        <p:par>
                          <p:cTn id="108" fill="hold" nodeType="withGroup">
                            <p:stCondLst>
                              <p:cond delay="0"/>
                            </p:stCondLst>
                            <p:childTnLst>
                              <p:par>
                                <p:cTn id="109" presetID="22" presetClass="entr" presetSubtype="1" fill="hold" grpId="0" nodeType="afterEffect">
                                  <p:stCondLst>
                                    <p:cond delay="0"/>
                                  </p:stCondLst>
                                  <p:childTnLst>
                                    <p:set>
                                      <p:cBhvr>
                                        <p:cTn id="110" dur="1" fill="hold">
                                          <p:stCondLst>
                                            <p:cond delay="0"/>
                                          </p:stCondLst>
                                        </p:cTn>
                                        <p:tgtEl>
                                          <p:spTgt spid="82"/>
                                        </p:tgtEl>
                                        <p:attrNameLst>
                                          <p:attrName>style.visibility</p:attrName>
                                        </p:attrNameLst>
                                      </p:cBhvr>
                                      <p:to>
                                        <p:strVal val="visible"/>
                                      </p:to>
                                    </p:set>
                                    <p:animEffect transition="in" filter="wipe(up)">
                                      <p:cBhvr>
                                        <p:cTn id="111" dur="500"/>
                                        <p:tgtEl>
                                          <p:spTgt spid="82"/>
                                        </p:tgtEl>
                                      </p:cBhvr>
                                    </p:animEffect>
                                  </p:childTnLst>
                                </p:cTn>
                              </p:par>
                            </p:childTnLst>
                          </p:cTn>
                        </p:par>
                        <p:par>
                          <p:cTn id="112" fill="hold">
                            <p:stCondLst>
                              <p:cond delay="500"/>
                            </p:stCondLst>
                            <p:childTnLst>
                              <p:par>
                                <p:cTn id="113" presetID="3" presetClass="entr" presetSubtype="10" fill="hold" nodeType="afterEffect">
                                  <p:stCondLst>
                                    <p:cond delay="0"/>
                                  </p:stCondLst>
                                  <p:childTnLst>
                                    <p:set>
                                      <p:cBhvr>
                                        <p:cTn id="114" dur="1" fill="hold">
                                          <p:stCondLst>
                                            <p:cond delay="0"/>
                                          </p:stCondLst>
                                        </p:cTn>
                                        <p:tgtEl>
                                          <p:spTgt spid="93"/>
                                        </p:tgtEl>
                                        <p:attrNameLst>
                                          <p:attrName>style.visibility</p:attrName>
                                        </p:attrNameLst>
                                      </p:cBhvr>
                                      <p:to>
                                        <p:strVal val="visible"/>
                                      </p:to>
                                    </p:set>
                                    <p:animEffect transition="in" filter="blinds(horizontal)">
                                      <p:cBhvr>
                                        <p:cTn id="115" dur="500"/>
                                        <p:tgtEl>
                                          <p:spTgt spid="93"/>
                                        </p:tgtEl>
                                      </p:cBhvr>
                                    </p:animEffect>
                                  </p:childTnLst>
                                </p:cTn>
                              </p:par>
                            </p:childTnLst>
                          </p:cTn>
                        </p:par>
                        <p:par>
                          <p:cTn id="116" fill="hold" nodeType="withGroup">
                            <p:stCondLst>
                              <p:cond delay="1000"/>
                            </p:stCondLst>
                            <p:childTnLst>
                              <p:par>
                                <p:cTn id="117" presetID="22" presetClass="entr" presetSubtype="4" fill="hold" nodeType="afterEffect">
                                  <p:stCondLst>
                                    <p:cond delay="0"/>
                                  </p:stCondLst>
                                  <p:childTnLst>
                                    <p:set>
                                      <p:cBhvr>
                                        <p:cTn id="118" dur="1" fill="hold">
                                          <p:stCondLst>
                                            <p:cond delay="0"/>
                                          </p:stCondLst>
                                        </p:cTn>
                                        <p:tgtEl>
                                          <p:spTgt spid="94"/>
                                        </p:tgtEl>
                                        <p:attrNameLst>
                                          <p:attrName>style.visibility</p:attrName>
                                        </p:attrNameLst>
                                      </p:cBhvr>
                                      <p:to>
                                        <p:strVal val="visible"/>
                                      </p:to>
                                    </p:set>
                                    <p:animEffect transition="in" filter="wipe(down)">
                                      <p:cBhvr>
                                        <p:cTn id="119" dur="500"/>
                                        <p:tgtEl>
                                          <p:spTgt spid="94"/>
                                        </p:tgtEl>
                                      </p:cBhvr>
                                    </p:animEffect>
                                  </p:childTnLst>
                                </p:cTn>
                              </p:par>
                            </p:childTnLst>
                          </p:cTn>
                        </p:par>
                        <p:par>
                          <p:cTn id="120" fill="hold">
                            <p:stCondLst>
                              <p:cond delay="1500"/>
                            </p:stCondLst>
                            <p:childTnLst>
                              <p:par>
                                <p:cTn id="121" presetID="1" presetClass="exit" presetSubtype="0" fill="hold" nodeType="afterEffect">
                                  <p:stCondLst>
                                    <p:cond delay="0"/>
                                  </p:stCondLst>
                                  <p:childTnLst>
                                    <p:set>
                                      <p:cBhvr>
                                        <p:cTn id="122" dur="1" fill="hold">
                                          <p:stCondLst>
                                            <p:cond delay="0"/>
                                          </p:stCondLst>
                                        </p:cTn>
                                        <p:tgtEl>
                                          <p:spTgt spid="53"/>
                                        </p:tgtEl>
                                        <p:attrNameLst>
                                          <p:attrName>style.visibility</p:attrName>
                                        </p:attrNameLst>
                                      </p:cBhvr>
                                      <p:to>
                                        <p:strVal val="hidden"/>
                                      </p:to>
                                    </p:set>
                                  </p:childTnLst>
                                </p:cTn>
                              </p:par>
                            </p:childTnLst>
                          </p:cTn>
                        </p:par>
                      </p:childTnLst>
                    </p:cTn>
                  </p:par>
                  <p:par>
                    <p:cTn id="123" fill="hold">
                      <p:stCondLst>
                        <p:cond delay="indefinite"/>
                      </p:stCondLst>
                      <p:childTnLst>
                        <p:par>
                          <p:cTn id="124" fill="hold">
                            <p:stCondLst>
                              <p:cond delay="0"/>
                            </p:stCondLst>
                            <p:childTnLst>
                              <p:par>
                                <p:cTn id="125" presetID="1" presetClass="exit" presetSubtype="0" fill="hold" nodeType="clickEffect">
                                  <p:stCondLst>
                                    <p:cond delay="0"/>
                                  </p:stCondLst>
                                  <p:childTnLst>
                                    <p:set>
                                      <p:cBhvr>
                                        <p:cTn id="126" dur="1" fill="hold">
                                          <p:stCondLst>
                                            <p:cond delay="0"/>
                                          </p:stCondLst>
                                        </p:cTn>
                                        <p:tgtEl>
                                          <p:spTgt spid="88"/>
                                        </p:tgtEl>
                                        <p:attrNameLst>
                                          <p:attrName>style.visibility</p:attrName>
                                        </p:attrNameLst>
                                      </p:cBhvr>
                                      <p:to>
                                        <p:strVal val="hidden"/>
                                      </p:to>
                                    </p:set>
                                  </p:childTnLst>
                                </p:cTn>
                              </p:par>
                              <p:par>
                                <p:cTn id="127" presetID="1" presetClass="exit" presetSubtype="0" fill="hold" nodeType="withEffect">
                                  <p:stCondLst>
                                    <p:cond delay="0"/>
                                  </p:stCondLst>
                                  <p:childTnLst>
                                    <p:set>
                                      <p:cBhvr>
                                        <p:cTn id="128" dur="1" fill="hold">
                                          <p:stCondLst>
                                            <p:cond delay="0"/>
                                          </p:stCondLst>
                                        </p:cTn>
                                        <p:tgtEl>
                                          <p:spTgt spid="89"/>
                                        </p:tgtEl>
                                        <p:attrNameLst>
                                          <p:attrName>style.visibility</p:attrName>
                                        </p:attrNameLst>
                                      </p:cBhvr>
                                      <p:to>
                                        <p:strVal val="hidden"/>
                                      </p:to>
                                    </p:set>
                                  </p:childTnLst>
                                </p:cTn>
                              </p:par>
                              <p:par>
                                <p:cTn id="129" presetID="1" presetClass="exit" presetSubtype="0" fill="hold" nodeType="withEffect">
                                  <p:stCondLst>
                                    <p:cond delay="0"/>
                                  </p:stCondLst>
                                  <p:childTnLst>
                                    <p:set>
                                      <p:cBhvr>
                                        <p:cTn id="130" dur="1" fill="hold">
                                          <p:stCondLst>
                                            <p:cond delay="0"/>
                                          </p:stCondLst>
                                        </p:cTn>
                                        <p:tgtEl>
                                          <p:spTgt spid="90"/>
                                        </p:tgtEl>
                                        <p:attrNameLst>
                                          <p:attrName>style.visibility</p:attrName>
                                        </p:attrNameLst>
                                      </p:cBhvr>
                                      <p:to>
                                        <p:strVal val="hidden"/>
                                      </p:to>
                                    </p:set>
                                  </p:childTnLst>
                                </p:cTn>
                              </p:par>
                              <p:par>
                                <p:cTn id="131" presetID="1" presetClass="exit" presetSubtype="0" fill="hold" grpId="1" nodeType="withEffect">
                                  <p:stCondLst>
                                    <p:cond delay="0"/>
                                  </p:stCondLst>
                                  <p:childTnLst>
                                    <p:set>
                                      <p:cBhvr>
                                        <p:cTn id="132" dur="1" fill="hold">
                                          <p:stCondLst>
                                            <p:cond delay="0"/>
                                          </p:stCondLst>
                                        </p:cTn>
                                        <p:tgtEl>
                                          <p:spTgt spid="82"/>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0"/>
                                          </p:stCondLst>
                                        </p:cTn>
                                        <p:tgtEl>
                                          <p:spTgt spid="93"/>
                                        </p:tgtEl>
                                        <p:attrNameLst>
                                          <p:attrName>style.visibility</p:attrName>
                                        </p:attrNameLst>
                                      </p:cBhvr>
                                      <p:to>
                                        <p:strVal val="hidden"/>
                                      </p:to>
                                    </p:set>
                                  </p:childTnLst>
                                </p:cTn>
                              </p:par>
                              <p:par>
                                <p:cTn id="135" presetID="1" presetClass="exit" presetSubtype="0" fill="hold" nodeType="withEffect">
                                  <p:stCondLst>
                                    <p:cond delay="0"/>
                                  </p:stCondLst>
                                  <p:childTnLst>
                                    <p:set>
                                      <p:cBhvr>
                                        <p:cTn id="136" dur="1" fill="hold">
                                          <p:stCondLst>
                                            <p:cond delay="0"/>
                                          </p:stCondLst>
                                        </p:cTn>
                                        <p:tgtEl>
                                          <p:spTgt spid="94"/>
                                        </p:tgtEl>
                                        <p:attrNameLst>
                                          <p:attrName>style.visibility</p:attrName>
                                        </p:attrNameLst>
                                      </p:cBhvr>
                                      <p:to>
                                        <p:strVal val="hidden"/>
                                      </p:to>
                                    </p:set>
                                  </p:childTnLst>
                                </p:cTn>
                              </p:par>
                            </p:childTnLst>
                          </p:cTn>
                        </p:par>
                        <p:par>
                          <p:cTn id="137" fill="hold">
                            <p:stCondLst>
                              <p:cond delay="0"/>
                            </p:stCondLst>
                            <p:childTnLst>
                              <p:par>
                                <p:cTn id="138" presetID="22" presetClass="entr" presetSubtype="8" fill="hold" nodeType="afterEffect">
                                  <p:stCondLst>
                                    <p:cond delay="0"/>
                                  </p:stCondLst>
                                  <p:childTnLst>
                                    <p:set>
                                      <p:cBhvr>
                                        <p:cTn id="139" dur="1" fill="hold">
                                          <p:stCondLst>
                                            <p:cond delay="0"/>
                                          </p:stCondLst>
                                        </p:cTn>
                                        <p:tgtEl>
                                          <p:spTgt spid="33"/>
                                        </p:tgtEl>
                                        <p:attrNameLst>
                                          <p:attrName>style.visibility</p:attrName>
                                        </p:attrNameLst>
                                      </p:cBhvr>
                                      <p:to>
                                        <p:strVal val="visible"/>
                                      </p:to>
                                    </p:set>
                                    <p:animEffect transition="in" filter="wipe(left)">
                                      <p:cBhvr>
                                        <p:cTn id="140" dur="500"/>
                                        <p:tgtEl>
                                          <p:spTgt spid="33"/>
                                        </p:tgtEl>
                                      </p:cBhvr>
                                    </p:animEffect>
                                  </p:childTnLst>
                                </p:cTn>
                              </p:par>
                            </p:childTnLst>
                          </p:cTn>
                        </p:par>
                        <p:par>
                          <p:cTn id="141" fill="hold">
                            <p:stCondLst>
                              <p:cond delay="500"/>
                            </p:stCondLst>
                            <p:childTnLst>
                              <p:par>
                                <p:cTn id="142" presetID="22" presetClass="entr" presetSubtype="8" fill="hold" nodeType="afterEffect">
                                  <p:stCondLst>
                                    <p:cond delay="0"/>
                                  </p:stCondLst>
                                  <p:childTnLst>
                                    <p:set>
                                      <p:cBhvr>
                                        <p:cTn id="143" dur="1" fill="hold">
                                          <p:stCondLst>
                                            <p:cond delay="0"/>
                                          </p:stCondLst>
                                        </p:cTn>
                                        <p:tgtEl>
                                          <p:spTgt spid="6"/>
                                        </p:tgtEl>
                                        <p:attrNameLst>
                                          <p:attrName>style.visibility</p:attrName>
                                        </p:attrNameLst>
                                      </p:cBhvr>
                                      <p:to>
                                        <p:strVal val="visible"/>
                                      </p:to>
                                    </p:set>
                                    <p:animEffect transition="in" filter="wipe(left)">
                                      <p:cBhvr>
                                        <p:cTn id="144" dur="500"/>
                                        <p:tgtEl>
                                          <p:spTgt spid="6"/>
                                        </p:tgtEl>
                                      </p:cBhvr>
                                    </p:animEffect>
                                  </p:childTnLst>
                                </p:cTn>
                              </p:par>
                              <p:par>
                                <p:cTn id="145" presetID="1" presetClass="entr" presetSubtype="0" fill="hold" grpId="3" nodeType="withEffect">
                                  <p:stCondLst>
                                    <p:cond delay="0"/>
                                  </p:stCondLst>
                                  <p:childTnLst>
                                    <p:set>
                                      <p:cBhvr>
                                        <p:cTn id="146" dur="1" fill="hold">
                                          <p:stCondLst>
                                            <p:cond delay="0"/>
                                          </p:stCondLst>
                                        </p:cTn>
                                        <p:tgtEl>
                                          <p:spTgt spid="47121"/>
                                        </p:tgtEl>
                                        <p:attrNameLst>
                                          <p:attrName>style.visibility</p:attrName>
                                        </p:attrNameLst>
                                      </p:cBhvr>
                                      <p:to>
                                        <p:strVal val="visible"/>
                                      </p:to>
                                    </p:set>
                                  </p:childTnLst>
                                </p:cTn>
                              </p:par>
                            </p:childTnLst>
                          </p:cTn>
                        </p:par>
                        <p:par>
                          <p:cTn id="147" fill="hold">
                            <p:stCondLst>
                              <p:cond delay="1000"/>
                            </p:stCondLst>
                            <p:childTnLst>
                              <p:par>
                                <p:cTn id="148" presetID="22" presetClass="entr" presetSubtype="8" fill="hold" nodeType="afterEffect">
                                  <p:stCondLst>
                                    <p:cond delay="0"/>
                                  </p:stCondLst>
                                  <p:childTnLst>
                                    <p:set>
                                      <p:cBhvr>
                                        <p:cTn id="149" dur="1" fill="hold">
                                          <p:stCondLst>
                                            <p:cond delay="0"/>
                                          </p:stCondLst>
                                        </p:cTn>
                                        <p:tgtEl>
                                          <p:spTgt spid="74"/>
                                        </p:tgtEl>
                                        <p:attrNameLst>
                                          <p:attrName>style.visibility</p:attrName>
                                        </p:attrNameLst>
                                      </p:cBhvr>
                                      <p:to>
                                        <p:strVal val="visible"/>
                                      </p:to>
                                    </p:set>
                                    <p:animEffect transition="in" filter="wipe(left)">
                                      <p:cBhvr>
                                        <p:cTn id="150" dur="500"/>
                                        <p:tgtEl>
                                          <p:spTgt spid="74"/>
                                        </p:tgtEl>
                                      </p:cBhvr>
                                    </p:animEffect>
                                  </p:childTnLst>
                                </p:cTn>
                              </p:par>
                            </p:childTnLst>
                          </p:cTn>
                        </p:par>
                        <p:par>
                          <p:cTn id="151" fill="hold">
                            <p:stCondLst>
                              <p:cond delay="1500"/>
                            </p:stCondLst>
                            <p:childTnLst>
                              <p:par>
                                <p:cTn id="152" presetID="1" presetClass="entr" presetSubtype="0" fill="hold" grpId="0" nodeType="afterEffect">
                                  <p:stCondLst>
                                    <p:cond delay="0"/>
                                  </p:stCondLst>
                                  <p:childTnLst>
                                    <p:set>
                                      <p:cBhvr>
                                        <p:cTn id="153" dur="1" fill="hold">
                                          <p:stCondLst>
                                            <p:cond delay="0"/>
                                          </p:stCondLst>
                                        </p:cTn>
                                        <p:tgtEl>
                                          <p:spTgt spid="72"/>
                                        </p:tgtEl>
                                        <p:attrNameLst>
                                          <p:attrName>style.visibility</p:attrName>
                                        </p:attrNameLst>
                                      </p:cBhvr>
                                      <p:to>
                                        <p:strVal val="visible"/>
                                      </p:to>
                                    </p:set>
                                  </p:childTnLst>
                                </p:cTn>
                              </p:par>
                            </p:childTnLst>
                          </p:cTn>
                        </p:par>
                        <p:par>
                          <p:cTn id="154" fill="hold">
                            <p:stCondLst>
                              <p:cond delay="1500"/>
                            </p:stCondLst>
                            <p:childTnLst>
                              <p:par>
                                <p:cTn id="155" presetID="22" presetClass="entr" presetSubtype="8" fill="hold" nodeType="afterEffect">
                                  <p:stCondLst>
                                    <p:cond delay="0"/>
                                  </p:stCondLst>
                                  <p:childTnLst>
                                    <p:set>
                                      <p:cBhvr>
                                        <p:cTn id="156" dur="1" fill="hold">
                                          <p:stCondLst>
                                            <p:cond delay="0"/>
                                          </p:stCondLst>
                                        </p:cTn>
                                        <p:tgtEl>
                                          <p:spTgt spid="67"/>
                                        </p:tgtEl>
                                        <p:attrNameLst>
                                          <p:attrName>style.visibility</p:attrName>
                                        </p:attrNameLst>
                                      </p:cBhvr>
                                      <p:to>
                                        <p:strVal val="visible"/>
                                      </p:to>
                                    </p:set>
                                    <p:animEffect transition="in" filter="wipe(left)">
                                      <p:cBhvr>
                                        <p:cTn id="157" dur="500"/>
                                        <p:tgtEl>
                                          <p:spTgt spid="67"/>
                                        </p:tgtEl>
                                      </p:cBhvr>
                                    </p:animEffect>
                                  </p:childTnLst>
                                </p:cTn>
                              </p:par>
                              <p:par>
                                <p:cTn id="158" presetID="1" presetClass="entr" presetSubtype="0" fill="hold" grpId="0" nodeType="withEffect">
                                  <p:stCondLst>
                                    <p:cond delay="0"/>
                                  </p:stCondLst>
                                  <p:childTnLst>
                                    <p:set>
                                      <p:cBhvr>
                                        <p:cTn id="159" dur="1" fill="hold">
                                          <p:stCondLst>
                                            <p:cond delay="0"/>
                                          </p:stCondLst>
                                        </p:cTn>
                                        <p:tgtEl>
                                          <p:spTgt spid="73"/>
                                        </p:tgtEl>
                                        <p:attrNameLst>
                                          <p:attrName>style.visibility</p:attrName>
                                        </p:attrNameLst>
                                      </p:cBhvr>
                                      <p:to>
                                        <p:strVal val="visible"/>
                                      </p:to>
                                    </p:set>
                                  </p:childTnLst>
                                </p:cTn>
                              </p:par>
                            </p:childTnLst>
                          </p:cTn>
                        </p:par>
                        <p:par>
                          <p:cTn id="160" fill="hold">
                            <p:stCondLst>
                              <p:cond delay="2000"/>
                            </p:stCondLst>
                            <p:childTnLst>
                              <p:par>
                                <p:cTn id="161" presetID="1" presetClass="entr" presetSubtype="0" fill="hold" grpId="0" nodeType="afterEffect">
                                  <p:stCondLst>
                                    <p:cond delay="0"/>
                                  </p:stCondLst>
                                  <p:childTnLst>
                                    <p:set>
                                      <p:cBhvr>
                                        <p:cTn id="162"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21" grpId="0"/>
      <p:bldP spid="47121" grpId="1"/>
      <p:bldP spid="47121" grpId="2"/>
      <p:bldP spid="47121" grpId="3"/>
      <p:bldP spid="47121" grpId="4"/>
      <p:bldP spid="47122" grpId="0"/>
      <p:bldP spid="47122" grpId="1"/>
      <p:bldP spid="47123" grpId="0"/>
      <p:bldP spid="47123" grpId="1"/>
      <p:bldP spid="47124" grpId="0" animBg="1"/>
      <p:bldP spid="47124" grpId="1" animBg="1"/>
      <p:bldP spid="65" grpId="0" animBg="1"/>
      <p:bldP spid="66" grpId="0" animBg="1"/>
      <p:bldP spid="77" grpId="0" animBg="1"/>
      <p:bldP spid="82" grpId="0" animBg="1"/>
      <p:bldP spid="82" grpId="1" animBg="1"/>
      <p:bldP spid="87" grpId="0" animBg="1"/>
      <p:bldP spid="72" grpId="0"/>
      <p:bldP spid="7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1C14E-6596-E941-8794-3B0105C58F5B}"/>
              </a:ext>
            </a:extLst>
          </p:cNvPr>
          <p:cNvSpPr>
            <a:spLocks noGrp="1"/>
          </p:cNvSpPr>
          <p:nvPr>
            <p:ph type="title"/>
          </p:nvPr>
        </p:nvSpPr>
        <p:spPr>
          <a:xfrm>
            <a:off x="152400" y="152400"/>
            <a:ext cx="8686800" cy="533400"/>
          </a:xfrm>
        </p:spPr>
        <p:txBody>
          <a:bodyPr/>
          <a:lstStyle/>
          <a:p>
            <a:r>
              <a:rPr lang="en-US" dirty="0"/>
              <a:t>Inversion of the Hardware / Software Boundary</a:t>
            </a:r>
          </a:p>
        </p:txBody>
      </p:sp>
      <p:sp>
        <p:nvSpPr>
          <p:cNvPr id="3" name="Content Placeholder 2">
            <a:extLst>
              <a:ext uri="{FF2B5EF4-FFF2-40B4-BE49-F238E27FC236}">
                <a16:creationId xmlns:a16="http://schemas.microsoft.com/office/drawing/2014/main" id="{92224BB2-942E-8744-82E0-609AAB0D7C2A}"/>
              </a:ext>
            </a:extLst>
          </p:cNvPr>
          <p:cNvSpPr>
            <a:spLocks noGrp="1"/>
          </p:cNvSpPr>
          <p:nvPr>
            <p:ph idx="1"/>
          </p:nvPr>
        </p:nvSpPr>
        <p:spPr/>
        <p:txBody>
          <a:bodyPr/>
          <a:lstStyle/>
          <a:p>
            <a:r>
              <a:rPr lang="en-US" dirty="0"/>
              <a:t>In order for an instruction to complete …</a:t>
            </a:r>
          </a:p>
          <a:p>
            <a:r>
              <a:rPr lang="en-US" dirty="0"/>
              <a:t>It requires the intervention of operating system software</a:t>
            </a:r>
          </a:p>
          <a:p>
            <a:r>
              <a:rPr lang="en-US" dirty="0"/>
              <a:t>Receive the page fault, remedy the situation </a:t>
            </a:r>
          </a:p>
          <a:p>
            <a:pPr lvl="1"/>
            <a:r>
              <a:rPr lang="en-US" dirty="0"/>
              <a:t>Load the page, create the page, copy-on-write</a:t>
            </a:r>
          </a:p>
          <a:p>
            <a:pPr lvl="1"/>
            <a:r>
              <a:rPr lang="en-US" dirty="0"/>
              <a:t>Update the PTE entry so the translation will succeed</a:t>
            </a:r>
          </a:p>
          <a:p>
            <a:r>
              <a:rPr lang="en-US" dirty="0"/>
              <a:t>Restart (or resume) the instruction</a:t>
            </a:r>
          </a:p>
          <a:p>
            <a:pPr lvl="1"/>
            <a:r>
              <a:rPr lang="en-US" dirty="0"/>
              <a:t>This is one of the huge simplifications in RISC instructions sets</a:t>
            </a:r>
          </a:p>
          <a:p>
            <a:pPr lvl="1"/>
            <a:r>
              <a:rPr lang="en-US" dirty="0"/>
              <a:t>Can be very complex when instruction modify state (x86)</a:t>
            </a:r>
          </a:p>
          <a:p>
            <a:endParaRPr lang="en-US" dirty="0"/>
          </a:p>
        </p:txBody>
      </p:sp>
    </p:spTree>
    <p:extLst>
      <p:ext uri="{BB962C8B-B14F-4D97-AF65-F5344CB8AC3E}">
        <p14:creationId xmlns:p14="http://schemas.microsoft.com/office/powerpoint/2010/main" val="3318593238"/>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a:xfrm>
            <a:off x="152400" y="152400"/>
            <a:ext cx="8839200" cy="533400"/>
          </a:xfrm>
        </p:spPr>
        <p:txBody>
          <a:bodyPr/>
          <a:lstStyle/>
          <a:p>
            <a:r>
              <a:rPr lang="en-US" altLang="ko-KR" dirty="0">
                <a:ea typeface="굴림" panose="020B0600000101010101" pitchFamily="34" charset="-127"/>
              </a:rPr>
              <a:t>Demand Paging as Caching, …</a:t>
            </a:r>
          </a:p>
        </p:txBody>
      </p:sp>
      <p:sp>
        <p:nvSpPr>
          <p:cNvPr id="765955" name="Rectangle 3"/>
          <p:cNvSpPr>
            <a:spLocks noGrp="1" noChangeArrowheads="1"/>
          </p:cNvSpPr>
          <p:nvPr>
            <p:ph type="body" idx="1"/>
          </p:nvPr>
        </p:nvSpPr>
        <p:spPr>
          <a:xfrm>
            <a:off x="304800" y="838200"/>
            <a:ext cx="8534400" cy="5486400"/>
          </a:xfrm>
        </p:spPr>
        <p:txBody>
          <a:bodyPr/>
          <a:lstStyle/>
          <a:p>
            <a:r>
              <a:rPr lang="en-US" altLang="ko-KR" dirty="0">
                <a:ea typeface="굴림" panose="020B0600000101010101" pitchFamily="34" charset="-127"/>
              </a:rPr>
              <a:t>What  “block size”? - 1 page (</a:t>
            </a:r>
            <a:r>
              <a:rPr lang="en-US" altLang="ko-KR" dirty="0" err="1">
                <a:ea typeface="굴림" panose="020B0600000101010101" pitchFamily="34" charset="-127"/>
              </a:rPr>
              <a:t>e.g</a:t>
            </a:r>
            <a:r>
              <a:rPr lang="en-US" altLang="ko-KR" dirty="0">
                <a:ea typeface="굴림" panose="020B0600000101010101" pitchFamily="34" charset="-127"/>
              </a:rPr>
              <a:t>, 4 KB)</a:t>
            </a:r>
          </a:p>
          <a:p>
            <a:r>
              <a:rPr lang="en-US" altLang="ko-KR" dirty="0">
                <a:ea typeface="굴림" panose="020B0600000101010101" pitchFamily="34" charset="-127"/>
              </a:rPr>
              <a:t>What “organization” </a:t>
            </a:r>
            <a:r>
              <a:rPr lang="en-US" altLang="ko-KR" dirty="0" err="1">
                <a:ea typeface="굴림" panose="020B0600000101010101" pitchFamily="34" charset="-127"/>
              </a:rPr>
              <a:t>ie</a:t>
            </a:r>
            <a:r>
              <a:rPr lang="en-US" altLang="ko-KR" dirty="0">
                <a:ea typeface="굴림" panose="020B0600000101010101" pitchFamily="34" charset="-127"/>
              </a:rPr>
              <a:t>. direct-mapped, set-assoc., fully-associative?</a:t>
            </a:r>
          </a:p>
          <a:p>
            <a:pPr lvl="1"/>
            <a:r>
              <a:rPr lang="en-US" altLang="ko-KR" dirty="0">
                <a:ea typeface="굴림" panose="020B0600000101010101" pitchFamily="34" charset="-127"/>
              </a:rPr>
              <a:t>Any page in any frame of memory, i.e., fully associative: arbitrary virtual </a:t>
            </a:r>
            <a:r>
              <a:rPr lang="en-US" altLang="ko-KR" dirty="0">
                <a:ea typeface="굴림" panose="020B0600000101010101" pitchFamily="34" charset="-127"/>
                <a:sym typeface="Symbol" panose="05050102010706020507" pitchFamily="18" charset="2"/>
              </a:rPr>
              <a:t> physical mapping</a:t>
            </a:r>
          </a:p>
          <a:p>
            <a:r>
              <a:rPr lang="en-US" altLang="ko-KR" dirty="0">
                <a:ea typeface="굴림" panose="020B0600000101010101" pitchFamily="34" charset="-127"/>
                <a:sym typeface="Symbol" panose="05050102010706020507" pitchFamily="18" charset="2"/>
              </a:rPr>
              <a:t>How do we locate a page?</a:t>
            </a:r>
          </a:p>
          <a:p>
            <a:pPr lvl="1"/>
            <a:r>
              <a:rPr lang="en-US" altLang="ko-KR" dirty="0">
                <a:ea typeface="굴림" panose="020B0600000101010101" pitchFamily="34" charset="-127"/>
                <a:sym typeface="Symbol" panose="05050102010706020507" pitchFamily="18" charset="2"/>
              </a:rPr>
              <a:t>First check TLB, then page-table traversal</a:t>
            </a:r>
          </a:p>
          <a:p>
            <a:r>
              <a:rPr lang="en-US" altLang="ko-KR" dirty="0">
                <a:ea typeface="굴림" panose="020B0600000101010101" pitchFamily="34" charset="-127"/>
                <a:sym typeface="Symbol" panose="05050102010706020507" pitchFamily="18" charset="2"/>
              </a:rPr>
              <a:t>What is page replacement policy? (i.e. LRU, Random…)</a:t>
            </a:r>
          </a:p>
          <a:p>
            <a:pPr lvl="1"/>
            <a:r>
              <a:rPr lang="en-US" altLang="ko-KR" dirty="0">
                <a:ea typeface="굴림" panose="020B0600000101010101" pitchFamily="34" charset="-127"/>
                <a:sym typeface="Symbol" panose="05050102010706020507" pitchFamily="18" charset="2"/>
              </a:rPr>
              <a:t>This requires more explanation… (</a:t>
            </a:r>
            <a:r>
              <a:rPr lang="en-US" altLang="ko-KR" dirty="0" err="1">
                <a:ea typeface="굴림" panose="020B0600000101010101" pitchFamily="34" charset="-127"/>
                <a:sym typeface="Symbol" panose="05050102010706020507" pitchFamily="18" charset="2"/>
              </a:rPr>
              <a:t>kinda</a:t>
            </a:r>
            <a:r>
              <a:rPr lang="en-US" altLang="ko-KR" dirty="0">
                <a:ea typeface="굴림" panose="020B0600000101010101" pitchFamily="34" charset="-127"/>
                <a:sym typeface="Symbol" panose="05050102010706020507" pitchFamily="18" charset="2"/>
              </a:rPr>
              <a:t> LRU)</a:t>
            </a:r>
          </a:p>
          <a:p>
            <a:r>
              <a:rPr lang="en-US" altLang="ko-KR" dirty="0">
                <a:ea typeface="굴림" panose="020B0600000101010101" pitchFamily="34" charset="-127"/>
                <a:sym typeface="Symbol" panose="05050102010706020507" pitchFamily="18" charset="2"/>
              </a:rPr>
              <a:t>What happens on a miss?</a:t>
            </a:r>
          </a:p>
          <a:p>
            <a:pPr lvl="1"/>
            <a:r>
              <a:rPr lang="en-US" altLang="ko-KR" dirty="0">
                <a:ea typeface="굴림" panose="020B0600000101010101" pitchFamily="34" charset="-127"/>
                <a:sym typeface="Symbol" panose="05050102010706020507" pitchFamily="18" charset="2"/>
              </a:rPr>
              <a:t>Go to lower level to fill miss (i.e. disk)</a:t>
            </a:r>
          </a:p>
          <a:p>
            <a:r>
              <a:rPr lang="en-US" altLang="ko-KR" dirty="0">
                <a:ea typeface="굴림" panose="020B0600000101010101" pitchFamily="34" charset="-127"/>
                <a:sym typeface="Symbol" panose="05050102010706020507" pitchFamily="18" charset="2"/>
              </a:rPr>
              <a:t>What happens on a write? (write-through, write back)</a:t>
            </a:r>
          </a:p>
          <a:p>
            <a:pPr lvl="1"/>
            <a:r>
              <a:rPr lang="en-US" altLang="ko-KR" dirty="0">
                <a:ea typeface="굴림" panose="020B0600000101010101" pitchFamily="34" charset="-127"/>
                <a:sym typeface="Symbol" panose="05050102010706020507" pitchFamily="18" charset="2"/>
              </a:rPr>
              <a:t>Definitely write-back – need dirty bit!</a:t>
            </a:r>
          </a:p>
        </p:txBody>
      </p:sp>
    </p:spTree>
    <p:extLst>
      <p:ext uri="{BB962C8B-B14F-4D97-AF65-F5344CB8AC3E}">
        <p14:creationId xmlns:p14="http://schemas.microsoft.com/office/powerpoint/2010/main" val="66549501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59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65955">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65955">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65955">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6595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65955">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65955">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65955">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65955">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65955">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6595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5955" grpId="0" build="p"/>
    </p:bldLst>
  </p:timing>
</p:sld>
</file>

<file path=ppt/slides/slide4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altLang="ko-KR" sz="3600" dirty="0">
                <a:ea typeface="굴림" panose="020B0600000101010101" pitchFamily="34" charset="-127"/>
              </a:rPr>
              <a:t>Demand Paging</a:t>
            </a:r>
          </a:p>
        </p:txBody>
      </p:sp>
      <p:sp>
        <p:nvSpPr>
          <p:cNvPr id="763907" name="Rectangle 3"/>
          <p:cNvSpPr>
            <a:spLocks noGrp="1" noChangeArrowheads="1"/>
          </p:cNvSpPr>
          <p:nvPr>
            <p:ph type="body" idx="1"/>
          </p:nvPr>
        </p:nvSpPr>
        <p:spPr>
          <a:xfrm>
            <a:off x="304800" y="762000"/>
            <a:ext cx="8610600" cy="5638800"/>
          </a:xfrm>
        </p:spPr>
        <p:txBody>
          <a:bodyPr/>
          <a:lstStyle/>
          <a:p>
            <a:pPr>
              <a:lnSpc>
                <a:spcPct val="80000"/>
              </a:lnSpc>
              <a:spcBef>
                <a:spcPct val="25000"/>
              </a:spcBef>
            </a:pPr>
            <a:r>
              <a:rPr lang="en-US" altLang="ko-KR" sz="2800" dirty="0">
                <a:ea typeface="굴림" panose="020B0600000101010101" pitchFamily="34" charset="-127"/>
              </a:rPr>
              <a:t>Modern programs require a lot of physical memory</a:t>
            </a:r>
          </a:p>
          <a:p>
            <a:pPr lvl="1">
              <a:lnSpc>
                <a:spcPct val="80000"/>
              </a:lnSpc>
              <a:spcBef>
                <a:spcPct val="25000"/>
              </a:spcBef>
            </a:pPr>
            <a:r>
              <a:rPr lang="en-US" altLang="ko-KR" sz="2400" dirty="0">
                <a:ea typeface="굴림" panose="020B0600000101010101" pitchFamily="34" charset="-127"/>
              </a:rPr>
              <a:t>Memory per system growing faster than 25%-30%/year</a:t>
            </a:r>
          </a:p>
          <a:p>
            <a:pPr>
              <a:lnSpc>
                <a:spcPct val="80000"/>
              </a:lnSpc>
              <a:spcBef>
                <a:spcPct val="25000"/>
              </a:spcBef>
            </a:pPr>
            <a:r>
              <a:rPr lang="en-US" altLang="ko-KR" sz="2800" dirty="0">
                <a:ea typeface="굴림" panose="020B0600000101010101" pitchFamily="34" charset="-127"/>
              </a:rPr>
              <a:t>But they don’t use all their memory all of the time</a:t>
            </a:r>
          </a:p>
          <a:p>
            <a:pPr lvl="1">
              <a:lnSpc>
                <a:spcPct val="80000"/>
              </a:lnSpc>
              <a:spcBef>
                <a:spcPct val="25000"/>
              </a:spcBef>
            </a:pPr>
            <a:r>
              <a:rPr lang="en-US" altLang="ko-KR" sz="2400" dirty="0">
                <a:ea typeface="굴림" panose="020B0600000101010101" pitchFamily="34" charset="-127"/>
              </a:rPr>
              <a:t>90-10 rule: programs spend 90% of their time in 10% of their code</a:t>
            </a:r>
          </a:p>
          <a:p>
            <a:pPr lvl="1">
              <a:lnSpc>
                <a:spcPct val="80000"/>
              </a:lnSpc>
              <a:spcBef>
                <a:spcPct val="25000"/>
              </a:spcBef>
            </a:pPr>
            <a:r>
              <a:rPr lang="en-US" altLang="ko-KR" sz="2400" dirty="0">
                <a:ea typeface="굴림" panose="020B0600000101010101" pitchFamily="34" charset="-127"/>
              </a:rPr>
              <a:t>Wasteful to require all of user’s code to be in memory</a:t>
            </a:r>
          </a:p>
          <a:p>
            <a:pPr>
              <a:lnSpc>
                <a:spcPct val="80000"/>
              </a:lnSpc>
              <a:spcBef>
                <a:spcPct val="25000"/>
              </a:spcBef>
            </a:pPr>
            <a:r>
              <a:rPr lang="en-US" altLang="ko-KR" sz="2800" dirty="0">
                <a:ea typeface="굴림" panose="020B0600000101010101" pitchFamily="34" charset="-127"/>
              </a:rPr>
              <a:t>Solution: use main memory as “cache” for disk</a:t>
            </a:r>
          </a:p>
          <a:p>
            <a:pPr>
              <a:lnSpc>
                <a:spcPct val="80000"/>
              </a:lnSpc>
              <a:spcBef>
                <a:spcPct val="25000"/>
              </a:spcBef>
            </a:pPr>
            <a:endParaRPr lang="en-US" altLang="ko-KR" sz="2800" dirty="0">
              <a:ea typeface="굴림" panose="020B0600000101010101" pitchFamily="34" charset="-127"/>
            </a:endParaRPr>
          </a:p>
          <a:p>
            <a:pPr>
              <a:lnSpc>
                <a:spcPct val="80000"/>
              </a:lnSpc>
              <a:spcBef>
                <a:spcPct val="25000"/>
              </a:spcBef>
            </a:pPr>
            <a:endParaRPr lang="en-US" altLang="ko-KR" sz="2800" dirty="0">
              <a:ea typeface="굴림" panose="020B0600000101010101" pitchFamily="34" charset="-127"/>
            </a:endParaRPr>
          </a:p>
          <a:p>
            <a:pPr>
              <a:lnSpc>
                <a:spcPct val="80000"/>
              </a:lnSpc>
              <a:spcBef>
                <a:spcPct val="25000"/>
              </a:spcBef>
            </a:pPr>
            <a:endParaRPr lang="en-US" altLang="ko-KR" sz="2800" dirty="0">
              <a:ea typeface="굴림" panose="020B0600000101010101" pitchFamily="34" charset="-127"/>
            </a:endParaRPr>
          </a:p>
          <a:p>
            <a:pPr>
              <a:lnSpc>
                <a:spcPct val="80000"/>
              </a:lnSpc>
              <a:spcBef>
                <a:spcPct val="25000"/>
              </a:spcBef>
            </a:pPr>
            <a:endParaRPr lang="en-US" altLang="ko-KR" sz="2800" dirty="0">
              <a:ea typeface="굴림" panose="020B0600000101010101" pitchFamily="34" charset="-127"/>
            </a:endParaRPr>
          </a:p>
          <a:p>
            <a:pPr>
              <a:lnSpc>
                <a:spcPct val="80000"/>
              </a:lnSpc>
              <a:spcBef>
                <a:spcPct val="25000"/>
              </a:spcBef>
            </a:pPr>
            <a:endParaRPr lang="en-US" altLang="ko-KR" sz="2800" dirty="0">
              <a:ea typeface="굴림" panose="020B0600000101010101" pitchFamily="34" charset="-127"/>
            </a:endParaRPr>
          </a:p>
          <a:p>
            <a:pPr>
              <a:lnSpc>
                <a:spcPct val="80000"/>
              </a:lnSpc>
              <a:spcBef>
                <a:spcPct val="25000"/>
              </a:spcBef>
            </a:pPr>
            <a:endParaRPr lang="en-US" altLang="ko-KR" sz="2800" dirty="0">
              <a:ea typeface="굴림" panose="020B0600000101010101" pitchFamily="34" charset="-127"/>
            </a:endParaRPr>
          </a:p>
          <a:p>
            <a:pPr>
              <a:lnSpc>
                <a:spcPct val="80000"/>
              </a:lnSpc>
              <a:spcBef>
                <a:spcPct val="25000"/>
              </a:spcBef>
            </a:pPr>
            <a:endParaRPr lang="en-US" altLang="ko-KR" sz="2800" dirty="0">
              <a:ea typeface="굴림" panose="020B0600000101010101" pitchFamily="34" charset="-127"/>
            </a:endParaRPr>
          </a:p>
          <a:p>
            <a:pPr lvl="1">
              <a:lnSpc>
                <a:spcPct val="80000"/>
              </a:lnSpc>
              <a:spcBef>
                <a:spcPct val="25000"/>
              </a:spcBef>
            </a:pPr>
            <a:endParaRPr lang="ko-KR" altLang="en-US" sz="2400" dirty="0">
              <a:ea typeface="굴림" panose="020B0600000101010101" pitchFamily="34" charset="-127"/>
            </a:endParaRPr>
          </a:p>
        </p:txBody>
      </p:sp>
      <p:sp>
        <p:nvSpPr>
          <p:cNvPr id="22533" name="Rectangle 5"/>
          <p:cNvSpPr>
            <a:spLocks noChangeArrowheads="1"/>
          </p:cNvSpPr>
          <p:nvPr/>
        </p:nvSpPr>
        <p:spPr bwMode="auto">
          <a:xfrm>
            <a:off x="2970213" y="5092699"/>
            <a:ext cx="519113" cy="779462"/>
          </a:xfrm>
          <a:prstGeom prst="rect">
            <a:avLst/>
          </a:prstGeom>
          <a:solidFill>
            <a:srgbClr val="FF66CC"/>
          </a:solidFill>
          <a:ln w="254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sz="2400" b="0">
              <a:latin typeface="Gill Sans" charset="0"/>
              <a:ea typeface="Gill Sans" charset="0"/>
              <a:cs typeface="Gill Sans" charset="0"/>
            </a:endParaRPr>
          </a:p>
        </p:txBody>
      </p:sp>
      <p:sp>
        <p:nvSpPr>
          <p:cNvPr id="22534" name="Rectangle 6"/>
          <p:cNvSpPr>
            <a:spLocks noChangeArrowheads="1"/>
          </p:cNvSpPr>
          <p:nvPr/>
        </p:nvSpPr>
        <p:spPr bwMode="auto">
          <a:xfrm rot="5400000">
            <a:off x="2755901" y="5180012"/>
            <a:ext cx="915987" cy="5826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600" b="0" dirty="0">
                <a:latin typeface="Gill Sans" charset="0"/>
                <a:ea typeface="Gill Sans" charset="0"/>
                <a:cs typeface="Gill Sans" charset="0"/>
              </a:rPr>
              <a:t>On-Chip</a:t>
            </a:r>
          </a:p>
          <a:p>
            <a:pPr>
              <a:lnSpc>
                <a:spcPct val="100000"/>
              </a:lnSpc>
              <a:spcBef>
                <a:spcPct val="0"/>
              </a:spcBef>
              <a:buSzTx/>
            </a:pPr>
            <a:r>
              <a:rPr lang="en-US" altLang="ko-KR" sz="1600" b="0" dirty="0">
                <a:latin typeface="Gill Sans" charset="0"/>
                <a:ea typeface="Gill Sans" charset="0"/>
                <a:cs typeface="Gill Sans" charset="0"/>
              </a:rPr>
              <a:t>Cache</a:t>
            </a:r>
          </a:p>
        </p:txBody>
      </p:sp>
      <p:sp>
        <p:nvSpPr>
          <p:cNvPr id="22535" name="Rectangle 9"/>
          <p:cNvSpPr>
            <a:spLocks noChangeArrowheads="1"/>
          </p:cNvSpPr>
          <p:nvPr/>
        </p:nvSpPr>
        <p:spPr bwMode="auto">
          <a:xfrm>
            <a:off x="1720850" y="4298950"/>
            <a:ext cx="1598613" cy="579437"/>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sz="2400" b="0">
              <a:latin typeface="Gill Sans" charset="0"/>
              <a:ea typeface="Gill Sans" charset="0"/>
              <a:cs typeface="Gill Sans" charset="0"/>
            </a:endParaRPr>
          </a:p>
        </p:txBody>
      </p:sp>
      <p:sp>
        <p:nvSpPr>
          <p:cNvPr id="22536" name="Rectangle 10"/>
          <p:cNvSpPr>
            <a:spLocks noChangeArrowheads="1"/>
          </p:cNvSpPr>
          <p:nvPr/>
        </p:nvSpPr>
        <p:spPr bwMode="auto">
          <a:xfrm>
            <a:off x="2260600" y="4481512"/>
            <a:ext cx="928688"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800" b="0">
                <a:latin typeface="Gill Sans" charset="0"/>
                <a:ea typeface="Gill Sans" charset="0"/>
                <a:cs typeface="Gill Sans" charset="0"/>
              </a:rPr>
              <a:t>Control</a:t>
            </a:r>
          </a:p>
        </p:txBody>
      </p:sp>
      <p:sp>
        <p:nvSpPr>
          <p:cNvPr id="22537" name="Rectangle 11"/>
          <p:cNvSpPr>
            <a:spLocks noChangeArrowheads="1"/>
          </p:cNvSpPr>
          <p:nvPr/>
        </p:nvSpPr>
        <p:spPr bwMode="auto">
          <a:xfrm>
            <a:off x="1720850" y="5181599"/>
            <a:ext cx="1022350" cy="685800"/>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sz="2400" b="0">
              <a:latin typeface="Gill Sans" charset="0"/>
              <a:ea typeface="Gill Sans" charset="0"/>
              <a:cs typeface="Gill Sans" charset="0"/>
            </a:endParaRPr>
          </a:p>
        </p:txBody>
      </p:sp>
      <p:sp>
        <p:nvSpPr>
          <p:cNvPr id="22538" name="Rectangle 12"/>
          <p:cNvSpPr>
            <a:spLocks noChangeArrowheads="1"/>
          </p:cNvSpPr>
          <p:nvPr/>
        </p:nvSpPr>
        <p:spPr bwMode="auto">
          <a:xfrm>
            <a:off x="1758950" y="5289549"/>
            <a:ext cx="1031875"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800" b="0">
                <a:latin typeface="Gill Sans" charset="0"/>
                <a:ea typeface="Gill Sans" charset="0"/>
                <a:cs typeface="Gill Sans" charset="0"/>
              </a:rPr>
              <a:t>Datapath</a:t>
            </a:r>
          </a:p>
        </p:txBody>
      </p:sp>
      <p:sp>
        <p:nvSpPr>
          <p:cNvPr id="22539" name="Rectangle 13"/>
          <p:cNvSpPr>
            <a:spLocks noChangeArrowheads="1"/>
          </p:cNvSpPr>
          <p:nvPr/>
        </p:nvSpPr>
        <p:spPr bwMode="auto">
          <a:xfrm>
            <a:off x="5751514" y="3998912"/>
            <a:ext cx="1120775" cy="2078037"/>
          </a:xfrm>
          <a:prstGeom prst="rect">
            <a:avLst/>
          </a:prstGeom>
          <a:solidFill>
            <a:srgbClr val="FF66CC"/>
          </a:solidFill>
          <a:ln w="254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sz="2400" b="0">
              <a:latin typeface="Gill Sans" charset="0"/>
              <a:ea typeface="Gill Sans" charset="0"/>
              <a:cs typeface="Gill Sans" charset="0"/>
            </a:endParaRPr>
          </a:p>
        </p:txBody>
      </p:sp>
      <p:sp>
        <p:nvSpPr>
          <p:cNvPr id="22540" name="Rectangle 14"/>
          <p:cNvSpPr>
            <a:spLocks noChangeArrowheads="1"/>
          </p:cNvSpPr>
          <p:nvPr/>
        </p:nvSpPr>
        <p:spPr bwMode="auto">
          <a:xfrm>
            <a:off x="5702302" y="4816475"/>
            <a:ext cx="1155700" cy="9207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800" b="0" dirty="0">
                <a:latin typeface="Gill Sans" charset="0"/>
                <a:ea typeface="Gill Sans" charset="0"/>
                <a:cs typeface="Gill Sans" charset="0"/>
              </a:rPr>
              <a:t>Secondary</a:t>
            </a:r>
          </a:p>
          <a:p>
            <a:pPr>
              <a:lnSpc>
                <a:spcPct val="100000"/>
              </a:lnSpc>
              <a:spcBef>
                <a:spcPct val="0"/>
              </a:spcBef>
              <a:buSzTx/>
            </a:pPr>
            <a:r>
              <a:rPr lang="en-US" altLang="ko-KR" sz="1800" b="0" dirty="0">
                <a:latin typeface="Gill Sans" charset="0"/>
                <a:ea typeface="Gill Sans" charset="0"/>
                <a:cs typeface="Gill Sans" charset="0"/>
              </a:rPr>
              <a:t>Storage</a:t>
            </a:r>
          </a:p>
          <a:p>
            <a:pPr>
              <a:lnSpc>
                <a:spcPct val="100000"/>
              </a:lnSpc>
              <a:spcBef>
                <a:spcPct val="0"/>
              </a:spcBef>
              <a:buSzTx/>
            </a:pPr>
            <a:r>
              <a:rPr lang="en-US" altLang="ko-KR" sz="1800" b="0" dirty="0">
                <a:latin typeface="Gill Sans" charset="0"/>
                <a:ea typeface="Gill Sans" charset="0"/>
                <a:cs typeface="Gill Sans" charset="0"/>
              </a:rPr>
              <a:t>(Disk)</a:t>
            </a:r>
          </a:p>
        </p:txBody>
      </p:sp>
      <p:sp>
        <p:nvSpPr>
          <p:cNvPr id="22541" name="Rectangle 15"/>
          <p:cNvSpPr>
            <a:spLocks noChangeArrowheads="1"/>
          </p:cNvSpPr>
          <p:nvPr/>
        </p:nvSpPr>
        <p:spPr bwMode="auto">
          <a:xfrm>
            <a:off x="1600200" y="3998912"/>
            <a:ext cx="2019301" cy="2078037"/>
          </a:xfrm>
          <a:prstGeom prst="rect">
            <a:avLst/>
          </a:prstGeom>
          <a:noFill/>
          <a:ln w="25400">
            <a:solidFill>
              <a:schemeClr val="tx1"/>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sz="2400" b="0">
              <a:latin typeface="Gill Sans" charset="0"/>
              <a:ea typeface="Gill Sans" charset="0"/>
              <a:cs typeface="Gill Sans" charset="0"/>
            </a:endParaRPr>
          </a:p>
        </p:txBody>
      </p:sp>
      <p:sp>
        <p:nvSpPr>
          <p:cNvPr id="22542" name="Rectangle 16"/>
          <p:cNvSpPr>
            <a:spLocks noChangeArrowheads="1"/>
          </p:cNvSpPr>
          <p:nvPr/>
        </p:nvSpPr>
        <p:spPr bwMode="auto">
          <a:xfrm>
            <a:off x="2359025" y="3989387"/>
            <a:ext cx="1117600" cy="36671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l">
              <a:lnSpc>
                <a:spcPct val="100000"/>
              </a:lnSpc>
              <a:spcBef>
                <a:spcPct val="0"/>
              </a:spcBef>
              <a:buSzTx/>
            </a:pPr>
            <a:r>
              <a:rPr lang="en-US" altLang="ko-KR" sz="1800" b="0">
                <a:latin typeface="Gill Sans" charset="0"/>
                <a:ea typeface="Gill Sans" charset="0"/>
                <a:cs typeface="Gill Sans" charset="0"/>
              </a:rPr>
              <a:t>Processor</a:t>
            </a:r>
          </a:p>
        </p:txBody>
      </p:sp>
      <p:sp>
        <p:nvSpPr>
          <p:cNvPr id="22543" name="Line 17"/>
          <p:cNvSpPr>
            <a:spLocks noChangeShapeType="1"/>
          </p:cNvSpPr>
          <p:nvPr/>
        </p:nvSpPr>
        <p:spPr bwMode="auto">
          <a:xfrm flipV="1">
            <a:off x="2770188" y="3505200"/>
            <a:ext cx="4240214" cy="1647824"/>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sz="2000" b="0">
              <a:latin typeface="Gill Sans" charset="0"/>
              <a:ea typeface="Gill Sans" charset="0"/>
              <a:cs typeface="Gill Sans" charset="0"/>
            </a:endParaRPr>
          </a:p>
        </p:txBody>
      </p:sp>
      <p:sp>
        <p:nvSpPr>
          <p:cNvPr id="22544" name="Line 18"/>
          <p:cNvSpPr>
            <a:spLocks noChangeShapeType="1"/>
          </p:cNvSpPr>
          <p:nvPr/>
        </p:nvSpPr>
        <p:spPr bwMode="auto">
          <a:xfrm>
            <a:off x="2770188" y="5872162"/>
            <a:ext cx="4240214" cy="300037"/>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p>
            <a:endParaRPr lang="en-US" sz="2000" b="0">
              <a:latin typeface="Gill Sans" charset="0"/>
              <a:ea typeface="Gill Sans" charset="0"/>
              <a:cs typeface="Gill Sans" charset="0"/>
            </a:endParaRPr>
          </a:p>
        </p:txBody>
      </p:sp>
      <p:sp>
        <p:nvSpPr>
          <p:cNvPr id="22545" name="Rectangle 19"/>
          <p:cNvSpPr>
            <a:spLocks noChangeArrowheads="1"/>
          </p:cNvSpPr>
          <p:nvPr/>
        </p:nvSpPr>
        <p:spPr bwMode="auto">
          <a:xfrm>
            <a:off x="3908426" y="4703762"/>
            <a:ext cx="700088" cy="1247775"/>
          </a:xfrm>
          <a:prstGeom prst="rect">
            <a:avLst/>
          </a:prstGeom>
          <a:solidFill>
            <a:srgbClr val="FF66CC"/>
          </a:solidFill>
          <a:ln w="254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sz="2400" b="0">
              <a:latin typeface="Gill Sans" charset="0"/>
              <a:ea typeface="Gill Sans" charset="0"/>
              <a:cs typeface="Gill Sans" charset="0"/>
            </a:endParaRPr>
          </a:p>
        </p:txBody>
      </p:sp>
      <p:sp>
        <p:nvSpPr>
          <p:cNvPr id="22546" name="Rectangle 20"/>
          <p:cNvSpPr>
            <a:spLocks noChangeArrowheads="1"/>
          </p:cNvSpPr>
          <p:nvPr/>
        </p:nvSpPr>
        <p:spPr bwMode="auto">
          <a:xfrm>
            <a:off x="4718051" y="4403725"/>
            <a:ext cx="819150" cy="1587499"/>
          </a:xfrm>
          <a:prstGeom prst="rect">
            <a:avLst/>
          </a:prstGeom>
          <a:solidFill>
            <a:srgbClr val="FF66CC"/>
          </a:solidFill>
          <a:ln w="254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sz="2400" b="0">
              <a:latin typeface="Gill Sans" charset="0"/>
              <a:ea typeface="Gill Sans" charset="0"/>
              <a:cs typeface="Gill Sans" charset="0"/>
            </a:endParaRPr>
          </a:p>
        </p:txBody>
      </p:sp>
      <p:sp>
        <p:nvSpPr>
          <p:cNvPr id="22547" name="Rectangle 21"/>
          <p:cNvSpPr>
            <a:spLocks noChangeArrowheads="1"/>
          </p:cNvSpPr>
          <p:nvPr/>
        </p:nvSpPr>
        <p:spPr bwMode="auto">
          <a:xfrm>
            <a:off x="4665664" y="4800600"/>
            <a:ext cx="977900" cy="9207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800" b="0">
                <a:latin typeface="Gill Sans" charset="0"/>
                <a:ea typeface="Gill Sans" charset="0"/>
                <a:cs typeface="Gill Sans" charset="0"/>
              </a:rPr>
              <a:t>Main</a:t>
            </a:r>
          </a:p>
          <a:p>
            <a:pPr>
              <a:lnSpc>
                <a:spcPct val="100000"/>
              </a:lnSpc>
              <a:spcBef>
                <a:spcPct val="0"/>
              </a:spcBef>
              <a:buSzTx/>
            </a:pPr>
            <a:r>
              <a:rPr lang="en-US" altLang="ko-KR" sz="1800" b="0">
                <a:latin typeface="Gill Sans" charset="0"/>
                <a:ea typeface="Gill Sans" charset="0"/>
                <a:cs typeface="Gill Sans" charset="0"/>
              </a:rPr>
              <a:t>Memory</a:t>
            </a:r>
          </a:p>
          <a:p>
            <a:pPr>
              <a:lnSpc>
                <a:spcPct val="100000"/>
              </a:lnSpc>
              <a:spcBef>
                <a:spcPct val="0"/>
              </a:spcBef>
              <a:buSzTx/>
            </a:pPr>
            <a:r>
              <a:rPr lang="en-US" altLang="ko-KR" sz="1800" b="0">
                <a:latin typeface="Gill Sans" charset="0"/>
                <a:ea typeface="Gill Sans" charset="0"/>
                <a:cs typeface="Gill Sans" charset="0"/>
              </a:rPr>
              <a:t>(DRAM)</a:t>
            </a:r>
          </a:p>
        </p:txBody>
      </p:sp>
      <p:sp>
        <p:nvSpPr>
          <p:cNvPr id="22548" name="Rectangle 22"/>
          <p:cNvSpPr>
            <a:spLocks noChangeArrowheads="1"/>
          </p:cNvSpPr>
          <p:nvPr/>
        </p:nvSpPr>
        <p:spPr bwMode="auto">
          <a:xfrm>
            <a:off x="3811588" y="4800600"/>
            <a:ext cx="914400" cy="11969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800" b="0">
                <a:latin typeface="Gill Sans" charset="0"/>
                <a:ea typeface="Gill Sans" charset="0"/>
                <a:cs typeface="Gill Sans" charset="0"/>
              </a:rPr>
              <a:t>Second</a:t>
            </a:r>
          </a:p>
          <a:p>
            <a:pPr>
              <a:lnSpc>
                <a:spcPct val="100000"/>
              </a:lnSpc>
              <a:spcBef>
                <a:spcPct val="0"/>
              </a:spcBef>
              <a:buSzTx/>
            </a:pPr>
            <a:r>
              <a:rPr lang="en-US" altLang="ko-KR" sz="1800" b="0">
                <a:latin typeface="Gill Sans" charset="0"/>
                <a:ea typeface="Gill Sans" charset="0"/>
                <a:cs typeface="Gill Sans" charset="0"/>
              </a:rPr>
              <a:t>Level</a:t>
            </a:r>
          </a:p>
          <a:p>
            <a:pPr>
              <a:lnSpc>
                <a:spcPct val="100000"/>
              </a:lnSpc>
              <a:spcBef>
                <a:spcPct val="0"/>
              </a:spcBef>
              <a:buSzTx/>
            </a:pPr>
            <a:r>
              <a:rPr lang="en-US" altLang="ko-KR" sz="1800" b="0">
                <a:latin typeface="Gill Sans" charset="0"/>
                <a:ea typeface="Gill Sans" charset="0"/>
                <a:cs typeface="Gill Sans" charset="0"/>
              </a:rPr>
              <a:t>Cache</a:t>
            </a:r>
          </a:p>
          <a:p>
            <a:pPr>
              <a:lnSpc>
                <a:spcPct val="100000"/>
              </a:lnSpc>
              <a:spcBef>
                <a:spcPct val="0"/>
              </a:spcBef>
              <a:buSzTx/>
            </a:pPr>
            <a:r>
              <a:rPr lang="en-US" altLang="ko-KR" sz="1800" b="0">
                <a:latin typeface="Gill Sans" charset="0"/>
                <a:ea typeface="Gill Sans" charset="0"/>
                <a:cs typeface="Gill Sans" charset="0"/>
              </a:rPr>
              <a:t>(SRAM)</a:t>
            </a:r>
          </a:p>
        </p:txBody>
      </p:sp>
      <p:grpSp>
        <p:nvGrpSpPr>
          <p:cNvPr id="22549" name="Group 33"/>
          <p:cNvGrpSpPr>
            <a:grpSpLocks/>
          </p:cNvGrpSpPr>
          <p:nvPr/>
        </p:nvGrpSpPr>
        <p:grpSpPr bwMode="auto">
          <a:xfrm>
            <a:off x="7011990" y="3505200"/>
            <a:ext cx="920750" cy="2666999"/>
            <a:chOff x="4761" y="1264"/>
            <a:chExt cx="736" cy="2081"/>
          </a:xfrm>
        </p:grpSpPr>
        <p:sp>
          <p:nvSpPr>
            <p:cNvPr id="22551" name="Rectangle 34"/>
            <p:cNvSpPr>
              <a:spLocks noChangeArrowheads="1"/>
            </p:cNvSpPr>
            <p:nvPr/>
          </p:nvSpPr>
          <p:spPr bwMode="auto">
            <a:xfrm>
              <a:off x="4764" y="1264"/>
              <a:ext cx="704" cy="2081"/>
            </a:xfrm>
            <a:prstGeom prst="rect">
              <a:avLst/>
            </a:prstGeom>
            <a:solidFill>
              <a:srgbClr val="FF66CC"/>
            </a:solidFill>
            <a:ln w="25400">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sz="2400" b="0">
                <a:latin typeface="Gill Sans" charset="0"/>
                <a:ea typeface="Gill Sans" charset="0"/>
                <a:cs typeface="Gill Sans" charset="0"/>
              </a:endParaRPr>
            </a:p>
          </p:txBody>
        </p:sp>
        <p:sp>
          <p:nvSpPr>
            <p:cNvPr id="22552" name="Rectangle 35"/>
            <p:cNvSpPr>
              <a:spLocks noChangeArrowheads="1"/>
            </p:cNvSpPr>
            <p:nvPr/>
          </p:nvSpPr>
          <p:spPr bwMode="auto">
            <a:xfrm>
              <a:off x="4761" y="2097"/>
              <a:ext cx="736" cy="718"/>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88" tIns="44450" rIns="90488" bIns="44450">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100000"/>
                </a:lnSpc>
                <a:spcBef>
                  <a:spcPct val="0"/>
                </a:spcBef>
                <a:buSzTx/>
              </a:pPr>
              <a:r>
                <a:rPr lang="en-US" altLang="ko-KR" sz="1800" b="0" dirty="0">
                  <a:latin typeface="Gill Sans" charset="0"/>
                  <a:ea typeface="Gill Sans" charset="0"/>
                  <a:cs typeface="Gill Sans" charset="0"/>
                </a:rPr>
                <a:t>Tertiary</a:t>
              </a:r>
            </a:p>
            <a:p>
              <a:pPr>
                <a:lnSpc>
                  <a:spcPct val="100000"/>
                </a:lnSpc>
                <a:spcBef>
                  <a:spcPct val="0"/>
                </a:spcBef>
                <a:buSzTx/>
              </a:pPr>
              <a:r>
                <a:rPr lang="en-US" altLang="ko-KR" sz="1800" b="0" dirty="0">
                  <a:latin typeface="Gill Sans" charset="0"/>
                  <a:ea typeface="Gill Sans" charset="0"/>
                  <a:cs typeface="Gill Sans" charset="0"/>
                </a:rPr>
                <a:t>Storage</a:t>
              </a:r>
            </a:p>
            <a:p>
              <a:pPr>
                <a:lnSpc>
                  <a:spcPct val="100000"/>
                </a:lnSpc>
                <a:spcBef>
                  <a:spcPct val="0"/>
                </a:spcBef>
                <a:buSzTx/>
              </a:pPr>
              <a:r>
                <a:rPr lang="en-US" altLang="ko-KR" sz="1800" b="0" dirty="0">
                  <a:latin typeface="Gill Sans" charset="0"/>
                  <a:ea typeface="Gill Sans" charset="0"/>
                  <a:cs typeface="Gill Sans" charset="0"/>
                </a:rPr>
                <a:t>(Tape)</a:t>
              </a:r>
            </a:p>
          </p:txBody>
        </p:sp>
      </p:grpSp>
      <p:sp>
        <p:nvSpPr>
          <p:cNvPr id="22550" name="AutoShape 40"/>
          <p:cNvSpPr>
            <a:spLocks noChangeArrowheads="1"/>
          </p:cNvSpPr>
          <p:nvPr/>
        </p:nvSpPr>
        <p:spPr bwMode="auto">
          <a:xfrm>
            <a:off x="5199064" y="4286250"/>
            <a:ext cx="1219200" cy="533400"/>
          </a:xfrm>
          <a:prstGeom prst="leftArrow">
            <a:avLst>
              <a:gd name="adj1" fmla="val 50000"/>
              <a:gd name="adj2" fmla="val 57143"/>
            </a:avLst>
          </a:prstGeom>
          <a:solidFill>
            <a:srgbClr val="00FFFF"/>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80000"/>
              </a:lnSpc>
            </a:pPr>
            <a:r>
              <a:rPr lang="en-US" altLang="ko-KR" b="0" dirty="0">
                <a:latin typeface="Gill Sans" charset="0"/>
                <a:ea typeface="Gill Sans" charset="0"/>
                <a:cs typeface="Gill Sans" charset="0"/>
              </a:rPr>
              <a:t>paging</a:t>
            </a:r>
          </a:p>
        </p:txBody>
      </p:sp>
      <p:sp>
        <p:nvSpPr>
          <p:cNvPr id="25" name="AutoShape 40">
            <a:extLst>
              <a:ext uri="{FF2B5EF4-FFF2-40B4-BE49-F238E27FC236}">
                <a16:creationId xmlns:a16="http://schemas.microsoft.com/office/drawing/2014/main" id="{D845AA3A-128F-C443-B9D7-F972A29AE031}"/>
              </a:ext>
            </a:extLst>
          </p:cNvPr>
          <p:cNvSpPr>
            <a:spLocks noChangeArrowheads="1"/>
          </p:cNvSpPr>
          <p:nvPr/>
        </p:nvSpPr>
        <p:spPr bwMode="auto">
          <a:xfrm>
            <a:off x="3655531" y="4403725"/>
            <a:ext cx="1219200" cy="533400"/>
          </a:xfrm>
          <a:prstGeom prst="leftArrow">
            <a:avLst>
              <a:gd name="adj1" fmla="val 50000"/>
              <a:gd name="adj2" fmla="val 57143"/>
            </a:avLst>
          </a:prstGeom>
          <a:solidFill>
            <a:srgbClr val="00FFFF"/>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80000"/>
              </a:lnSpc>
            </a:pPr>
            <a:r>
              <a:rPr lang="en-US" altLang="ko-KR" b="0" dirty="0">
                <a:latin typeface="Gill Sans" charset="0"/>
                <a:ea typeface="Gill Sans" charset="0"/>
                <a:cs typeface="Gill Sans" charset="0"/>
              </a:rPr>
              <a:t>caching</a:t>
            </a:r>
          </a:p>
        </p:txBody>
      </p:sp>
    </p:spTree>
    <p:extLst>
      <p:ext uri="{BB962C8B-B14F-4D97-AF65-F5344CB8AC3E}">
        <p14:creationId xmlns:p14="http://schemas.microsoft.com/office/powerpoint/2010/main" val="10299322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390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63907">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63907">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63907">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63907">
                                            <p:txEl>
                                              <p:pRg st="4" end="4"/>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63907">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5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3907" grpId="0" build="p"/>
      <p:bldP spid="22550" grpId="0" animBg="1"/>
      <p:bldP spid="25" grpId="0" animBg="1"/>
    </p:bldLst>
  </p:timing>
</p:sld>
</file>

<file path=ppt/slides/slide4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765178" name="Group 250"/>
          <p:cNvGrpSpPr>
            <a:grpSpLocks/>
          </p:cNvGrpSpPr>
          <p:nvPr/>
        </p:nvGrpSpPr>
        <p:grpSpPr bwMode="auto">
          <a:xfrm>
            <a:off x="2184400" y="257175"/>
            <a:ext cx="1727200" cy="2501900"/>
            <a:chOff x="1264" y="48"/>
            <a:chExt cx="1088" cy="1576"/>
          </a:xfrm>
        </p:grpSpPr>
        <p:sp>
          <p:nvSpPr>
            <p:cNvPr id="23760" name="Freeform 247"/>
            <p:cNvSpPr>
              <a:spLocks/>
            </p:cNvSpPr>
            <p:nvPr/>
          </p:nvSpPr>
          <p:spPr bwMode="auto">
            <a:xfrm>
              <a:off x="1264" y="48"/>
              <a:ext cx="613" cy="1576"/>
            </a:xfrm>
            <a:custGeom>
              <a:avLst/>
              <a:gdLst>
                <a:gd name="T0" fmla="*/ 0 w 672"/>
                <a:gd name="T1" fmla="*/ 0 h 1728"/>
                <a:gd name="T2" fmla="*/ 613 w 672"/>
                <a:gd name="T3" fmla="*/ 525 h 1728"/>
                <a:gd name="T4" fmla="*/ 613 w 672"/>
                <a:gd name="T5" fmla="*/ 1138 h 1728"/>
                <a:gd name="T6" fmla="*/ 0 w 672"/>
                <a:gd name="T7" fmla="*/ 1576 h 1728"/>
                <a:gd name="T8" fmla="*/ 0 w 672"/>
                <a:gd name="T9" fmla="*/ 0 h 172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72" h="1728">
                  <a:moveTo>
                    <a:pt x="0" y="0"/>
                  </a:moveTo>
                  <a:lnTo>
                    <a:pt x="672" y="576"/>
                  </a:lnTo>
                  <a:lnTo>
                    <a:pt x="672" y="1248"/>
                  </a:lnTo>
                  <a:lnTo>
                    <a:pt x="0" y="1728"/>
                  </a:lnTo>
                  <a:lnTo>
                    <a:pt x="0" y="0"/>
                  </a:lnTo>
                  <a:close/>
                </a:path>
              </a:pathLst>
            </a:custGeom>
            <a:solidFill>
              <a:srgbClr val="FF66CC">
                <a:alpha val="36078"/>
              </a:srgbClr>
            </a:solidFill>
            <a:ln w="19050" cap="flat" cmpd="sng">
              <a:solidFill>
                <a:schemeClr val="tx1"/>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p>
              <a:endParaRPr lang="en-US"/>
            </a:p>
          </p:txBody>
        </p:sp>
        <p:sp>
          <p:nvSpPr>
            <p:cNvPr id="23761" name="Rectangle 6"/>
            <p:cNvSpPr>
              <a:spLocks noChangeArrowheads="1"/>
            </p:cNvSpPr>
            <p:nvPr/>
          </p:nvSpPr>
          <p:spPr bwMode="auto">
            <a:xfrm>
              <a:off x="1877" y="573"/>
              <a:ext cx="438" cy="613"/>
            </a:xfrm>
            <a:prstGeom prst="rect">
              <a:avLst/>
            </a:prstGeom>
            <a:solidFill>
              <a:schemeClr val="accent1"/>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62" name="Text Box 204"/>
            <p:cNvSpPr txBox="1">
              <a:spLocks noChangeArrowheads="1"/>
            </p:cNvSpPr>
            <p:nvPr/>
          </p:nvSpPr>
          <p:spPr bwMode="auto">
            <a:xfrm>
              <a:off x="1810" y="1186"/>
              <a:ext cx="542" cy="364"/>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spcBef>
                  <a:spcPct val="0"/>
                </a:spcBef>
              </a:pPr>
              <a:r>
                <a:rPr lang="en-US" altLang="ko-KR">
                  <a:ea typeface="굴림" panose="020B0600000101010101" pitchFamily="34" charset="-127"/>
                </a:rPr>
                <a:t>Page</a:t>
              </a:r>
            </a:p>
            <a:p>
              <a:pPr>
                <a:spcBef>
                  <a:spcPct val="0"/>
                </a:spcBef>
              </a:pPr>
              <a:r>
                <a:rPr lang="en-US" altLang="ko-KR">
                  <a:ea typeface="굴림" panose="020B0600000101010101" pitchFamily="34" charset="-127"/>
                </a:rPr>
                <a:t>Table</a:t>
              </a:r>
            </a:p>
          </p:txBody>
        </p:sp>
        <p:sp>
          <p:nvSpPr>
            <p:cNvPr id="23763" name="Rectangle 245"/>
            <p:cNvSpPr>
              <a:spLocks noChangeArrowheads="1"/>
            </p:cNvSpPr>
            <p:nvPr/>
          </p:nvSpPr>
          <p:spPr bwMode="auto">
            <a:xfrm>
              <a:off x="1658" y="661"/>
              <a:ext cx="175" cy="438"/>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sz="1600">
                  <a:ea typeface="굴림" panose="020B0600000101010101" pitchFamily="34" charset="-127"/>
                </a:rPr>
                <a:t>TLB</a:t>
              </a:r>
            </a:p>
          </p:txBody>
        </p:sp>
      </p:grpSp>
      <p:sp>
        <p:nvSpPr>
          <p:cNvPr id="23555" name="Rectangle 2"/>
          <p:cNvSpPr>
            <a:spLocks noGrp="1" noChangeArrowheads="1"/>
          </p:cNvSpPr>
          <p:nvPr>
            <p:ph type="title"/>
          </p:nvPr>
        </p:nvSpPr>
        <p:spPr/>
        <p:txBody>
          <a:bodyPr/>
          <a:lstStyle/>
          <a:p>
            <a:r>
              <a:rPr lang="en-US" altLang="ko-KR">
                <a:ea typeface="굴림" panose="020B0600000101010101" pitchFamily="34" charset="-127"/>
                <a:sym typeface="Symbol" panose="05050102010706020507" pitchFamily="18" charset="2"/>
              </a:rPr>
              <a:t>Illusion of Infinite Memory</a:t>
            </a:r>
          </a:p>
        </p:txBody>
      </p:sp>
      <p:sp>
        <p:nvSpPr>
          <p:cNvPr id="764931" name="Rectangle 3"/>
          <p:cNvSpPr>
            <a:spLocks noGrp="1" noChangeArrowheads="1"/>
          </p:cNvSpPr>
          <p:nvPr>
            <p:ph type="body" idx="1"/>
          </p:nvPr>
        </p:nvSpPr>
        <p:spPr>
          <a:xfrm>
            <a:off x="76200" y="3810000"/>
            <a:ext cx="8915400" cy="3200400"/>
          </a:xfrm>
        </p:spPr>
        <p:txBody>
          <a:bodyPr/>
          <a:lstStyle/>
          <a:p>
            <a:pPr>
              <a:lnSpc>
                <a:spcPct val="80000"/>
              </a:lnSpc>
              <a:spcBef>
                <a:spcPct val="5000"/>
              </a:spcBef>
            </a:pPr>
            <a:r>
              <a:rPr lang="en-US" altLang="ko-KR" dirty="0">
                <a:ea typeface="굴림" panose="020B0600000101010101" pitchFamily="34" charset="-127"/>
              </a:rPr>
              <a:t>Disk is larger than physical memory </a:t>
            </a:r>
            <a:r>
              <a:rPr lang="en-US" altLang="ko-KR" dirty="0">
                <a:ea typeface="굴림" panose="020B0600000101010101" pitchFamily="34" charset="-127"/>
                <a:sym typeface="Symbol" panose="05050102010706020507" pitchFamily="18" charset="2"/>
              </a:rPr>
              <a:t></a:t>
            </a:r>
          </a:p>
          <a:p>
            <a:pPr lvl="1">
              <a:lnSpc>
                <a:spcPct val="80000"/>
              </a:lnSpc>
              <a:spcBef>
                <a:spcPct val="5000"/>
              </a:spcBef>
            </a:pPr>
            <a:r>
              <a:rPr lang="en-US" altLang="ko-KR" dirty="0">
                <a:ea typeface="굴림" panose="020B0600000101010101" pitchFamily="34" charset="-127"/>
              </a:rPr>
              <a:t>In-use virtual memory can be bigger than physical memory</a:t>
            </a:r>
          </a:p>
          <a:p>
            <a:pPr lvl="1">
              <a:lnSpc>
                <a:spcPct val="80000"/>
              </a:lnSpc>
              <a:spcBef>
                <a:spcPct val="5000"/>
              </a:spcBef>
            </a:pPr>
            <a:r>
              <a:rPr lang="en-US" altLang="ko-KR" dirty="0">
                <a:ea typeface="굴림" panose="020B0600000101010101" pitchFamily="34" charset="-127"/>
              </a:rPr>
              <a:t>Combined memory of running processes much larger than physical memory</a:t>
            </a:r>
          </a:p>
          <a:p>
            <a:pPr lvl="2">
              <a:lnSpc>
                <a:spcPct val="80000"/>
              </a:lnSpc>
              <a:spcBef>
                <a:spcPct val="5000"/>
              </a:spcBef>
            </a:pPr>
            <a:r>
              <a:rPr lang="en-US" altLang="ko-KR" dirty="0">
                <a:ea typeface="굴림" panose="020B0600000101010101" pitchFamily="34" charset="-127"/>
              </a:rPr>
              <a:t>More programs fit into memory, allowing more concurrency </a:t>
            </a:r>
          </a:p>
          <a:p>
            <a:pPr>
              <a:lnSpc>
                <a:spcPct val="80000"/>
              </a:lnSpc>
              <a:spcBef>
                <a:spcPct val="5000"/>
              </a:spcBef>
            </a:pPr>
            <a:r>
              <a:rPr lang="en-US" altLang="ko-KR" dirty="0">
                <a:ea typeface="굴림" panose="020B0600000101010101" pitchFamily="34" charset="-127"/>
              </a:rPr>
              <a:t>Principle: </a:t>
            </a:r>
            <a:r>
              <a:rPr lang="en-US" altLang="ko-KR" dirty="0">
                <a:solidFill>
                  <a:schemeClr val="hlink"/>
                </a:solidFill>
                <a:ea typeface="굴림" panose="020B0600000101010101" pitchFamily="34" charset="-127"/>
              </a:rPr>
              <a:t>Transparent Level of Indirection</a:t>
            </a:r>
            <a:r>
              <a:rPr lang="en-US" altLang="ko-KR" dirty="0">
                <a:ea typeface="굴림" panose="020B0600000101010101" pitchFamily="34" charset="-127"/>
              </a:rPr>
              <a:t> (page table) </a:t>
            </a:r>
          </a:p>
          <a:p>
            <a:pPr lvl="1">
              <a:lnSpc>
                <a:spcPct val="80000"/>
              </a:lnSpc>
              <a:spcBef>
                <a:spcPct val="5000"/>
              </a:spcBef>
            </a:pPr>
            <a:r>
              <a:rPr lang="en-US" altLang="ko-KR" dirty="0">
                <a:ea typeface="굴림" panose="020B0600000101010101" pitchFamily="34" charset="-127"/>
              </a:rPr>
              <a:t>Supports flexible placement of physical data</a:t>
            </a:r>
          </a:p>
          <a:p>
            <a:pPr lvl="2">
              <a:lnSpc>
                <a:spcPct val="80000"/>
              </a:lnSpc>
              <a:spcBef>
                <a:spcPct val="5000"/>
              </a:spcBef>
            </a:pPr>
            <a:r>
              <a:rPr lang="en-US" altLang="ko-KR" dirty="0">
                <a:ea typeface="굴림" panose="020B0600000101010101" pitchFamily="34" charset="-127"/>
              </a:rPr>
              <a:t>Data could be on disk or somewhere across network</a:t>
            </a:r>
          </a:p>
          <a:p>
            <a:pPr lvl="1">
              <a:lnSpc>
                <a:spcPct val="80000"/>
              </a:lnSpc>
              <a:spcBef>
                <a:spcPct val="5000"/>
              </a:spcBef>
            </a:pPr>
            <a:r>
              <a:rPr lang="en-US" altLang="ko-KR" dirty="0">
                <a:ea typeface="굴림" panose="020B0600000101010101" pitchFamily="34" charset="-127"/>
              </a:rPr>
              <a:t>Variable location of data transparent to user program</a:t>
            </a:r>
          </a:p>
          <a:p>
            <a:pPr lvl="2">
              <a:lnSpc>
                <a:spcPct val="80000"/>
              </a:lnSpc>
              <a:spcBef>
                <a:spcPct val="5000"/>
              </a:spcBef>
            </a:pPr>
            <a:r>
              <a:rPr lang="en-US" altLang="ko-KR" dirty="0">
                <a:ea typeface="굴림" panose="020B0600000101010101" pitchFamily="34" charset="-127"/>
              </a:rPr>
              <a:t>Performance issue, not correctness issue</a:t>
            </a:r>
          </a:p>
        </p:txBody>
      </p:sp>
      <p:grpSp>
        <p:nvGrpSpPr>
          <p:cNvPr id="765179" name="Group 251"/>
          <p:cNvGrpSpPr>
            <a:grpSpLocks/>
          </p:cNvGrpSpPr>
          <p:nvPr/>
        </p:nvGrpSpPr>
        <p:grpSpPr bwMode="auto">
          <a:xfrm>
            <a:off x="4219575" y="952500"/>
            <a:ext cx="1141413" cy="2420938"/>
            <a:chOff x="2546" y="486"/>
            <a:chExt cx="719" cy="1525"/>
          </a:xfrm>
        </p:grpSpPr>
        <p:grpSp>
          <p:nvGrpSpPr>
            <p:cNvPr id="23746" name="Group 241"/>
            <p:cNvGrpSpPr>
              <a:grpSpLocks/>
            </p:cNvGrpSpPr>
            <p:nvPr/>
          </p:nvGrpSpPr>
          <p:grpSpPr bwMode="auto">
            <a:xfrm>
              <a:off x="2578" y="486"/>
              <a:ext cx="657" cy="963"/>
              <a:chOff x="2736" y="816"/>
              <a:chExt cx="720" cy="1056"/>
            </a:xfrm>
          </p:grpSpPr>
          <p:sp>
            <p:nvSpPr>
              <p:cNvPr id="23748" name="Rectangle 5"/>
              <p:cNvSpPr>
                <a:spLocks noChangeArrowheads="1"/>
              </p:cNvSpPr>
              <p:nvPr/>
            </p:nvSpPr>
            <p:spPr bwMode="auto">
              <a:xfrm>
                <a:off x="2736" y="816"/>
                <a:ext cx="720" cy="1056"/>
              </a:xfrm>
              <a:prstGeom prst="rect">
                <a:avLst/>
              </a:prstGeom>
              <a:solidFill>
                <a:srgbClr val="00FFFF"/>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49" name="Rectangle 210"/>
              <p:cNvSpPr>
                <a:spLocks noChangeArrowheads="1"/>
              </p:cNvSpPr>
              <p:nvPr/>
            </p:nvSpPr>
            <p:spPr bwMode="auto">
              <a:xfrm>
                <a:off x="2736" y="1776"/>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0" name="Rectangle 211"/>
              <p:cNvSpPr>
                <a:spLocks noChangeArrowheads="1"/>
              </p:cNvSpPr>
              <p:nvPr/>
            </p:nvSpPr>
            <p:spPr bwMode="auto">
              <a:xfrm>
                <a:off x="2736" y="1680"/>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1" name="Rectangle 212"/>
              <p:cNvSpPr>
                <a:spLocks noChangeArrowheads="1"/>
              </p:cNvSpPr>
              <p:nvPr/>
            </p:nvSpPr>
            <p:spPr bwMode="auto">
              <a:xfrm>
                <a:off x="2736" y="1584"/>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2" name="Rectangle 213"/>
              <p:cNvSpPr>
                <a:spLocks noChangeArrowheads="1"/>
              </p:cNvSpPr>
              <p:nvPr/>
            </p:nvSpPr>
            <p:spPr bwMode="auto">
              <a:xfrm>
                <a:off x="2736" y="1488"/>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3" name="Rectangle 214"/>
              <p:cNvSpPr>
                <a:spLocks noChangeArrowheads="1"/>
              </p:cNvSpPr>
              <p:nvPr/>
            </p:nvSpPr>
            <p:spPr bwMode="auto">
              <a:xfrm>
                <a:off x="2736" y="1392"/>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4" name="Rectangle 215"/>
              <p:cNvSpPr>
                <a:spLocks noChangeArrowheads="1"/>
              </p:cNvSpPr>
              <p:nvPr/>
            </p:nvSpPr>
            <p:spPr bwMode="auto">
              <a:xfrm>
                <a:off x="2736" y="1296"/>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5" name="Rectangle 216"/>
              <p:cNvSpPr>
                <a:spLocks noChangeArrowheads="1"/>
              </p:cNvSpPr>
              <p:nvPr/>
            </p:nvSpPr>
            <p:spPr bwMode="auto">
              <a:xfrm>
                <a:off x="2736" y="1200"/>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6" name="Rectangle 217"/>
              <p:cNvSpPr>
                <a:spLocks noChangeArrowheads="1"/>
              </p:cNvSpPr>
              <p:nvPr/>
            </p:nvSpPr>
            <p:spPr bwMode="auto">
              <a:xfrm>
                <a:off x="2736" y="1104"/>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7" name="Rectangle 218"/>
              <p:cNvSpPr>
                <a:spLocks noChangeArrowheads="1"/>
              </p:cNvSpPr>
              <p:nvPr/>
            </p:nvSpPr>
            <p:spPr bwMode="auto">
              <a:xfrm>
                <a:off x="2736" y="1008"/>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8" name="Rectangle 219"/>
              <p:cNvSpPr>
                <a:spLocks noChangeArrowheads="1"/>
              </p:cNvSpPr>
              <p:nvPr/>
            </p:nvSpPr>
            <p:spPr bwMode="auto">
              <a:xfrm>
                <a:off x="2736" y="912"/>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759" name="Rectangle 220"/>
              <p:cNvSpPr>
                <a:spLocks noChangeArrowheads="1"/>
              </p:cNvSpPr>
              <p:nvPr/>
            </p:nvSpPr>
            <p:spPr bwMode="auto">
              <a:xfrm>
                <a:off x="2736" y="816"/>
                <a:ext cx="720" cy="96"/>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sp>
          <p:nvSpPr>
            <p:cNvPr id="23747" name="Text Box 203"/>
            <p:cNvSpPr txBox="1">
              <a:spLocks noChangeArrowheads="1"/>
            </p:cNvSpPr>
            <p:nvPr/>
          </p:nvSpPr>
          <p:spPr bwMode="auto">
            <a:xfrm>
              <a:off x="2546" y="1493"/>
              <a:ext cx="719" cy="518"/>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spcBef>
                  <a:spcPct val="0"/>
                </a:spcBef>
              </a:pPr>
              <a:r>
                <a:rPr lang="en-US" altLang="ko-KR">
                  <a:ea typeface="굴림" panose="020B0600000101010101" pitchFamily="34" charset="-127"/>
                </a:rPr>
                <a:t>Physical</a:t>
              </a:r>
            </a:p>
            <a:p>
              <a:pPr>
                <a:spcBef>
                  <a:spcPct val="0"/>
                </a:spcBef>
              </a:pPr>
              <a:r>
                <a:rPr lang="en-US" altLang="ko-KR">
                  <a:ea typeface="굴림" panose="020B0600000101010101" pitchFamily="34" charset="-127"/>
                </a:rPr>
                <a:t>Memory</a:t>
              </a:r>
            </a:p>
            <a:p>
              <a:pPr>
                <a:spcBef>
                  <a:spcPct val="0"/>
                </a:spcBef>
              </a:pPr>
              <a:r>
                <a:rPr lang="en-US" altLang="ko-KR">
                  <a:ea typeface="굴림" panose="020B0600000101010101" pitchFamily="34" charset="-127"/>
                </a:rPr>
                <a:t>512 MB</a:t>
              </a:r>
            </a:p>
          </p:txBody>
        </p:sp>
      </p:grpSp>
      <p:grpSp>
        <p:nvGrpSpPr>
          <p:cNvPr id="765181" name="Group 253"/>
          <p:cNvGrpSpPr>
            <a:grpSpLocks/>
          </p:cNvGrpSpPr>
          <p:nvPr/>
        </p:nvGrpSpPr>
        <p:grpSpPr bwMode="auto">
          <a:xfrm>
            <a:off x="3435350" y="812800"/>
            <a:ext cx="4413250" cy="2246313"/>
            <a:chOff x="2052" y="398"/>
            <a:chExt cx="2780" cy="1415"/>
          </a:xfrm>
        </p:grpSpPr>
        <p:grpSp>
          <p:nvGrpSpPr>
            <p:cNvPr id="23578" name="Group 252"/>
            <p:cNvGrpSpPr>
              <a:grpSpLocks/>
            </p:cNvGrpSpPr>
            <p:nvPr/>
          </p:nvGrpSpPr>
          <p:grpSpPr bwMode="auto">
            <a:xfrm>
              <a:off x="2052" y="398"/>
              <a:ext cx="2780" cy="1015"/>
              <a:chOff x="2052" y="398"/>
              <a:chExt cx="2780" cy="1015"/>
            </a:xfrm>
          </p:grpSpPr>
          <p:grpSp>
            <p:nvGrpSpPr>
              <p:cNvPr id="23580" name="Group 187"/>
              <p:cNvGrpSpPr>
                <a:grpSpLocks/>
              </p:cNvGrpSpPr>
              <p:nvPr/>
            </p:nvGrpSpPr>
            <p:grpSpPr bwMode="auto">
              <a:xfrm>
                <a:off x="3585" y="398"/>
                <a:ext cx="1247" cy="1015"/>
                <a:chOff x="4128" y="912"/>
                <a:chExt cx="1367" cy="1113"/>
              </a:xfrm>
            </p:grpSpPr>
            <p:sp>
              <p:nvSpPr>
                <p:cNvPr id="23585" name="AutoShape 9"/>
                <p:cNvSpPr>
                  <a:spLocks noChangeAspect="1" noChangeArrowheads="1" noTextEdit="1"/>
                </p:cNvSpPr>
                <p:nvPr/>
              </p:nvSpPr>
              <p:spPr bwMode="auto">
                <a:xfrm>
                  <a:off x="4128" y="912"/>
                  <a:ext cx="1367" cy="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23586" name="Freeform 11"/>
                <p:cNvSpPr>
                  <a:spLocks/>
                </p:cNvSpPr>
                <p:nvPr/>
              </p:nvSpPr>
              <p:spPr bwMode="auto">
                <a:xfrm>
                  <a:off x="4133" y="917"/>
                  <a:ext cx="1357" cy="1103"/>
                </a:xfrm>
                <a:custGeom>
                  <a:avLst/>
                  <a:gdLst>
                    <a:gd name="T0" fmla="*/ 1115 w 1357"/>
                    <a:gd name="T1" fmla="*/ 0 h 1103"/>
                    <a:gd name="T2" fmla="*/ 1138 w 1357"/>
                    <a:gd name="T3" fmla="*/ 2 h 1103"/>
                    <a:gd name="T4" fmla="*/ 1185 w 1357"/>
                    <a:gd name="T5" fmla="*/ 12 h 1103"/>
                    <a:gd name="T6" fmla="*/ 1230 w 1357"/>
                    <a:gd name="T7" fmla="*/ 30 h 1103"/>
                    <a:gd name="T8" fmla="*/ 1268 w 1357"/>
                    <a:gd name="T9" fmla="*/ 56 h 1103"/>
                    <a:gd name="T10" fmla="*/ 1301 w 1357"/>
                    <a:gd name="T11" fmla="*/ 89 h 1103"/>
                    <a:gd name="T12" fmla="*/ 1327 w 1357"/>
                    <a:gd name="T13" fmla="*/ 127 h 1103"/>
                    <a:gd name="T14" fmla="*/ 1346 w 1357"/>
                    <a:gd name="T15" fmla="*/ 172 h 1103"/>
                    <a:gd name="T16" fmla="*/ 1355 w 1357"/>
                    <a:gd name="T17" fmla="*/ 219 h 1103"/>
                    <a:gd name="T18" fmla="*/ 1357 w 1357"/>
                    <a:gd name="T19" fmla="*/ 860 h 1103"/>
                    <a:gd name="T20" fmla="*/ 1355 w 1357"/>
                    <a:gd name="T21" fmla="*/ 884 h 1103"/>
                    <a:gd name="T22" fmla="*/ 1346 w 1357"/>
                    <a:gd name="T23" fmla="*/ 931 h 1103"/>
                    <a:gd name="T24" fmla="*/ 1327 w 1357"/>
                    <a:gd name="T25" fmla="*/ 976 h 1103"/>
                    <a:gd name="T26" fmla="*/ 1301 w 1357"/>
                    <a:gd name="T27" fmla="*/ 1014 h 1103"/>
                    <a:gd name="T28" fmla="*/ 1268 w 1357"/>
                    <a:gd name="T29" fmla="*/ 1047 h 1103"/>
                    <a:gd name="T30" fmla="*/ 1230 w 1357"/>
                    <a:gd name="T31" fmla="*/ 1073 h 1103"/>
                    <a:gd name="T32" fmla="*/ 1185 w 1357"/>
                    <a:gd name="T33" fmla="*/ 1091 h 1103"/>
                    <a:gd name="T34" fmla="*/ 1138 w 1357"/>
                    <a:gd name="T35" fmla="*/ 1101 h 1103"/>
                    <a:gd name="T36" fmla="*/ 242 w 1357"/>
                    <a:gd name="T37" fmla="*/ 1103 h 1103"/>
                    <a:gd name="T38" fmla="*/ 219 w 1357"/>
                    <a:gd name="T39" fmla="*/ 1101 h 1103"/>
                    <a:gd name="T40" fmla="*/ 172 w 1357"/>
                    <a:gd name="T41" fmla="*/ 1091 h 1103"/>
                    <a:gd name="T42" fmla="*/ 127 w 1357"/>
                    <a:gd name="T43" fmla="*/ 1073 h 1103"/>
                    <a:gd name="T44" fmla="*/ 89 w 1357"/>
                    <a:gd name="T45" fmla="*/ 1047 h 1103"/>
                    <a:gd name="T46" fmla="*/ 56 w 1357"/>
                    <a:gd name="T47" fmla="*/ 1014 h 1103"/>
                    <a:gd name="T48" fmla="*/ 28 w 1357"/>
                    <a:gd name="T49" fmla="*/ 976 h 1103"/>
                    <a:gd name="T50" fmla="*/ 11 w 1357"/>
                    <a:gd name="T51" fmla="*/ 931 h 1103"/>
                    <a:gd name="T52" fmla="*/ 2 w 1357"/>
                    <a:gd name="T53" fmla="*/ 884 h 1103"/>
                    <a:gd name="T54" fmla="*/ 0 w 1357"/>
                    <a:gd name="T55" fmla="*/ 243 h 1103"/>
                    <a:gd name="T56" fmla="*/ 2 w 1357"/>
                    <a:gd name="T57" fmla="*/ 219 h 1103"/>
                    <a:gd name="T58" fmla="*/ 11 w 1357"/>
                    <a:gd name="T59" fmla="*/ 172 h 1103"/>
                    <a:gd name="T60" fmla="*/ 28 w 1357"/>
                    <a:gd name="T61" fmla="*/ 127 h 1103"/>
                    <a:gd name="T62" fmla="*/ 56 w 1357"/>
                    <a:gd name="T63" fmla="*/ 89 h 1103"/>
                    <a:gd name="T64" fmla="*/ 89 w 1357"/>
                    <a:gd name="T65" fmla="*/ 56 h 1103"/>
                    <a:gd name="T66" fmla="*/ 127 w 1357"/>
                    <a:gd name="T67" fmla="*/ 30 h 1103"/>
                    <a:gd name="T68" fmla="*/ 172 w 1357"/>
                    <a:gd name="T69" fmla="*/ 12 h 1103"/>
                    <a:gd name="T70" fmla="*/ 219 w 1357"/>
                    <a:gd name="T71" fmla="*/ 2 h 1103"/>
                    <a:gd name="T72" fmla="*/ 242 w 1357"/>
                    <a:gd name="T73" fmla="*/ 0 h 1103"/>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357" h="1103">
                      <a:moveTo>
                        <a:pt x="242" y="0"/>
                      </a:moveTo>
                      <a:lnTo>
                        <a:pt x="1115" y="0"/>
                      </a:lnTo>
                      <a:lnTo>
                        <a:pt x="1138" y="2"/>
                      </a:lnTo>
                      <a:lnTo>
                        <a:pt x="1164" y="7"/>
                      </a:lnTo>
                      <a:lnTo>
                        <a:pt x="1185" y="12"/>
                      </a:lnTo>
                      <a:lnTo>
                        <a:pt x="1209" y="21"/>
                      </a:lnTo>
                      <a:lnTo>
                        <a:pt x="1230" y="30"/>
                      </a:lnTo>
                      <a:lnTo>
                        <a:pt x="1249" y="42"/>
                      </a:lnTo>
                      <a:lnTo>
                        <a:pt x="1268" y="56"/>
                      </a:lnTo>
                      <a:lnTo>
                        <a:pt x="1287" y="73"/>
                      </a:lnTo>
                      <a:lnTo>
                        <a:pt x="1301" y="89"/>
                      </a:lnTo>
                      <a:lnTo>
                        <a:pt x="1315" y="108"/>
                      </a:lnTo>
                      <a:lnTo>
                        <a:pt x="1327" y="127"/>
                      </a:lnTo>
                      <a:lnTo>
                        <a:pt x="1338" y="148"/>
                      </a:lnTo>
                      <a:lnTo>
                        <a:pt x="1346" y="172"/>
                      </a:lnTo>
                      <a:lnTo>
                        <a:pt x="1353" y="195"/>
                      </a:lnTo>
                      <a:lnTo>
                        <a:pt x="1355" y="219"/>
                      </a:lnTo>
                      <a:lnTo>
                        <a:pt x="1357" y="243"/>
                      </a:lnTo>
                      <a:lnTo>
                        <a:pt x="1357" y="860"/>
                      </a:lnTo>
                      <a:lnTo>
                        <a:pt x="1355" y="884"/>
                      </a:lnTo>
                      <a:lnTo>
                        <a:pt x="1353" y="908"/>
                      </a:lnTo>
                      <a:lnTo>
                        <a:pt x="1346" y="931"/>
                      </a:lnTo>
                      <a:lnTo>
                        <a:pt x="1338" y="955"/>
                      </a:lnTo>
                      <a:lnTo>
                        <a:pt x="1327" y="976"/>
                      </a:lnTo>
                      <a:lnTo>
                        <a:pt x="1315" y="995"/>
                      </a:lnTo>
                      <a:lnTo>
                        <a:pt x="1301" y="1014"/>
                      </a:lnTo>
                      <a:lnTo>
                        <a:pt x="1287" y="1030"/>
                      </a:lnTo>
                      <a:lnTo>
                        <a:pt x="1268" y="1047"/>
                      </a:lnTo>
                      <a:lnTo>
                        <a:pt x="1249" y="1061"/>
                      </a:lnTo>
                      <a:lnTo>
                        <a:pt x="1230" y="1073"/>
                      </a:lnTo>
                      <a:lnTo>
                        <a:pt x="1209" y="1082"/>
                      </a:lnTo>
                      <a:lnTo>
                        <a:pt x="1185" y="1091"/>
                      </a:lnTo>
                      <a:lnTo>
                        <a:pt x="1164" y="1096"/>
                      </a:lnTo>
                      <a:lnTo>
                        <a:pt x="1138" y="1101"/>
                      </a:lnTo>
                      <a:lnTo>
                        <a:pt x="1115" y="1103"/>
                      </a:lnTo>
                      <a:lnTo>
                        <a:pt x="242" y="1103"/>
                      </a:lnTo>
                      <a:lnTo>
                        <a:pt x="219" y="1101"/>
                      </a:lnTo>
                      <a:lnTo>
                        <a:pt x="193" y="1096"/>
                      </a:lnTo>
                      <a:lnTo>
                        <a:pt x="172" y="1091"/>
                      </a:lnTo>
                      <a:lnTo>
                        <a:pt x="148" y="1082"/>
                      </a:lnTo>
                      <a:lnTo>
                        <a:pt x="127" y="1073"/>
                      </a:lnTo>
                      <a:lnTo>
                        <a:pt x="108" y="1061"/>
                      </a:lnTo>
                      <a:lnTo>
                        <a:pt x="89" y="1047"/>
                      </a:lnTo>
                      <a:lnTo>
                        <a:pt x="70" y="1030"/>
                      </a:lnTo>
                      <a:lnTo>
                        <a:pt x="56" y="1014"/>
                      </a:lnTo>
                      <a:lnTo>
                        <a:pt x="42" y="995"/>
                      </a:lnTo>
                      <a:lnTo>
                        <a:pt x="28" y="976"/>
                      </a:lnTo>
                      <a:lnTo>
                        <a:pt x="19" y="955"/>
                      </a:lnTo>
                      <a:lnTo>
                        <a:pt x="11" y="931"/>
                      </a:lnTo>
                      <a:lnTo>
                        <a:pt x="4" y="908"/>
                      </a:lnTo>
                      <a:lnTo>
                        <a:pt x="2" y="884"/>
                      </a:lnTo>
                      <a:lnTo>
                        <a:pt x="0" y="860"/>
                      </a:lnTo>
                      <a:lnTo>
                        <a:pt x="0" y="243"/>
                      </a:lnTo>
                      <a:lnTo>
                        <a:pt x="2" y="219"/>
                      </a:lnTo>
                      <a:lnTo>
                        <a:pt x="4" y="195"/>
                      </a:lnTo>
                      <a:lnTo>
                        <a:pt x="11" y="172"/>
                      </a:lnTo>
                      <a:lnTo>
                        <a:pt x="19" y="148"/>
                      </a:lnTo>
                      <a:lnTo>
                        <a:pt x="28" y="127"/>
                      </a:lnTo>
                      <a:lnTo>
                        <a:pt x="42" y="108"/>
                      </a:lnTo>
                      <a:lnTo>
                        <a:pt x="56" y="89"/>
                      </a:lnTo>
                      <a:lnTo>
                        <a:pt x="70" y="73"/>
                      </a:lnTo>
                      <a:lnTo>
                        <a:pt x="89" y="56"/>
                      </a:lnTo>
                      <a:lnTo>
                        <a:pt x="108" y="42"/>
                      </a:lnTo>
                      <a:lnTo>
                        <a:pt x="127" y="30"/>
                      </a:lnTo>
                      <a:lnTo>
                        <a:pt x="148" y="21"/>
                      </a:lnTo>
                      <a:lnTo>
                        <a:pt x="172" y="12"/>
                      </a:lnTo>
                      <a:lnTo>
                        <a:pt x="193" y="7"/>
                      </a:lnTo>
                      <a:lnTo>
                        <a:pt x="219" y="2"/>
                      </a:lnTo>
                      <a:lnTo>
                        <a:pt x="242" y="0"/>
                      </a:lnTo>
                      <a:close/>
                    </a:path>
                  </a:pathLst>
                </a:custGeom>
                <a:solidFill>
                  <a:srgbClr val="FFD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87" name="Freeform 12"/>
                <p:cNvSpPr>
                  <a:spLocks/>
                </p:cNvSpPr>
                <p:nvPr/>
              </p:nvSpPr>
              <p:spPr bwMode="auto">
                <a:xfrm>
                  <a:off x="4154" y="940"/>
                  <a:ext cx="1315" cy="1057"/>
                </a:xfrm>
                <a:custGeom>
                  <a:avLst/>
                  <a:gdLst>
                    <a:gd name="T0" fmla="*/ 1094 w 1315"/>
                    <a:gd name="T1" fmla="*/ 0 h 1057"/>
                    <a:gd name="T2" fmla="*/ 1115 w 1315"/>
                    <a:gd name="T3" fmla="*/ 0 h 1057"/>
                    <a:gd name="T4" fmla="*/ 1160 w 1315"/>
                    <a:gd name="T5" fmla="*/ 10 h 1057"/>
                    <a:gd name="T6" fmla="*/ 1200 w 1315"/>
                    <a:gd name="T7" fmla="*/ 26 h 1057"/>
                    <a:gd name="T8" fmla="*/ 1233 w 1315"/>
                    <a:gd name="T9" fmla="*/ 50 h 1057"/>
                    <a:gd name="T10" fmla="*/ 1263 w 1315"/>
                    <a:gd name="T11" fmla="*/ 80 h 1057"/>
                    <a:gd name="T12" fmla="*/ 1287 w 1315"/>
                    <a:gd name="T13" fmla="*/ 116 h 1057"/>
                    <a:gd name="T14" fmla="*/ 1306 w 1315"/>
                    <a:gd name="T15" fmla="*/ 154 h 1057"/>
                    <a:gd name="T16" fmla="*/ 1313 w 1315"/>
                    <a:gd name="T17" fmla="*/ 198 h 1057"/>
                    <a:gd name="T18" fmla="*/ 1315 w 1315"/>
                    <a:gd name="T19" fmla="*/ 837 h 1057"/>
                    <a:gd name="T20" fmla="*/ 1313 w 1315"/>
                    <a:gd name="T21" fmla="*/ 859 h 1057"/>
                    <a:gd name="T22" fmla="*/ 1306 w 1315"/>
                    <a:gd name="T23" fmla="*/ 903 h 1057"/>
                    <a:gd name="T24" fmla="*/ 1287 w 1315"/>
                    <a:gd name="T25" fmla="*/ 941 h 1057"/>
                    <a:gd name="T26" fmla="*/ 1263 w 1315"/>
                    <a:gd name="T27" fmla="*/ 977 h 1057"/>
                    <a:gd name="T28" fmla="*/ 1233 w 1315"/>
                    <a:gd name="T29" fmla="*/ 1007 h 1057"/>
                    <a:gd name="T30" fmla="*/ 1200 w 1315"/>
                    <a:gd name="T31" fmla="*/ 1031 h 1057"/>
                    <a:gd name="T32" fmla="*/ 1160 w 1315"/>
                    <a:gd name="T33" fmla="*/ 1047 h 1057"/>
                    <a:gd name="T34" fmla="*/ 1115 w 1315"/>
                    <a:gd name="T35" fmla="*/ 1057 h 1057"/>
                    <a:gd name="T36" fmla="*/ 221 w 1315"/>
                    <a:gd name="T37" fmla="*/ 1057 h 1057"/>
                    <a:gd name="T38" fmla="*/ 200 w 1315"/>
                    <a:gd name="T39" fmla="*/ 1057 h 1057"/>
                    <a:gd name="T40" fmla="*/ 155 w 1315"/>
                    <a:gd name="T41" fmla="*/ 1047 h 1057"/>
                    <a:gd name="T42" fmla="*/ 115 w 1315"/>
                    <a:gd name="T43" fmla="*/ 1031 h 1057"/>
                    <a:gd name="T44" fmla="*/ 82 w 1315"/>
                    <a:gd name="T45" fmla="*/ 1007 h 1057"/>
                    <a:gd name="T46" fmla="*/ 52 w 1315"/>
                    <a:gd name="T47" fmla="*/ 977 h 1057"/>
                    <a:gd name="T48" fmla="*/ 28 w 1315"/>
                    <a:gd name="T49" fmla="*/ 941 h 1057"/>
                    <a:gd name="T50" fmla="*/ 9 w 1315"/>
                    <a:gd name="T51" fmla="*/ 903 h 1057"/>
                    <a:gd name="T52" fmla="*/ 2 w 1315"/>
                    <a:gd name="T53" fmla="*/ 859 h 1057"/>
                    <a:gd name="T54" fmla="*/ 0 w 1315"/>
                    <a:gd name="T55" fmla="*/ 220 h 1057"/>
                    <a:gd name="T56" fmla="*/ 2 w 1315"/>
                    <a:gd name="T57" fmla="*/ 198 h 1057"/>
                    <a:gd name="T58" fmla="*/ 9 w 1315"/>
                    <a:gd name="T59" fmla="*/ 154 h 1057"/>
                    <a:gd name="T60" fmla="*/ 28 w 1315"/>
                    <a:gd name="T61" fmla="*/ 116 h 1057"/>
                    <a:gd name="T62" fmla="*/ 52 w 1315"/>
                    <a:gd name="T63" fmla="*/ 80 h 1057"/>
                    <a:gd name="T64" fmla="*/ 82 w 1315"/>
                    <a:gd name="T65" fmla="*/ 50 h 1057"/>
                    <a:gd name="T66" fmla="*/ 115 w 1315"/>
                    <a:gd name="T67" fmla="*/ 26 h 1057"/>
                    <a:gd name="T68" fmla="*/ 155 w 1315"/>
                    <a:gd name="T69" fmla="*/ 10 h 1057"/>
                    <a:gd name="T70" fmla="*/ 200 w 1315"/>
                    <a:gd name="T71" fmla="*/ 0 h 1057"/>
                    <a:gd name="T72" fmla="*/ 221 w 1315"/>
                    <a:gd name="T73" fmla="*/ 0 h 1057"/>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315" h="1057">
                      <a:moveTo>
                        <a:pt x="221" y="0"/>
                      </a:moveTo>
                      <a:lnTo>
                        <a:pt x="1094" y="0"/>
                      </a:lnTo>
                      <a:lnTo>
                        <a:pt x="1115" y="0"/>
                      </a:lnTo>
                      <a:lnTo>
                        <a:pt x="1138" y="5"/>
                      </a:lnTo>
                      <a:lnTo>
                        <a:pt x="1160" y="10"/>
                      </a:lnTo>
                      <a:lnTo>
                        <a:pt x="1178" y="17"/>
                      </a:lnTo>
                      <a:lnTo>
                        <a:pt x="1200" y="26"/>
                      </a:lnTo>
                      <a:lnTo>
                        <a:pt x="1216" y="38"/>
                      </a:lnTo>
                      <a:lnTo>
                        <a:pt x="1233" y="50"/>
                      </a:lnTo>
                      <a:lnTo>
                        <a:pt x="1249" y="64"/>
                      </a:lnTo>
                      <a:lnTo>
                        <a:pt x="1263" y="80"/>
                      </a:lnTo>
                      <a:lnTo>
                        <a:pt x="1277" y="97"/>
                      </a:lnTo>
                      <a:lnTo>
                        <a:pt x="1287" y="116"/>
                      </a:lnTo>
                      <a:lnTo>
                        <a:pt x="1296" y="135"/>
                      </a:lnTo>
                      <a:lnTo>
                        <a:pt x="1306" y="154"/>
                      </a:lnTo>
                      <a:lnTo>
                        <a:pt x="1310" y="175"/>
                      </a:lnTo>
                      <a:lnTo>
                        <a:pt x="1313" y="198"/>
                      </a:lnTo>
                      <a:lnTo>
                        <a:pt x="1315" y="220"/>
                      </a:lnTo>
                      <a:lnTo>
                        <a:pt x="1315" y="837"/>
                      </a:lnTo>
                      <a:lnTo>
                        <a:pt x="1313" y="859"/>
                      </a:lnTo>
                      <a:lnTo>
                        <a:pt x="1310" y="882"/>
                      </a:lnTo>
                      <a:lnTo>
                        <a:pt x="1306" y="903"/>
                      </a:lnTo>
                      <a:lnTo>
                        <a:pt x="1296" y="922"/>
                      </a:lnTo>
                      <a:lnTo>
                        <a:pt x="1287" y="941"/>
                      </a:lnTo>
                      <a:lnTo>
                        <a:pt x="1277" y="960"/>
                      </a:lnTo>
                      <a:lnTo>
                        <a:pt x="1263" y="977"/>
                      </a:lnTo>
                      <a:lnTo>
                        <a:pt x="1249" y="993"/>
                      </a:lnTo>
                      <a:lnTo>
                        <a:pt x="1233" y="1007"/>
                      </a:lnTo>
                      <a:lnTo>
                        <a:pt x="1216" y="1019"/>
                      </a:lnTo>
                      <a:lnTo>
                        <a:pt x="1200" y="1031"/>
                      </a:lnTo>
                      <a:lnTo>
                        <a:pt x="1178" y="1040"/>
                      </a:lnTo>
                      <a:lnTo>
                        <a:pt x="1160" y="1047"/>
                      </a:lnTo>
                      <a:lnTo>
                        <a:pt x="1138" y="1052"/>
                      </a:lnTo>
                      <a:lnTo>
                        <a:pt x="1115" y="1057"/>
                      </a:lnTo>
                      <a:lnTo>
                        <a:pt x="1094" y="1057"/>
                      </a:lnTo>
                      <a:lnTo>
                        <a:pt x="221" y="1057"/>
                      </a:lnTo>
                      <a:lnTo>
                        <a:pt x="200" y="1057"/>
                      </a:lnTo>
                      <a:lnTo>
                        <a:pt x="177" y="1052"/>
                      </a:lnTo>
                      <a:lnTo>
                        <a:pt x="155" y="1047"/>
                      </a:lnTo>
                      <a:lnTo>
                        <a:pt x="137" y="1040"/>
                      </a:lnTo>
                      <a:lnTo>
                        <a:pt x="115" y="1031"/>
                      </a:lnTo>
                      <a:lnTo>
                        <a:pt x="99" y="1019"/>
                      </a:lnTo>
                      <a:lnTo>
                        <a:pt x="82" y="1007"/>
                      </a:lnTo>
                      <a:lnTo>
                        <a:pt x="66" y="993"/>
                      </a:lnTo>
                      <a:lnTo>
                        <a:pt x="52" y="977"/>
                      </a:lnTo>
                      <a:lnTo>
                        <a:pt x="38" y="960"/>
                      </a:lnTo>
                      <a:lnTo>
                        <a:pt x="28" y="941"/>
                      </a:lnTo>
                      <a:lnTo>
                        <a:pt x="19" y="922"/>
                      </a:lnTo>
                      <a:lnTo>
                        <a:pt x="9" y="903"/>
                      </a:lnTo>
                      <a:lnTo>
                        <a:pt x="5" y="882"/>
                      </a:lnTo>
                      <a:lnTo>
                        <a:pt x="2" y="859"/>
                      </a:lnTo>
                      <a:lnTo>
                        <a:pt x="0" y="837"/>
                      </a:lnTo>
                      <a:lnTo>
                        <a:pt x="0" y="220"/>
                      </a:lnTo>
                      <a:lnTo>
                        <a:pt x="2" y="198"/>
                      </a:lnTo>
                      <a:lnTo>
                        <a:pt x="5" y="175"/>
                      </a:lnTo>
                      <a:lnTo>
                        <a:pt x="9" y="154"/>
                      </a:lnTo>
                      <a:lnTo>
                        <a:pt x="19" y="135"/>
                      </a:lnTo>
                      <a:lnTo>
                        <a:pt x="28" y="116"/>
                      </a:lnTo>
                      <a:lnTo>
                        <a:pt x="38" y="97"/>
                      </a:lnTo>
                      <a:lnTo>
                        <a:pt x="52" y="80"/>
                      </a:lnTo>
                      <a:lnTo>
                        <a:pt x="66" y="64"/>
                      </a:lnTo>
                      <a:lnTo>
                        <a:pt x="82" y="50"/>
                      </a:lnTo>
                      <a:lnTo>
                        <a:pt x="99" y="38"/>
                      </a:lnTo>
                      <a:lnTo>
                        <a:pt x="115" y="26"/>
                      </a:lnTo>
                      <a:lnTo>
                        <a:pt x="137" y="17"/>
                      </a:lnTo>
                      <a:lnTo>
                        <a:pt x="155" y="10"/>
                      </a:lnTo>
                      <a:lnTo>
                        <a:pt x="177" y="5"/>
                      </a:lnTo>
                      <a:lnTo>
                        <a:pt x="200" y="0"/>
                      </a:lnTo>
                      <a:lnTo>
                        <a:pt x="22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88" name="Freeform 13"/>
                <p:cNvSpPr>
                  <a:spLocks/>
                </p:cNvSpPr>
                <p:nvPr/>
              </p:nvSpPr>
              <p:spPr bwMode="auto">
                <a:xfrm>
                  <a:off x="4175" y="962"/>
                  <a:ext cx="1273" cy="1013"/>
                </a:xfrm>
                <a:custGeom>
                  <a:avLst/>
                  <a:gdLst>
                    <a:gd name="T0" fmla="*/ 1073 w 1273"/>
                    <a:gd name="T1" fmla="*/ 0 h 1013"/>
                    <a:gd name="T2" fmla="*/ 1094 w 1273"/>
                    <a:gd name="T3" fmla="*/ 0 h 1013"/>
                    <a:gd name="T4" fmla="*/ 1131 w 1273"/>
                    <a:gd name="T5" fmla="*/ 7 h 1013"/>
                    <a:gd name="T6" fmla="*/ 1167 w 1273"/>
                    <a:gd name="T7" fmla="*/ 23 h 1013"/>
                    <a:gd name="T8" fmla="*/ 1200 w 1273"/>
                    <a:gd name="T9" fmla="*/ 44 h 1013"/>
                    <a:gd name="T10" fmla="*/ 1226 w 1273"/>
                    <a:gd name="T11" fmla="*/ 70 h 1013"/>
                    <a:gd name="T12" fmla="*/ 1247 w 1273"/>
                    <a:gd name="T13" fmla="*/ 103 h 1013"/>
                    <a:gd name="T14" fmla="*/ 1263 w 1273"/>
                    <a:gd name="T15" fmla="*/ 139 h 1013"/>
                    <a:gd name="T16" fmla="*/ 1271 w 1273"/>
                    <a:gd name="T17" fmla="*/ 179 h 1013"/>
                    <a:gd name="T18" fmla="*/ 1273 w 1273"/>
                    <a:gd name="T19" fmla="*/ 815 h 1013"/>
                    <a:gd name="T20" fmla="*/ 1271 w 1273"/>
                    <a:gd name="T21" fmla="*/ 834 h 1013"/>
                    <a:gd name="T22" fmla="*/ 1263 w 1273"/>
                    <a:gd name="T23" fmla="*/ 874 h 1013"/>
                    <a:gd name="T24" fmla="*/ 1247 w 1273"/>
                    <a:gd name="T25" fmla="*/ 910 h 1013"/>
                    <a:gd name="T26" fmla="*/ 1226 w 1273"/>
                    <a:gd name="T27" fmla="*/ 943 h 1013"/>
                    <a:gd name="T28" fmla="*/ 1200 w 1273"/>
                    <a:gd name="T29" fmla="*/ 969 h 1013"/>
                    <a:gd name="T30" fmla="*/ 1167 w 1273"/>
                    <a:gd name="T31" fmla="*/ 990 h 1013"/>
                    <a:gd name="T32" fmla="*/ 1131 w 1273"/>
                    <a:gd name="T33" fmla="*/ 1006 h 1013"/>
                    <a:gd name="T34" fmla="*/ 1094 w 1273"/>
                    <a:gd name="T35" fmla="*/ 1013 h 1013"/>
                    <a:gd name="T36" fmla="*/ 200 w 1273"/>
                    <a:gd name="T37" fmla="*/ 1013 h 1013"/>
                    <a:gd name="T38" fmla="*/ 179 w 1273"/>
                    <a:gd name="T39" fmla="*/ 1013 h 1013"/>
                    <a:gd name="T40" fmla="*/ 142 w 1273"/>
                    <a:gd name="T41" fmla="*/ 1006 h 1013"/>
                    <a:gd name="T42" fmla="*/ 106 w 1273"/>
                    <a:gd name="T43" fmla="*/ 990 h 1013"/>
                    <a:gd name="T44" fmla="*/ 73 w 1273"/>
                    <a:gd name="T45" fmla="*/ 969 h 1013"/>
                    <a:gd name="T46" fmla="*/ 47 w 1273"/>
                    <a:gd name="T47" fmla="*/ 943 h 1013"/>
                    <a:gd name="T48" fmla="*/ 26 w 1273"/>
                    <a:gd name="T49" fmla="*/ 910 h 1013"/>
                    <a:gd name="T50" fmla="*/ 10 w 1273"/>
                    <a:gd name="T51" fmla="*/ 874 h 1013"/>
                    <a:gd name="T52" fmla="*/ 2 w 1273"/>
                    <a:gd name="T53" fmla="*/ 834 h 1013"/>
                    <a:gd name="T54" fmla="*/ 0 w 1273"/>
                    <a:gd name="T55" fmla="*/ 198 h 1013"/>
                    <a:gd name="T56" fmla="*/ 2 w 1273"/>
                    <a:gd name="T57" fmla="*/ 179 h 1013"/>
                    <a:gd name="T58" fmla="*/ 10 w 1273"/>
                    <a:gd name="T59" fmla="*/ 139 h 1013"/>
                    <a:gd name="T60" fmla="*/ 26 w 1273"/>
                    <a:gd name="T61" fmla="*/ 103 h 1013"/>
                    <a:gd name="T62" fmla="*/ 47 w 1273"/>
                    <a:gd name="T63" fmla="*/ 70 h 1013"/>
                    <a:gd name="T64" fmla="*/ 73 w 1273"/>
                    <a:gd name="T65" fmla="*/ 44 h 1013"/>
                    <a:gd name="T66" fmla="*/ 106 w 1273"/>
                    <a:gd name="T67" fmla="*/ 23 h 1013"/>
                    <a:gd name="T68" fmla="*/ 142 w 1273"/>
                    <a:gd name="T69" fmla="*/ 7 h 1013"/>
                    <a:gd name="T70" fmla="*/ 179 w 1273"/>
                    <a:gd name="T71" fmla="*/ 0 h 1013"/>
                    <a:gd name="T72" fmla="*/ 200 w 1273"/>
                    <a:gd name="T73" fmla="*/ 0 h 1013"/>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273" h="1013">
                      <a:moveTo>
                        <a:pt x="200" y="0"/>
                      </a:moveTo>
                      <a:lnTo>
                        <a:pt x="1073" y="0"/>
                      </a:lnTo>
                      <a:lnTo>
                        <a:pt x="1094" y="0"/>
                      </a:lnTo>
                      <a:lnTo>
                        <a:pt x="1113" y="2"/>
                      </a:lnTo>
                      <a:lnTo>
                        <a:pt x="1131" y="7"/>
                      </a:lnTo>
                      <a:lnTo>
                        <a:pt x="1150" y="14"/>
                      </a:lnTo>
                      <a:lnTo>
                        <a:pt x="1167" y="23"/>
                      </a:lnTo>
                      <a:lnTo>
                        <a:pt x="1183" y="33"/>
                      </a:lnTo>
                      <a:lnTo>
                        <a:pt x="1200" y="44"/>
                      </a:lnTo>
                      <a:lnTo>
                        <a:pt x="1214" y="56"/>
                      </a:lnTo>
                      <a:lnTo>
                        <a:pt x="1226" y="70"/>
                      </a:lnTo>
                      <a:lnTo>
                        <a:pt x="1238" y="87"/>
                      </a:lnTo>
                      <a:lnTo>
                        <a:pt x="1247" y="103"/>
                      </a:lnTo>
                      <a:lnTo>
                        <a:pt x="1256" y="120"/>
                      </a:lnTo>
                      <a:lnTo>
                        <a:pt x="1263" y="139"/>
                      </a:lnTo>
                      <a:lnTo>
                        <a:pt x="1268" y="158"/>
                      </a:lnTo>
                      <a:lnTo>
                        <a:pt x="1271" y="179"/>
                      </a:lnTo>
                      <a:lnTo>
                        <a:pt x="1273" y="198"/>
                      </a:lnTo>
                      <a:lnTo>
                        <a:pt x="1273" y="815"/>
                      </a:lnTo>
                      <a:lnTo>
                        <a:pt x="1271" y="834"/>
                      </a:lnTo>
                      <a:lnTo>
                        <a:pt x="1268" y="855"/>
                      </a:lnTo>
                      <a:lnTo>
                        <a:pt x="1263" y="874"/>
                      </a:lnTo>
                      <a:lnTo>
                        <a:pt x="1256" y="893"/>
                      </a:lnTo>
                      <a:lnTo>
                        <a:pt x="1247" y="910"/>
                      </a:lnTo>
                      <a:lnTo>
                        <a:pt x="1238" y="926"/>
                      </a:lnTo>
                      <a:lnTo>
                        <a:pt x="1226" y="943"/>
                      </a:lnTo>
                      <a:lnTo>
                        <a:pt x="1214" y="957"/>
                      </a:lnTo>
                      <a:lnTo>
                        <a:pt x="1200" y="969"/>
                      </a:lnTo>
                      <a:lnTo>
                        <a:pt x="1183" y="980"/>
                      </a:lnTo>
                      <a:lnTo>
                        <a:pt x="1167" y="990"/>
                      </a:lnTo>
                      <a:lnTo>
                        <a:pt x="1150" y="999"/>
                      </a:lnTo>
                      <a:lnTo>
                        <a:pt x="1131" y="1006"/>
                      </a:lnTo>
                      <a:lnTo>
                        <a:pt x="1113" y="1011"/>
                      </a:lnTo>
                      <a:lnTo>
                        <a:pt x="1094" y="1013"/>
                      </a:lnTo>
                      <a:lnTo>
                        <a:pt x="1073" y="1013"/>
                      </a:lnTo>
                      <a:lnTo>
                        <a:pt x="200" y="1013"/>
                      </a:lnTo>
                      <a:lnTo>
                        <a:pt x="179" y="1013"/>
                      </a:lnTo>
                      <a:lnTo>
                        <a:pt x="160" y="1011"/>
                      </a:lnTo>
                      <a:lnTo>
                        <a:pt x="142" y="1006"/>
                      </a:lnTo>
                      <a:lnTo>
                        <a:pt x="123" y="999"/>
                      </a:lnTo>
                      <a:lnTo>
                        <a:pt x="106" y="990"/>
                      </a:lnTo>
                      <a:lnTo>
                        <a:pt x="90" y="980"/>
                      </a:lnTo>
                      <a:lnTo>
                        <a:pt x="73" y="969"/>
                      </a:lnTo>
                      <a:lnTo>
                        <a:pt x="59" y="957"/>
                      </a:lnTo>
                      <a:lnTo>
                        <a:pt x="47" y="943"/>
                      </a:lnTo>
                      <a:lnTo>
                        <a:pt x="35" y="926"/>
                      </a:lnTo>
                      <a:lnTo>
                        <a:pt x="26" y="910"/>
                      </a:lnTo>
                      <a:lnTo>
                        <a:pt x="17" y="893"/>
                      </a:lnTo>
                      <a:lnTo>
                        <a:pt x="10" y="874"/>
                      </a:lnTo>
                      <a:lnTo>
                        <a:pt x="5" y="855"/>
                      </a:lnTo>
                      <a:lnTo>
                        <a:pt x="2" y="834"/>
                      </a:lnTo>
                      <a:lnTo>
                        <a:pt x="0" y="815"/>
                      </a:lnTo>
                      <a:lnTo>
                        <a:pt x="0" y="198"/>
                      </a:lnTo>
                      <a:lnTo>
                        <a:pt x="2" y="179"/>
                      </a:lnTo>
                      <a:lnTo>
                        <a:pt x="5" y="158"/>
                      </a:lnTo>
                      <a:lnTo>
                        <a:pt x="10" y="139"/>
                      </a:lnTo>
                      <a:lnTo>
                        <a:pt x="17" y="120"/>
                      </a:lnTo>
                      <a:lnTo>
                        <a:pt x="26" y="103"/>
                      </a:lnTo>
                      <a:lnTo>
                        <a:pt x="35" y="87"/>
                      </a:lnTo>
                      <a:lnTo>
                        <a:pt x="47" y="70"/>
                      </a:lnTo>
                      <a:lnTo>
                        <a:pt x="59" y="56"/>
                      </a:lnTo>
                      <a:lnTo>
                        <a:pt x="73" y="44"/>
                      </a:lnTo>
                      <a:lnTo>
                        <a:pt x="90" y="33"/>
                      </a:lnTo>
                      <a:lnTo>
                        <a:pt x="106" y="23"/>
                      </a:lnTo>
                      <a:lnTo>
                        <a:pt x="123" y="14"/>
                      </a:lnTo>
                      <a:lnTo>
                        <a:pt x="142" y="7"/>
                      </a:lnTo>
                      <a:lnTo>
                        <a:pt x="160" y="2"/>
                      </a:lnTo>
                      <a:lnTo>
                        <a:pt x="179" y="0"/>
                      </a:lnTo>
                      <a:lnTo>
                        <a:pt x="200" y="0"/>
                      </a:lnTo>
                      <a:close/>
                    </a:path>
                  </a:pathLst>
                </a:custGeom>
                <a:solidFill>
                  <a:srgbClr val="8069B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89" name="Freeform 14"/>
                <p:cNvSpPr>
                  <a:spLocks/>
                </p:cNvSpPr>
                <p:nvPr/>
              </p:nvSpPr>
              <p:spPr bwMode="auto">
                <a:xfrm>
                  <a:off x="5007" y="962"/>
                  <a:ext cx="137" cy="415"/>
                </a:xfrm>
                <a:custGeom>
                  <a:avLst/>
                  <a:gdLst>
                    <a:gd name="T0" fmla="*/ 0 w 137"/>
                    <a:gd name="T1" fmla="*/ 0 h 415"/>
                    <a:gd name="T2" fmla="*/ 0 w 137"/>
                    <a:gd name="T3" fmla="*/ 386 h 415"/>
                    <a:gd name="T4" fmla="*/ 137 w 137"/>
                    <a:gd name="T5" fmla="*/ 415 h 415"/>
                    <a:gd name="T6" fmla="*/ 137 w 137"/>
                    <a:gd name="T7" fmla="*/ 0 h 415"/>
                    <a:gd name="T8" fmla="*/ 0 w 137"/>
                    <a:gd name="T9" fmla="*/ 0 h 4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7" h="415">
                      <a:moveTo>
                        <a:pt x="0" y="0"/>
                      </a:moveTo>
                      <a:lnTo>
                        <a:pt x="0" y="386"/>
                      </a:lnTo>
                      <a:lnTo>
                        <a:pt x="137" y="415"/>
                      </a:lnTo>
                      <a:lnTo>
                        <a:pt x="137" y="0"/>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0" name="Freeform 15"/>
                <p:cNvSpPr>
                  <a:spLocks/>
                </p:cNvSpPr>
                <p:nvPr/>
              </p:nvSpPr>
              <p:spPr bwMode="auto">
                <a:xfrm>
                  <a:off x="5144" y="962"/>
                  <a:ext cx="153" cy="415"/>
                </a:xfrm>
                <a:custGeom>
                  <a:avLst/>
                  <a:gdLst>
                    <a:gd name="T0" fmla="*/ 153 w 153"/>
                    <a:gd name="T1" fmla="*/ 4 h 415"/>
                    <a:gd name="T2" fmla="*/ 153 w 153"/>
                    <a:gd name="T3" fmla="*/ 410 h 415"/>
                    <a:gd name="T4" fmla="*/ 153 w 153"/>
                    <a:gd name="T5" fmla="*/ 410 h 415"/>
                    <a:gd name="T6" fmla="*/ 0 w 153"/>
                    <a:gd name="T7" fmla="*/ 415 h 415"/>
                    <a:gd name="T8" fmla="*/ 0 w 153"/>
                    <a:gd name="T9" fmla="*/ 415 h 415"/>
                    <a:gd name="T10" fmla="*/ 0 w 153"/>
                    <a:gd name="T11" fmla="*/ 0 h 415"/>
                    <a:gd name="T12" fmla="*/ 104 w 153"/>
                    <a:gd name="T13" fmla="*/ 0 h 415"/>
                    <a:gd name="T14" fmla="*/ 104 w 153"/>
                    <a:gd name="T15" fmla="*/ 0 h 415"/>
                    <a:gd name="T16" fmla="*/ 129 w 153"/>
                    <a:gd name="T17" fmla="*/ 0 h 415"/>
                    <a:gd name="T18" fmla="*/ 153 w 153"/>
                    <a:gd name="T19" fmla="*/ 4 h 415"/>
                    <a:gd name="T20" fmla="*/ 153 w 153"/>
                    <a:gd name="T21" fmla="*/ 4 h 41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53" h="415">
                      <a:moveTo>
                        <a:pt x="153" y="4"/>
                      </a:moveTo>
                      <a:lnTo>
                        <a:pt x="153" y="410"/>
                      </a:lnTo>
                      <a:lnTo>
                        <a:pt x="0" y="415"/>
                      </a:lnTo>
                      <a:lnTo>
                        <a:pt x="0" y="0"/>
                      </a:lnTo>
                      <a:lnTo>
                        <a:pt x="104" y="0"/>
                      </a:lnTo>
                      <a:lnTo>
                        <a:pt x="129" y="0"/>
                      </a:lnTo>
                      <a:lnTo>
                        <a:pt x="153" y="4"/>
                      </a:lnTo>
                      <a:close/>
                    </a:path>
                  </a:pathLst>
                </a:custGeom>
                <a:solidFill>
                  <a:srgbClr val="553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1" name="Freeform 16"/>
                <p:cNvSpPr>
                  <a:spLocks noEditPoints="1"/>
                </p:cNvSpPr>
                <p:nvPr/>
              </p:nvSpPr>
              <p:spPr bwMode="auto">
                <a:xfrm>
                  <a:off x="5009" y="962"/>
                  <a:ext cx="151" cy="419"/>
                </a:xfrm>
                <a:custGeom>
                  <a:avLst/>
                  <a:gdLst>
                    <a:gd name="T0" fmla="*/ 151 w 151"/>
                    <a:gd name="T1" fmla="*/ 0 h 419"/>
                    <a:gd name="T2" fmla="*/ 151 w 151"/>
                    <a:gd name="T3" fmla="*/ 419 h 419"/>
                    <a:gd name="T4" fmla="*/ 147 w 151"/>
                    <a:gd name="T5" fmla="*/ 419 h 419"/>
                    <a:gd name="T6" fmla="*/ 135 w 151"/>
                    <a:gd name="T7" fmla="*/ 417 h 419"/>
                    <a:gd name="T8" fmla="*/ 135 w 151"/>
                    <a:gd name="T9" fmla="*/ 0 h 419"/>
                    <a:gd name="T10" fmla="*/ 151 w 151"/>
                    <a:gd name="T11" fmla="*/ 0 h 419"/>
                    <a:gd name="T12" fmla="*/ 151 w 151"/>
                    <a:gd name="T13" fmla="*/ 0 h 419"/>
                    <a:gd name="T14" fmla="*/ 0 w 151"/>
                    <a:gd name="T15" fmla="*/ 0 h 419"/>
                    <a:gd name="T16" fmla="*/ 130 w 151"/>
                    <a:gd name="T17" fmla="*/ 0 h 419"/>
                    <a:gd name="T18" fmla="*/ 130 w 151"/>
                    <a:gd name="T19" fmla="*/ 0 h 419"/>
                    <a:gd name="T20" fmla="*/ 128 w 151"/>
                    <a:gd name="T21" fmla="*/ 415 h 419"/>
                    <a:gd name="T22" fmla="*/ 128 w 151"/>
                    <a:gd name="T23" fmla="*/ 415 h 419"/>
                    <a:gd name="T24" fmla="*/ 0 w 151"/>
                    <a:gd name="T25" fmla="*/ 389 h 419"/>
                    <a:gd name="T26" fmla="*/ 0 w 151"/>
                    <a:gd name="T27" fmla="*/ 389 h 419"/>
                    <a:gd name="T28" fmla="*/ 0 w 151"/>
                    <a:gd name="T29" fmla="*/ 0 h 419"/>
                    <a:gd name="T30" fmla="*/ 0 w 151"/>
                    <a:gd name="T31" fmla="*/ 0 h 419"/>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51" h="419">
                      <a:moveTo>
                        <a:pt x="151" y="0"/>
                      </a:moveTo>
                      <a:lnTo>
                        <a:pt x="151" y="419"/>
                      </a:lnTo>
                      <a:lnTo>
                        <a:pt x="147" y="419"/>
                      </a:lnTo>
                      <a:lnTo>
                        <a:pt x="135" y="417"/>
                      </a:lnTo>
                      <a:lnTo>
                        <a:pt x="135" y="0"/>
                      </a:lnTo>
                      <a:lnTo>
                        <a:pt x="151" y="0"/>
                      </a:lnTo>
                      <a:close/>
                      <a:moveTo>
                        <a:pt x="0" y="0"/>
                      </a:moveTo>
                      <a:lnTo>
                        <a:pt x="130" y="0"/>
                      </a:lnTo>
                      <a:lnTo>
                        <a:pt x="128" y="415"/>
                      </a:lnTo>
                      <a:lnTo>
                        <a:pt x="0" y="389"/>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2" name="Freeform 17"/>
                <p:cNvSpPr>
                  <a:spLocks/>
                </p:cNvSpPr>
                <p:nvPr/>
              </p:nvSpPr>
              <p:spPr bwMode="auto">
                <a:xfrm>
                  <a:off x="5160" y="1075"/>
                  <a:ext cx="90" cy="21"/>
                </a:xfrm>
                <a:custGeom>
                  <a:avLst/>
                  <a:gdLst>
                    <a:gd name="T0" fmla="*/ 0 w 90"/>
                    <a:gd name="T1" fmla="*/ 21 h 21"/>
                    <a:gd name="T2" fmla="*/ 0 w 90"/>
                    <a:gd name="T3" fmla="*/ 0 h 21"/>
                    <a:gd name="T4" fmla="*/ 90 w 90"/>
                    <a:gd name="T5" fmla="*/ 0 h 21"/>
                    <a:gd name="T6" fmla="*/ 90 w 90"/>
                    <a:gd name="T7" fmla="*/ 9 h 21"/>
                    <a:gd name="T8" fmla="*/ 90 w 90"/>
                    <a:gd name="T9" fmla="*/ 21 h 21"/>
                    <a:gd name="T10" fmla="*/ 0 w 90"/>
                    <a:gd name="T11" fmla="*/ 21 h 2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90" h="21">
                      <a:moveTo>
                        <a:pt x="0" y="21"/>
                      </a:moveTo>
                      <a:lnTo>
                        <a:pt x="0" y="0"/>
                      </a:lnTo>
                      <a:lnTo>
                        <a:pt x="90" y="0"/>
                      </a:lnTo>
                      <a:lnTo>
                        <a:pt x="90" y="9"/>
                      </a:lnTo>
                      <a:lnTo>
                        <a:pt x="90" y="21"/>
                      </a:lnTo>
                      <a:lnTo>
                        <a:pt x="0" y="21"/>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3" name="Freeform 18"/>
                <p:cNvSpPr>
                  <a:spLocks/>
                </p:cNvSpPr>
                <p:nvPr/>
              </p:nvSpPr>
              <p:spPr bwMode="auto">
                <a:xfrm>
                  <a:off x="5264" y="1164"/>
                  <a:ext cx="17" cy="10"/>
                </a:xfrm>
                <a:custGeom>
                  <a:avLst/>
                  <a:gdLst>
                    <a:gd name="T0" fmla="*/ 12 w 17"/>
                    <a:gd name="T1" fmla="*/ 7 h 10"/>
                    <a:gd name="T2" fmla="*/ 12 w 17"/>
                    <a:gd name="T3" fmla="*/ 7 h 10"/>
                    <a:gd name="T4" fmla="*/ 9 w 17"/>
                    <a:gd name="T5" fmla="*/ 10 h 10"/>
                    <a:gd name="T6" fmla="*/ 9 w 17"/>
                    <a:gd name="T7" fmla="*/ 10 h 10"/>
                    <a:gd name="T8" fmla="*/ 9 w 17"/>
                    <a:gd name="T9" fmla="*/ 10 h 10"/>
                    <a:gd name="T10" fmla="*/ 9 w 17"/>
                    <a:gd name="T11" fmla="*/ 10 h 10"/>
                    <a:gd name="T12" fmla="*/ 9 w 17"/>
                    <a:gd name="T13" fmla="*/ 10 h 10"/>
                    <a:gd name="T14" fmla="*/ 9 w 17"/>
                    <a:gd name="T15" fmla="*/ 10 h 10"/>
                    <a:gd name="T16" fmla="*/ 9 w 17"/>
                    <a:gd name="T17" fmla="*/ 10 h 10"/>
                    <a:gd name="T18" fmla="*/ 9 w 17"/>
                    <a:gd name="T19" fmla="*/ 10 h 10"/>
                    <a:gd name="T20" fmla="*/ 0 w 17"/>
                    <a:gd name="T21" fmla="*/ 7 h 10"/>
                    <a:gd name="T22" fmla="*/ 2 w 17"/>
                    <a:gd name="T23" fmla="*/ 0 h 10"/>
                    <a:gd name="T24" fmla="*/ 17 w 17"/>
                    <a:gd name="T25" fmla="*/ 0 h 10"/>
                    <a:gd name="T26" fmla="*/ 14 w 17"/>
                    <a:gd name="T27" fmla="*/ 7 h 10"/>
                    <a:gd name="T28" fmla="*/ 14 w 17"/>
                    <a:gd name="T29" fmla="*/ 7 h 10"/>
                    <a:gd name="T30" fmla="*/ 12 w 17"/>
                    <a:gd name="T31" fmla="*/ 7 h 10"/>
                    <a:gd name="T32" fmla="*/ 12 w 17"/>
                    <a:gd name="T33" fmla="*/ 7 h 10"/>
                    <a:gd name="T34" fmla="*/ 12 w 17"/>
                    <a:gd name="T35" fmla="*/ 7 h 10"/>
                    <a:gd name="T36" fmla="*/ 12 w 17"/>
                    <a:gd name="T37" fmla="*/ 7 h 10"/>
                    <a:gd name="T38" fmla="*/ 12 w 17"/>
                    <a:gd name="T39" fmla="*/ 7 h 10"/>
                    <a:gd name="T40" fmla="*/ 12 w 17"/>
                    <a:gd name="T41" fmla="*/ 7 h 1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7" h="10">
                      <a:moveTo>
                        <a:pt x="12" y="7"/>
                      </a:moveTo>
                      <a:lnTo>
                        <a:pt x="12" y="7"/>
                      </a:lnTo>
                      <a:lnTo>
                        <a:pt x="9" y="10"/>
                      </a:lnTo>
                      <a:lnTo>
                        <a:pt x="0" y="7"/>
                      </a:lnTo>
                      <a:lnTo>
                        <a:pt x="2" y="0"/>
                      </a:lnTo>
                      <a:lnTo>
                        <a:pt x="17" y="0"/>
                      </a:lnTo>
                      <a:lnTo>
                        <a:pt x="14" y="7"/>
                      </a:lnTo>
                      <a:lnTo>
                        <a:pt x="12" y="7"/>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4" name="Freeform 19"/>
                <p:cNvSpPr>
                  <a:spLocks/>
                </p:cNvSpPr>
                <p:nvPr/>
              </p:nvSpPr>
              <p:spPr bwMode="auto">
                <a:xfrm>
                  <a:off x="5269" y="1188"/>
                  <a:ext cx="12" cy="16"/>
                </a:xfrm>
                <a:custGeom>
                  <a:avLst/>
                  <a:gdLst>
                    <a:gd name="T0" fmla="*/ 4 w 12"/>
                    <a:gd name="T1" fmla="*/ 0 h 16"/>
                    <a:gd name="T2" fmla="*/ 4 w 12"/>
                    <a:gd name="T3" fmla="*/ 0 h 16"/>
                    <a:gd name="T4" fmla="*/ 9 w 12"/>
                    <a:gd name="T5" fmla="*/ 5 h 16"/>
                    <a:gd name="T6" fmla="*/ 12 w 12"/>
                    <a:gd name="T7" fmla="*/ 9 h 16"/>
                    <a:gd name="T8" fmla="*/ 12 w 12"/>
                    <a:gd name="T9" fmla="*/ 9 h 16"/>
                    <a:gd name="T10" fmla="*/ 9 w 12"/>
                    <a:gd name="T11" fmla="*/ 14 h 16"/>
                    <a:gd name="T12" fmla="*/ 4 w 12"/>
                    <a:gd name="T13" fmla="*/ 16 h 16"/>
                    <a:gd name="T14" fmla="*/ 4 w 12"/>
                    <a:gd name="T15" fmla="*/ 16 h 16"/>
                    <a:gd name="T16" fmla="*/ 2 w 12"/>
                    <a:gd name="T17" fmla="*/ 12 h 16"/>
                    <a:gd name="T18" fmla="*/ 0 w 12"/>
                    <a:gd name="T19" fmla="*/ 7 h 16"/>
                    <a:gd name="T20" fmla="*/ 0 w 12"/>
                    <a:gd name="T21" fmla="*/ 7 h 16"/>
                    <a:gd name="T22" fmla="*/ 2 w 12"/>
                    <a:gd name="T23" fmla="*/ 2 h 16"/>
                    <a:gd name="T24" fmla="*/ 4 w 12"/>
                    <a:gd name="T25" fmla="*/ 0 h 16"/>
                    <a:gd name="T26" fmla="*/ 4 w 12"/>
                    <a:gd name="T27" fmla="*/ 0 h 1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 h="16">
                      <a:moveTo>
                        <a:pt x="4" y="0"/>
                      </a:moveTo>
                      <a:lnTo>
                        <a:pt x="4" y="0"/>
                      </a:lnTo>
                      <a:lnTo>
                        <a:pt x="9" y="5"/>
                      </a:lnTo>
                      <a:lnTo>
                        <a:pt x="12" y="9"/>
                      </a:lnTo>
                      <a:lnTo>
                        <a:pt x="9" y="14"/>
                      </a:lnTo>
                      <a:lnTo>
                        <a:pt x="4" y="16"/>
                      </a:lnTo>
                      <a:lnTo>
                        <a:pt x="2" y="12"/>
                      </a:lnTo>
                      <a:lnTo>
                        <a:pt x="0" y="7"/>
                      </a:lnTo>
                      <a:lnTo>
                        <a:pt x="2" y="2"/>
                      </a:lnTo>
                      <a:lnTo>
                        <a:pt x="4"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5" name="Freeform 20"/>
                <p:cNvSpPr>
                  <a:spLocks/>
                </p:cNvSpPr>
                <p:nvPr/>
              </p:nvSpPr>
              <p:spPr bwMode="auto">
                <a:xfrm>
                  <a:off x="5269" y="1211"/>
                  <a:ext cx="12" cy="15"/>
                </a:xfrm>
                <a:custGeom>
                  <a:avLst/>
                  <a:gdLst>
                    <a:gd name="T0" fmla="*/ 4 w 12"/>
                    <a:gd name="T1" fmla="*/ 0 h 15"/>
                    <a:gd name="T2" fmla="*/ 4 w 12"/>
                    <a:gd name="T3" fmla="*/ 0 h 15"/>
                    <a:gd name="T4" fmla="*/ 9 w 12"/>
                    <a:gd name="T5" fmla="*/ 3 h 15"/>
                    <a:gd name="T6" fmla="*/ 12 w 12"/>
                    <a:gd name="T7" fmla="*/ 8 h 15"/>
                    <a:gd name="T8" fmla="*/ 12 w 12"/>
                    <a:gd name="T9" fmla="*/ 8 h 15"/>
                    <a:gd name="T10" fmla="*/ 9 w 12"/>
                    <a:gd name="T11" fmla="*/ 12 h 15"/>
                    <a:gd name="T12" fmla="*/ 4 w 12"/>
                    <a:gd name="T13" fmla="*/ 15 h 15"/>
                    <a:gd name="T14" fmla="*/ 4 w 12"/>
                    <a:gd name="T15" fmla="*/ 15 h 15"/>
                    <a:gd name="T16" fmla="*/ 2 w 12"/>
                    <a:gd name="T17" fmla="*/ 12 h 15"/>
                    <a:gd name="T18" fmla="*/ 0 w 12"/>
                    <a:gd name="T19" fmla="*/ 8 h 15"/>
                    <a:gd name="T20" fmla="*/ 0 w 12"/>
                    <a:gd name="T21" fmla="*/ 8 h 15"/>
                    <a:gd name="T22" fmla="*/ 2 w 12"/>
                    <a:gd name="T23" fmla="*/ 3 h 15"/>
                    <a:gd name="T24" fmla="*/ 4 w 12"/>
                    <a:gd name="T25" fmla="*/ 0 h 15"/>
                    <a:gd name="T26" fmla="*/ 4 w 12"/>
                    <a:gd name="T27" fmla="*/ 0 h 1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 h="15">
                      <a:moveTo>
                        <a:pt x="4" y="0"/>
                      </a:moveTo>
                      <a:lnTo>
                        <a:pt x="4" y="0"/>
                      </a:lnTo>
                      <a:lnTo>
                        <a:pt x="9" y="3"/>
                      </a:lnTo>
                      <a:lnTo>
                        <a:pt x="12" y="8"/>
                      </a:lnTo>
                      <a:lnTo>
                        <a:pt x="9" y="12"/>
                      </a:lnTo>
                      <a:lnTo>
                        <a:pt x="4" y="15"/>
                      </a:lnTo>
                      <a:lnTo>
                        <a:pt x="2" y="12"/>
                      </a:lnTo>
                      <a:lnTo>
                        <a:pt x="0" y="8"/>
                      </a:lnTo>
                      <a:lnTo>
                        <a:pt x="2" y="3"/>
                      </a:lnTo>
                      <a:lnTo>
                        <a:pt x="4"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6" name="Freeform 21"/>
                <p:cNvSpPr>
                  <a:spLocks/>
                </p:cNvSpPr>
                <p:nvPr/>
              </p:nvSpPr>
              <p:spPr bwMode="auto">
                <a:xfrm>
                  <a:off x="5269" y="1233"/>
                  <a:ext cx="12" cy="14"/>
                </a:xfrm>
                <a:custGeom>
                  <a:avLst/>
                  <a:gdLst>
                    <a:gd name="T0" fmla="*/ 4 w 12"/>
                    <a:gd name="T1" fmla="*/ 0 h 14"/>
                    <a:gd name="T2" fmla="*/ 4 w 12"/>
                    <a:gd name="T3" fmla="*/ 0 h 14"/>
                    <a:gd name="T4" fmla="*/ 9 w 12"/>
                    <a:gd name="T5" fmla="*/ 2 h 14"/>
                    <a:gd name="T6" fmla="*/ 12 w 12"/>
                    <a:gd name="T7" fmla="*/ 7 h 14"/>
                    <a:gd name="T8" fmla="*/ 12 w 12"/>
                    <a:gd name="T9" fmla="*/ 7 h 14"/>
                    <a:gd name="T10" fmla="*/ 9 w 12"/>
                    <a:gd name="T11" fmla="*/ 11 h 14"/>
                    <a:gd name="T12" fmla="*/ 4 w 12"/>
                    <a:gd name="T13" fmla="*/ 14 h 14"/>
                    <a:gd name="T14" fmla="*/ 4 w 12"/>
                    <a:gd name="T15" fmla="*/ 14 h 14"/>
                    <a:gd name="T16" fmla="*/ 2 w 12"/>
                    <a:gd name="T17" fmla="*/ 11 h 14"/>
                    <a:gd name="T18" fmla="*/ 0 w 12"/>
                    <a:gd name="T19" fmla="*/ 4 h 14"/>
                    <a:gd name="T20" fmla="*/ 0 w 12"/>
                    <a:gd name="T21" fmla="*/ 4 h 14"/>
                    <a:gd name="T22" fmla="*/ 2 w 12"/>
                    <a:gd name="T23" fmla="*/ 0 h 14"/>
                    <a:gd name="T24" fmla="*/ 4 w 12"/>
                    <a:gd name="T25" fmla="*/ 0 h 14"/>
                    <a:gd name="T26" fmla="*/ 4 w 12"/>
                    <a:gd name="T27" fmla="*/ 0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 h="14">
                      <a:moveTo>
                        <a:pt x="4" y="0"/>
                      </a:moveTo>
                      <a:lnTo>
                        <a:pt x="4" y="0"/>
                      </a:lnTo>
                      <a:lnTo>
                        <a:pt x="9" y="2"/>
                      </a:lnTo>
                      <a:lnTo>
                        <a:pt x="12" y="7"/>
                      </a:lnTo>
                      <a:lnTo>
                        <a:pt x="9" y="11"/>
                      </a:lnTo>
                      <a:lnTo>
                        <a:pt x="4" y="14"/>
                      </a:lnTo>
                      <a:lnTo>
                        <a:pt x="2" y="11"/>
                      </a:lnTo>
                      <a:lnTo>
                        <a:pt x="0" y="4"/>
                      </a:lnTo>
                      <a:lnTo>
                        <a:pt x="2" y="0"/>
                      </a:lnTo>
                      <a:lnTo>
                        <a:pt x="4"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7" name="Freeform 22"/>
                <p:cNvSpPr>
                  <a:spLocks/>
                </p:cNvSpPr>
                <p:nvPr/>
              </p:nvSpPr>
              <p:spPr bwMode="auto">
                <a:xfrm>
                  <a:off x="5269" y="1254"/>
                  <a:ext cx="12" cy="14"/>
                </a:xfrm>
                <a:custGeom>
                  <a:avLst/>
                  <a:gdLst>
                    <a:gd name="T0" fmla="*/ 4 w 12"/>
                    <a:gd name="T1" fmla="*/ 0 h 14"/>
                    <a:gd name="T2" fmla="*/ 4 w 12"/>
                    <a:gd name="T3" fmla="*/ 0 h 14"/>
                    <a:gd name="T4" fmla="*/ 9 w 12"/>
                    <a:gd name="T5" fmla="*/ 2 h 14"/>
                    <a:gd name="T6" fmla="*/ 12 w 12"/>
                    <a:gd name="T7" fmla="*/ 7 h 14"/>
                    <a:gd name="T8" fmla="*/ 12 w 12"/>
                    <a:gd name="T9" fmla="*/ 7 h 14"/>
                    <a:gd name="T10" fmla="*/ 9 w 12"/>
                    <a:gd name="T11" fmla="*/ 12 h 14"/>
                    <a:gd name="T12" fmla="*/ 4 w 12"/>
                    <a:gd name="T13" fmla="*/ 14 h 14"/>
                    <a:gd name="T14" fmla="*/ 4 w 12"/>
                    <a:gd name="T15" fmla="*/ 14 h 14"/>
                    <a:gd name="T16" fmla="*/ 2 w 12"/>
                    <a:gd name="T17" fmla="*/ 12 h 14"/>
                    <a:gd name="T18" fmla="*/ 0 w 12"/>
                    <a:gd name="T19" fmla="*/ 7 h 14"/>
                    <a:gd name="T20" fmla="*/ 0 w 12"/>
                    <a:gd name="T21" fmla="*/ 7 h 14"/>
                    <a:gd name="T22" fmla="*/ 2 w 12"/>
                    <a:gd name="T23" fmla="*/ 0 h 14"/>
                    <a:gd name="T24" fmla="*/ 4 w 12"/>
                    <a:gd name="T25" fmla="*/ 0 h 14"/>
                    <a:gd name="T26" fmla="*/ 4 w 12"/>
                    <a:gd name="T27" fmla="*/ 0 h 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 h="14">
                      <a:moveTo>
                        <a:pt x="4" y="0"/>
                      </a:moveTo>
                      <a:lnTo>
                        <a:pt x="4" y="0"/>
                      </a:lnTo>
                      <a:lnTo>
                        <a:pt x="9" y="2"/>
                      </a:lnTo>
                      <a:lnTo>
                        <a:pt x="12" y="7"/>
                      </a:lnTo>
                      <a:lnTo>
                        <a:pt x="9" y="12"/>
                      </a:lnTo>
                      <a:lnTo>
                        <a:pt x="4" y="14"/>
                      </a:lnTo>
                      <a:lnTo>
                        <a:pt x="2" y="12"/>
                      </a:lnTo>
                      <a:lnTo>
                        <a:pt x="0" y="7"/>
                      </a:lnTo>
                      <a:lnTo>
                        <a:pt x="2" y="0"/>
                      </a:lnTo>
                      <a:lnTo>
                        <a:pt x="4"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8" name="Freeform 23"/>
                <p:cNvSpPr>
                  <a:spLocks noEditPoints="1"/>
                </p:cNvSpPr>
                <p:nvPr/>
              </p:nvSpPr>
              <p:spPr bwMode="auto">
                <a:xfrm>
                  <a:off x="5160" y="966"/>
                  <a:ext cx="137" cy="165"/>
                </a:xfrm>
                <a:custGeom>
                  <a:avLst/>
                  <a:gdLst>
                    <a:gd name="T0" fmla="*/ 106 w 137"/>
                    <a:gd name="T1" fmla="*/ 158 h 165"/>
                    <a:gd name="T2" fmla="*/ 102 w 137"/>
                    <a:gd name="T3" fmla="*/ 156 h 165"/>
                    <a:gd name="T4" fmla="*/ 106 w 137"/>
                    <a:gd name="T5" fmla="*/ 158 h 165"/>
                    <a:gd name="T6" fmla="*/ 106 w 137"/>
                    <a:gd name="T7" fmla="*/ 111 h 165"/>
                    <a:gd name="T8" fmla="*/ 106 w 137"/>
                    <a:gd name="T9" fmla="*/ 111 h 165"/>
                    <a:gd name="T10" fmla="*/ 125 w 137"/>
                    <a:gd name="T11" fmla="*/ 111 h 165"/>
                    <a:gd name="T12" fmla="*/ 125 w 137"/>
                    <a:gd name="T13" fmla="*/ 111 h 165"/>
                    <a:gd name="T14" fmla="*/ 132 w 137"/>
                    <a:gd name="T15" fmla="*/ 109 h 165"/>
                    <a:gd name="T16" fmla="*/ 137 w 137"/>
                    <a:gd name="T17" fmla="*/ 109 h 165"/>
                    <a:gd name="T18" fmla="*/ 99 w 137"/>
                    <a:gd name="T19" fmla="*/ 109 h 165"/>
                    <a:gd name="T20" fmla="*/ 102 w 137"/>
                    <a:gd name="T21" fmla="*/ 109 h 165"/>
                    <a:gd name="T22" fmla="*/ 102 w 137"/>
                    <a:gd name="T23" fmla="*/ 156 h 165"/>
                    <a:gd name="T24" fmla="*/ 102 w 137"/>
                    <a:gd name="T25" fmla="*/ 156 h 165"/>
                    <a:gd name="T26" fmla="*/ 0 w 137"/>
                    <a:gd name="T27" fmla="*/ 161 h 165"/>
                    <a:gd name="T28" fmla="*/ 0 w 137"/>
                    <a:gd name="T29" fmla="*/ 161 h 165"/>
                    <a:gd name="T30" fmla="*/ 57 w 137"/>
                    <a:gd name="T31" fmla="*/ 165 h 165"/>
                    <a:gd name="T32" fmla="*/ 57 w 137"/>
                    <a:gd name="T33" fmla="*/ 165 h 165"/>
                    <a:gd name="T34" fmla="*/ 73 w 137"/>
                    <a:gd name="T35" fmla="*/ 165 h 165"/>
                    <a:gd name="T36" fmla="*/ 90 w 137"/>
                    <a:gd name="T37" fmla="*/ 163 h 165"/>
                    <a:gd name="T38" fmla="*/ 106 w 137"/>
                    <a:gd name="T39" fmla="*/ 158 h 165"/>
                    <a:gd name="T40" fmla="*/ 106 w 137"/>
                    <a:gd name="T41" fmla="*/ 158 h 165"/>
                    <a:gd name="T42" fmla="*/ 132 w 137"/>
                    <a:gd name="T43" fmla="*/ 0 h 165"/>
                    <a:gd name="T44" fmla="*/ 132 w 137"/>
                    <a:gd name="T45" fmla="*/ 0 h 165"/>
                    <a:gd name="T46" fmla="*/ 137 w 137"/>
                    <a:gd name="T47" fmla="*/ 0 h 165"/>
                    <a:gd name="T48" fmla="*/ 137 w 137"/>
                    <a:gd name="T49" fmla="*/ 106 h 165"/>
                    <a:gd name="T50" fmla="*/ 132 w 137"/>
                    <a:gd name="T51" fmla="*/ 106 h 165"/>
                    <a:gd name="T52" fmla="*/ 132 w 137"/>
                    <a:gd name="T53" fmla="*/ 0 h 165"/>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137" h="165">
                      <a:moveTo>
                        <a:pt x="106" y="158"/>
                      </a:moveTo>
                      <a:lnTo>
                        <a:pt x="102" y="156"/>
                      </a:lnTo>
                      <a:lnTo>
                        <a:pt x="106" y="158"/>
                      </a:lnTo>
                      <a:lnTo>
                        <a:pt x="106" y="111"/>
                      </a:lnTo>
                      <a:lnTo>
                        <a:pt x="125" y="111"/>
                      </a:lnTo>
                      <a:lnTo>
                        <a:pt x="132" y="109"/>
                      </a:lnTo>
                      <a:lnTo>
                        <a:pt x="137" y="109"/>
                      </a:lnTo>
                      <a:lnTo>
                        <a:pt x="99" y="109"/>
                      </a:lnTo>
                      <a:lnTo>
                        <a:pt x="102" y="109"/>
                      </a:lnTo>
                      <a:lnTo>
                        <a:pt x="102" y="156"/>
                      </a:lnTo>
                      <a:lnTo>
                        <a:pt x="0" y="161"/>
                      </a:lnTo>
                      <a:lnTo>
                        <a:pt x="57" y="165"/>
                      </a:lnTo>
                      <a:lnTo>
                        <a:pt x="73" y="165"/>
                      </a:lnTo>
                      <a:lnTo>
                        <a:pt x="90" y="163"/>
                      </a:lnTo>
                      <a:lnTo>
                        <a:pt x="106" y="158"/>
                      </a:lnTo>
                      <a:close/>
                      <a:moveTo>
                        <a:pt x="132" y="0"/>
                      </a:moveTo>
                      <a:lnTo>
                        <a:pt x="132" y="0"/>
                      </a:lnTo>
                      <a:lnTo>
                        <a:pt x="137" y="0"/>
                      </a:lnTo>
                      <a:lnTo>
                        <a:pt x="137" y="106"/>
                      </a:lnTo>
                      <a:lnTo>
                        <a:pt x="132" y="106"/>
                      </a:lnTo>
                      <a:lnTo>
                        <a:pt x="13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599" name="Freeform 24"/>
                <p:cNvSpPr>
                  <a:spLocks/>
                </p:cNvSpPr>
                <p:nvPr/>
              </p:nvSpPr>
              <p:spPr bwMode="auto">
                <a:xfrm>
                  <a:off x="5259" y="1046"/>
                  <a:ext cx="24" cy="10"/>
                </a:xfrm>
                <a:custGeom>
                  <a:avLst/>
                  <a:gdLst>
                    <a:gd name="T0" fmla="*/ 3 w 24"/>
                    <a:gd name="T1" fmla="*/ 0 h 10"/>
                    <a:gd name="T2" fmla="*/ 3 w 24"/>
                    <a:gd name="T3" fmla="*/ 0 h 10"/>
                    <a:gd name="T4" fmla="*/ 22 w 24"/>
                    <a:gd name="T5" fmla="*/ 0 h 10"/>
                    <a:gd name="T6" fmla="*/ 22 w 24"/>
                    <a:gd name="T7" fmla="*/ 0 h 10"/>
                    <a:gd name="T8" fmla="*/ 24 w 24"/>
                    <a:gd name="T9" fmla="*/ 3 h 10"/>
                    <a:gd name="T10" fmla="*/ 24 w 24"/>
                    <a:gd name="T11" fmla="*/ 5 h 10"/>
                    <a:gd name="T12" fmla="*/ 24 w 24"/>
                    <a:gd name="T13" fmla="*/ 5 h 10"/>
                    <a:gd name="T14" fmla="*/ 24 w 24"/>
                    <a:gd name="T15" fmla="*/ 5 h 10"/>
                    <a:gd name="T16" fmla="*/ 24 w 24"/>
                    <a:gd name="T17" fmla="*/ 7 h 10"/>
                    <a:gd name="T18" fmla="*/ 22 w 24"/>
                    <a:gd name="T19" fmla="*/ 10 h 10"/>
                    <a:gd name="T20" fmla="*/ 22 w 24"/>
                    <a:gd name="T21" fmla="*/ 10 h 10"/>
                    <a:gd name="T22" fmla="*/ 3 w 24"/>
                    <a:gd name="T23" fmla="*/ 7 h 10"/>
                    <a:gd name="T24" fmla="*/ 3 w 24"/>
                    <a:gd name="T25" fmla="*/ 7 h 10"/>
                    <a:gd name="T26" fmla="*/ 0 w 24"/>
                    <a:gd name="T27" fmla="*/ 7 h 10"/>
                    <a:gd name="T28" fmla="*/ 0 w 24"/>
                    <a:gd name="T29" fmla="*/ 5 h 10"/>
                    <a:gd name="T30" fmla="*/ 0 w 24"/>
                    <a:gd name="T31" fmla="*/ 5 h 10"/>
                    <a:gd name="T32" fmla="*/ 0 w 24"/>
                    <a:gd name="T33" fmla="*/ 5 h 10"/>
                    <a:gd name="T34" fmla="*/ 0 w 24"/>
                    <a:gd name="T35" fmla="*/ 3 h 10"/>
                    <a:gd name="T36" fmla="*/ 3 w 24"/>
                    <a:gd name="T37" fmla="*/ 0 h 10"/>
                    <a:gd name="T38" fmla="*/ 3 w 24"/>
                    <a:gd name="T39" fmla="*/ 0 h 1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4" h="10">
                      <a:moveTo>
                        <a:pt x="3" y="0"/>
                      </a:moveTo>
                      <a:lnTo>
                        <a:pt x="3" y="0"/>
                      </a:lnTo>
                      <a:lnTo>
                        <a:pt x="22" y="0"/>
                      </a:lnTo>
                      <a:lnTo>
                        <a:pt x="24" y="3"/>
                      </a:lnTo>
                      <a:lnTo>
                        <a:pt x="24" y="5"/>
                      </a:lnTo>
                      <a:lnTo>
                        <a:pt x="24" y="7"/>
                      </a:lnTo>
                      <a:lnTo>
                        <a:pt x="22" y="10"/>
                      </a:lnTo>
                      <a:lnTo>
                        <a:pt x="3" y="7"/>
                      </a:lnTo>
                      <a:lnTo>
                        <a:pt x="0" y="7"/>
                      </a:lnTo>
                      <a:lnTo>
                        <a:pt x="0" y="5"/>
                      </a:lnTo>
                      <a:lnTo>
                        <a:pt x="0" y="3"/>
                      </a:lnTo>
                      <a:lnTo>
                        <a:pt x="3"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0" name="Freeform 25"/>
                <p:cNvSpPr>
                  <a:spLocks/>
                </p:cNvSpPr>
                <p:nvPr/>
              </p:nvSpPr>
              <p:spPr bwMode="auto">
                <a:xfrm>
                  <a:off x="5259" y="1049"/>
                  <a:ext cx="24" cy="4"/>
                </a:xfrm>
                <a:custGeom>
                  <a:avLst/>
                  <a:gdLst>
                    <a:gd name="T0" fmla="*/ 3 w 24"/>
                    <a:gd name="T1" fmla="*/ 0 h 4"/>
                    <a:gd name="T2" fmla="*/ 3 w 24"/>
                    <a:gd name="T3" fmla="*/ 0 h 4"/>
                    <a:gd name="T4" fmla="*/ 22 w 24"/>
                    <a:gd name="T5" fmla="*/ 0 h 4"/>
                    <a:gd name="T6" fmla="*/ 22 w 24"/>
                    <a:gd name="T7" fmla="*/ 0 h 4"/>
                    <a:gd name="T8" fmla="*/ 24 w 24"/>
                    <a:gd name="T9" fmla="*/ 0 h 4"/>
                    <a:gd name="T10" fmla="*/ 24 w 24"/>
                    <a:gd name="T11" fmla="*/ 2 h 4"/>
                    <a:gd name="T12" fmla="*/ 24 w 24"/>
                    <a:gd name="T13" fmla="*/ 2 h 4"/>
                    <a:gd name="T14" fmla="*/ 24 w 24"/>
                    <a:gd name="T15" fmla="*/ 2 h 4"/>
                    <a:gd name="T16" fmla="*/ 24 w 24"/>
                    <a:gd name="T17" fmla="*/ 4 h 4"/>
                    <a:gd name="T18" fmla="*/ 22 w 24"/>
                    <a:gd name="T19" fmla="*/ 4 h 4"/>
                    <a:gd name="T20" fmla="*/ 22 w 24"/>
                    <a:gd name="T21" fmla="*/ 4 h 4"/>
                    <a:gd name="T22" fmla="*/ 3 w 24"/>
                    <a:gd name="T23" fmla="*/ 4 h 4"/>
                    <a:gd name="T24" fmla="*/ 3 w 24"/>
                    <a:gd name="T25" fmla="*/ 4 h 4"/>
                    <a:gd name="T26" fmla="*/ 3 w 24"/>
                    <a:gd name="T27" fmla="*/ 4 h 4"/>
                    <a:gd name="T28" fmla="*/ 0 w 24"/>
                    <a:gd name="T29" fmla="*/ 2 h 4"/>
                    <a:gd name="T30" fmla="*/ 0 w 24"/>
                    <a:gd name="T31" fmla="*/ 2 h 4"/>
                    <a:gd name="T32" fmla="*/ 0 w 24"/>
                    <a:gd name="T33" fmla="*/ 2 h 4"/>
                    <a:gd name="T34" fmla="*/ 3 w 24"/>
                    <a:gd name="T35" fmla="*/ 0 h 4"/>
                    <a:gd name="T36" fmla="*/ 3 w 24"/>
                    <a:gd name="T37" fmla="*/ 0 h 4"/>
                    <a:gd name="T38" fmla="*/ 3 w 24"/>
                    <a:gd name="T39" fmla="*/ 0 h 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4" h="4">
                      <a:moveTo>
                        <a:pt x="3" y="0"/>
                      </a:moveTo>
                      <a:lnTo>
                        <a:pt x="3" y="0"/>
                      </a:lnTo>
                      <a:lnTo>
                        <a:pt x="22" y="0"/>
                      </a:lnTo>
                      <a:lnTo>
                        <a:pt x="24" y="0"/>
                      </a:lnTo>
                      <a:lnTo>
                        <a:pt x="24" y="2"/>
                      </a:lnTo>
                      <a:lnTo>
                        <a:pt x="24" y="4"/>
                      </a:lnTo>
                      <a:lnTo>
                        <a:pt x="22" y="4"/>
                      </a:lnTo>
                      <a:lnTo>
                        <a:pt x="3" y="4"/>
                      </a:lnTo>
                      <a:lnTo>
                        <a:pt x="0" y="2"/>
                      </a:lnTo>
                      <a:lnTo>
                        <a:pt x="3"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1" name="Freeform 26"/>
                <p:cNvSpPr>
                  <a:spLocks/>
                </p:cNvSpPr>
                <p:nvPr/>
              </p:nvSpPr>
              <p:spPr bwMode="auto">
                <a:xfrm>
                  <a:off x="5259" y="1049"/>
                  <a:ext cx="24" cy="4"/>
                </a:xfrm>
                <a:custGeom>
                  <a:avLst/>
                  <a:gdLst>
                    <a:gd name="T0" fmla="*/ 5 w 24"/>
                    <a:gd name="T1" fmla="*/ 0 h 4"/>
                    <a:gd name="T2" fmla="*/ 5 w 24"/>
                    <a:gd name="T3" fmla="*/ 0 h 4"/>
                    <a:gd name="T4" fmla="*/ 22 w 24"/>
                    <a:gd name="T5" fmla="*/ 0 h 4"/>
                    <a:gd name="T6" fmla="*/ 22 w 24"/>
                    <a:gd name="T7" fmla="*/ 0 h 4"/>
                    <a:gd name="T8" fmla="*/ 24 w 24"/>
                    <a:gd name="T9" fmla="*/ 0 h 4"/>
                    <a:gd name="T10" fmla="*/ 24 w 24"/>
                    <a:gd name="T11" fmla="*/ 2 h 4"/>
                    <a:gd name="T12" fmla="*/ 24 w 24"/>
                    <a:gd name="T13" fmla="*/ 2 h 4"/>
                    <a:gd name="T14" fmla="*/ 24 w 24"/>
                    <a:gd name="T15" fmla="*/ 2 h 4"/>
                    <a:gd name="T16" fmla="*/ 24 w 24"/>
                    <a:gd name="T17" fmla="*/ 4 h 4"/>
                    <a:gd name="T18" fmla="*/ 22 w 24"/>
                    <a:gd name="T19" fmla="*/ 4 h 4"/>
                    <a:gd name="T20" fmla="*/ 22 w 24"/>
                    <a:gd name="T21" fmla="*/ 4 h 4"/>
                    <a:gd name="T22" fmla="*/ 5 w 24"/>
                    <a:gd name="T23" fmla="*/ 4 h 4"/>
                    <a:gd name="T24" fmla="*/ 5 w 24"/>
                    <a:gd name="T25" fmla="*/ 4 h 4"/>
                    <a:gd name="T26" fmla="*/ 3 w 24"/>
                    <a:gd name="T27" fmla="*/ 4 h 4"/>
                    <a:gd name="T28" fmla="*/ 0 w 24"/>
                    <a:gd name="T29" fmla="*/ 2 h 4"/>
                    <a:gd name="T30" fmla="*/ 0 w 24"/>
                    <a:gd name="T31" fmla="*/ 2 h 4"/>
                    <a:gd name="T32" fmla="*/ 0 w 24"/>
                    <a:gd name="T33" fmla="*/ 2 h 4"/>
                    <a:gd name="T34" fmla="*/ 3 w 24"/>
                    <a:gd name="T35" fmla="*/ 0 h 4"/>
                    <a:gd name="T36" fmla="*/ 5 w 24"/>
                    <a:gd name="T37" fmla="*/ 0 h 4"/>
                    <a:gd name="T38" fmla="*/ 5 w 24"/>
                    <a:gd name="T39" fmla="*/ 0 h 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4" h="4">
                      <a:moveTo>
                        <a:pt x="5" y="0"/>
                      </a:moveTo>
                      <a:lnTo>
                        <a:pt x="5" y="0"/>
                      </a:lnTo>
                      <a:lnTo>
                        <a:pt x="22" y="0"/>
                      </a:lnTo>
                      <a:lnTo>
                        <a:pt x="24" y="0"/>
                      </a:lnTo>
                      <a:lnTo>
                        <a:pt x="24" y="2"/>
                      </a:lnTo>
                      <a:lnTo>
                        <a:pt x="24" y="4"/>
                      </a:lnTo>
                      <a:lnTo>
                        <a:pt x="22" y="4"/>
                      </a:lnTo>
                      <a:lnTo>
                        <a:pt x="5" y="4"/>
                      </a:lnTo>
                      <a:lnTo>
                        <a:pt x="3" y="4"/>
                      </a:lnTo>
                      <a:lnTo>
                        <a:pt x="0" y="2"/>
                      </a:lnTo>
                      <a:lnTo>
                        <a:pt x="3" y="0"/>
                      </a:lnTo>
                      <a:lnTo>
                        <a:pt x="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2" name="Freeform 27"/>
                <p:cNvSpPr>
                  <a:spLocks/>
                </p:cNvSpPr>
                <p:nvPr/>
              </p:nvSpPr>
              <p:spPr bwMode="auto">
                <a:xfrm>
                  <a:off x="5262" y="1049"/>
                  <a:ext cx="21" cy="4"/>
                </a:xfrm>
                <a:custGeom>
                  <a:avLst/>
                  <a:gdLst>
                    <a:gd name="T0" fmla="*/ 2 w 21"/>
                    <a:gd name="T1" fmla="*/ 0 h 4"/>
                    <a:gd name="T2" fmla="*/ 2 w 21"/>
                    <a:gd name="T3" fmla="*/ 0 h 4"/>
                    <a:gd name="T4" fmla="*/ 19 w 21"/>
                    <a:gd name="T5" fmla="*/ 0 h 4"/>
                    <a:gd name="T6" fmla="*/ 19 w 21"/>
                    <a:gd name="T7" fmla="*/ 0 h 4"/>
                    <a:gd name="T8" fmla="*/ 19 w 21"/>
                    <a:gd name="T9" fmla="*/ 0 h 4"/>
                    <a:gd name="T10" fmla="*/ 21 w 21"/>
                    <a:gd name="T11" fmla="*/ 2 h 4"/>
                    <a:gd name="T12" fmla="*/ 21 w 21"/>
                    <a:gd name="T13" fmla="*/ 2 h 4"/>
                    <a:gd name="T14" fmla="*/ 21 w 21"/>
                    <a:gd name="T15" fmla="*/ 2 h 4"/>
                    <a:gd name="T16" fmla="*/ 19 w 21"/>
                    <a:gd name="T17" fmla="*/ 4 h 4"/>
                    <a:gd name="T18" fmla="*/ 19 w 21"/>
                    <a:gd name="T19" fmla="*/ 4 h 4"/>
                    <a:gd name="T20" fmla="*/ 19 w 21"/>
                    <a:gd name="T21" fmla="*/ 4 h 4"/>
                    <a:gd name="T22" fmla="*/ 2 w 21"/>
                    <a:gd name="T23" fmla="*/ 4 h 4"/>
                    <a:gd name="T24" fmla="*/ 2 w 21"/>
                    <a:gd name="T25" fmla="*/ 4 h 4"/>
                    <a:gd name="T26" fmla="*/ 0 w 21"/>
                    <a:gd name="T27" fmla="*/ 4 h 4"/>
                    <a:gd name="T28" fmla="*/ 0 w 21"/>
                    <a:gd name="T29" fmla="*/ 2 h 4"/>
                    <a:gd name="T30" fmla="*/ 0 w 21"/>
                    <a:gd name="T31" fmla="*/ 2 h 4"/>
                    <a:gd name="T32" fmla="*/ 0 w 21"/>
                    <a:gd name="T33" fmla="*/ 2 h 4"/>
                    <a:gd name="T34" fmla="*/ 0 w 21"/>
                    <a:gd name="T35" fmla="*/ 0 h 4"/>
                    <a:gd name="T36" fmla="*/ 2 w 21"/>
                    <a:gd name="T37" fmla="*/ 0 h 4"/>
                    <a:gd name="T38" fmla="*/ 2 w 21"/>
                    <a:gd name="T39" fmla="*/ 0 h 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1" h="4">
                      <a:moveTo>
                        <a:pt x="2" y="0"/>
                      </a:moveTo>
                      <a:lnTo>
                        <a:pt x="2" y="0"/>
                      </a:lnTo>
                      <a:lnTo>
                        <a:pt x="19" y="0"/>
                      </a:lnTo>
                      <a:lnTo>
                        <a:pt x="21" y="2"/>
                      </a:lnTo>
                      <a:lnTo>
                        <a:pt x="19" y="4"/>
                      </a:lnTo>
                      <a:lnTo>
                        <a:pt x="2" y="4"/>
                      </a:lnTo>
                      <a:lnTo>
                        <a:pt x="0" y="4"/>
                      </a:lnTo>
                      <a:lnTo>
                        <a:pt x="0" y="2"/>
                      </a:lnTo>
                      <a:lnTo>
                        <a:pt x="0" y="0"/>
                      </a:lnTo>
                      <a:lnTo>
                        <a:pt x="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3" name="Freeform 28"/>
                <p:cNvSpPr>
                  <a:spLocks/>
                </p:cNvSpPr>
                <p:nvPr/>
              </p:nvSpPr>
              <p:spPr bwMode="auto">
                <a:xfrm>
                  <a:off x="5262" y="1049"/>
                  <a:ext cx="21" cy="4"/>
                </a:xfrm>
                <a:custGeom>
                  <a:avLst/>
                  <a:gdLst>
                    <a:gd name="T0" fmla="*/ 2 w 21"/>
                    <a:gd name="T1" fmla="*/ 0 h 4"/>
                    <a:gd name="T2" fmla="*/ 2 w 21"/>
                    <a:gd name="T3" fmla="*/ 0 h 4"/>
                    <a:gd name="T4" fmla="*/ 19 w 21"/>
                    <a:gd name="T5" fmla="*/ 0 h 4"/>
                    <a:gd name="T6" fmla="*/ 19 w 21"/>
                    <a:gd name="T7" fmla="*/ 0 h 4"/>
                    <a:gd name="T8" fmla="*/ 19 w 21"/>
                    <a:gd name="T9" fmla="*/ 0 h 4"/>
                    <a:gd name="T10" fmla="*/ 21 w 21"/>
                    <a:gd name="T11" fmla="*/ 2 h 4"/>
                    <a:gd name="T12" fmla="*/ 21 w 21"/>
                    <a:gd name="T13" fmla="*/ 2 h 4"/>
                    <a:gd name="T14" fmla="*/ 21 w 21"/>
                    <a:gd name="T15" fmla="*/ 2 h 4"/>
                    <a:gd name="T16" fmla="*/ 19 w 21"/>
                    <a:gd name="T17" fmla="*/ 4 h 4"/>
                    <a:gd name="T18" fmla="*/ 19 w 21"/>
                    <a:gd name="T19" fmla="*/ 4 h 4"/>
                    <a:gd name="T20" fmla="*/ 19 w 21"/>
                    <a:gd name="T21" fmla="*/ 4 h 4"/>
                    <a:gd name="T22" fmla="*/ 2 w 21"/>
                    <a:gd name="T23" fmla="*/ 4 h 4"/>
                    <a:gd name="T24" fmla="*/ 2 w 21"/>
                    <a:gd name="T25" fmla="*/ 4 h 4"/>
                    <a:gd name="T26" fmla="*/ 0 w 21"/>
                    <a:gd name="T27" fmla="*/ 2 h 4"/>
                    <a:gd name="T28" fmla="*/ 0 w 21"/>
                    <a:gd name="T29" fmla="*/ 2 h 4"/>
                    <a:gd name="T30" fmla="*/ 0 w 21"/>
                    <a:gd name="T31" fmla="*/ 2 h 4"/>
                    <a:gd name="T32" fmla="*/ 0 w 21"/>
                    <a:gd name="T33" fmla="*/ 2 h 4"/>
                    <a:gd name="T34" fmla="*/ 0 w 21"/>
                    <a:gd name="T35" fmla="*/ 0 h 4"/>
                    <a:gd name="T36" fmla="*/ 2 w 21"/>
                    <a:gd name="T37" fmla="*/ 0 h 4"/>
                    <a:gd name="T38" fmla="*/ 2 w 21"/>
                    <a:gd name="T39" fmla="*/ 0 h 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21" h="4">
                      <a:moveTo>
                        <a:pt x="2" y="0"/>
                      </a:moveTo>
                      <a:lnTo>
                        <a:pt x="2" y="0"/>
                      </a:lnTo>
                      <a:lnTo>
                        <a:pt x="19" y="0"/>
                      </a:lnTo>
                      <a:lnTo>
                        <a:pt x="21" y="2"/>
                      </a:lnTo>
                      <a:lnTo>
                        <a:pt x="19" y="4"/>
                      </a:lnTo>
                      <a:lnTo>
                        <a:pt x="2" y="4"/>
                      </a:lnTo>
                      <a:lnTo>
                        <a:pt x="0" y="2"/>
                      </a:lnTo>
                      <a:lnTo>
                        <a:pt x="0" y="0"/>
                      </a:lnTo>
                      <a:lnTo>
                        <a:pt x="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4" name="Freeform 29"/>
                <p:cNvSpPr>
                  <a:spLocks/>
                </p:cNvSpPr>
                <p:nvPr/>
              </p:nvSpPr>
              <p:spPr bwMode="auto">
                <a:xfrm>
                  <a:off x="5262" y="1049"/>
                  <a:ext cx="21" cy="4"/>
                </a:xfrm>
                <a:custGeom>
                  <a:avLst/>
                  <a:gdLst>
                    <a:gd name="T0" fmla="*/ 2 w 21"/>
                    <a:gd name="T1" fmla="*/ 0 h 4"/>
                    <a:gd name="T2" fmla="*/ 2 w 21"/>
                    <a:gd name="T3" fmla="*/ 0 h 4"/>
                    <a:gd name="T4" fmla="*/ 19 w 21"/>
                    <a:gd name="T5" fmla="*/ 0 h 4"/>
                    <a:gd name="T6" fmla="*/ 19 w 21"/>
                    <a:gd name="T7" fmla="*/ 0 h 4"/>
                    <a:gd name="T8" fmla="*/ 19 w 21"/>
                    <a:gd name="T9" fmla="*/ 0 h 4"/>
                    <a:gd name="T10" fmla="*/ 21 w 21"/>
                    <a:gd name="T11" fmla="*/ 2 h 4"/>
                    <a:gd name="T12" fmla="*/ 21 w 21"/>
                    <a:gd name="T13" fmla="*/ 2 h 4"/>
                    <a:gd name="T14" fmla="*/ 21 w 21"/>
                    <a:gd name="T15" fmla="*/ 2 h 4"/>
                    <a:gd name="T16" fmla="*/ 19 w 21"/>
                    <a:gd name="T17" fmla="*/ 2 h 4"/>
                    <a:gd name="T18" fmla="*/ 19 w 21"/>
                    <a:gd name="T19" fmla="*/ 4 h 4"/>
                    <a:gd name="T20" fmla="*/ 19 w 21"/>
                    <a:gd name="T21" fmla="*/ 4 h 4"/>
                    <a:gd name="T22" fmla="*/ 2 w 21"/>
                    <a:gd name="T23" fmla="*/ 2 h 4"/>
                    <a:gd name="T24" fmla="*/ 2 w 21"/>
                    <a:gd name="T25" fmla="*/ 2 h 4"/>
                    <a:gd name="T26" fmla="*/ 0 w 21"/>
                    <a:gd name="T27" fmla="*/ 2 h 4"/>
                    <a:gd name="T28" fmla="*/ 0 w 21"/>
                    <a:gd name="T29" fmla="*/ 2 h 4"/>
                    <a:gd name="T30" fmla="*/ 0 w 21"/>
                    <a:gd name="T31" fmla="*/ 2 h 4"/>
                    <a:gd name="T32" fmla="*/ 0 w 21"/>
                    <a:gd name="T33" fmla="*/ 2 h 4"/>
                    <a:gd name="T34" fmla="*/ 2 w 21"/>
                    <a:gd name="T35" fmla="*/ 0 h 4"/>
                    <a:gd name="T36" fmla="*/ 2 w 21"/>
                    <a:gd name="T37" fmla="*/ 0 h 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1" h="4">
                      <a:moveTo>
                        <a:pt x="2" y="0"/>
                      </a:moveTo>
                      <a:lnTo>
                        <a:pt x="2" y="0"/>
                      </a:lnTo>
                      <a:lnTo>
                        <a:pt x="19" y="0"/>
                      </a:lnTo>
                      <a:lnTo>
                        <a:pt x="21" y="2"/>
                      </a:lnTo>
                      <a:lnTo>
                        <a:pt x="19" y="2"/>
                      </a:lnTo>
                      <a:lnTo>
                        <a:pt x="19" y="4"/>
                      </a:lnTo>
                      <a:lnTo>
                        <a:pt x="2" y="2"/>
                      </a:lnTo>
                      <a:lnTo>
                        <a:pt x="0" y="2"/>
                      </a:lnTo>
                      <a:lnTo>
                        <a:pt x="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5" name="Freeform 30"/>
                <p:cNvSpPr>
                  <a:spLocks/>
                </p:cNvSpPr>
                <p:nvPr/>
              </p:nvSpPr>
              <p:spPr bwMode="auto">
                <a:xfrm>
                  <a:off x="5262" y="1049"/>
                  <a:ext cx="19" cy="2"/>
                </a:xfrm>
                <a:custGeom>
                  <a:avLst/>
                  <a:gdLst>
                    <a:gd name="T0" fmla="*/ 19 w 19"/>
                    <a:gd name="T1" fmla="*/ 0 h 2"/>
                    <a:gd name="T2" fmla="*/ 19 w 19"/>
                    <a:gd name="T3" fmla="*/ 0 h 2"/>
                    <a:gd name="T4" fmla="*/ 2 w 19"/>
                    <a:gd name="T5" fmla="*/ 0 h 2"/>
                    <a:gd name="T6" fmla="*/ 2 w 19"/>
                    <a:gd name="T7" fmla="*/ 0 h 2"/>
                    <a:gd name="T8" fmla="*/ 0 w 19"/>
                    <a:gd name="T9" fmla="*/ 0 h 2"/>
                    <a:gd name="T10" fmla="*/ 0 w 19"/>
                    <a:gd name="T11" fmla="*/ 0 h 2"/>
                    <a:gd name="T12" fmla="*/ 0 w 19"/>
                    <a:gd name="T13" fmla="*/ 0 h 2"/>
                    <a:gd name="T14" fmla="*/ 2 w 19"/>
                    <a:gd name="T15" fmla="*/ 2 h 2"/>
                    <a:gd name="T16" fmla="*/ 2 w 19"/>
                    <a:gd name="T17" fmla="*/ 2 h 2"/>
                    <a:gd name="T18" fmla="*/ 19 w 19"/>
                    <a:gd name="T19" fmla="*/ 2 h 2"/>
                    <a:gd name="T20" fmla="*/ 19 w 19"/>
                    <a:gd name="T21" fmla="*/ 2 h 2"/>
                    <a:gd name="T22" fmla="*/ 19 w 19"/>
                    <a:gd name="T23" fmla="*/ 0 h 2"/>
                    <a:gd name="T24" fmla="*/ 19 w 19"/>
                    <a:gd name="T25" fmla="*/ 0 h 2"/>
                    <a:gd name="T26" fmla="*/ 19 w 19"/>
                    <a:gd name="T27" fmla="*/ 0 h 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 h="2">
                      <a:moveTo>
                        <a:pt x="19" y="0"/>
                      </a:moveTo>
                      <a:lnTo>
                        <a:pt x="19" y="0"/>
                      </a:lnTo>
                      <a:lnTo>
                        <a:pt x="2" y="0"/>
                      </a:lnTo>
                      <a:lnTo>
                        <a:pt x="0" y="0"/>
                      </a:lnTo>
                      <a:lnTo>
                        <a:pt x="2" y="2"/>
                      </a:lnTo>
                      <a:lnTo>
                        <a:pt x="19" y="2"/>
                      </a:lnTo>
                      <a:lnTo>
                        <a:pt x="19"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6" name="Freeform 31"/>
                <p:cNvSpPr>
                  <a:spLocks/>
                </p:cNvSpPr>
                <p:nvPr/>
              </p:nvSpPr>
              <p:spPr bwMode="auto">
                <a:xfrm>
                  <a:off x="5271" y="1049"/>
                  <a:ext cx="1" cy="4"/>
                </a:xfrm>
                <a:custGeom>
                  <a:avLst/>
                  <a:gdLst>
                    <a:gd name="T0" fmla="*/ 0 w 1"/>
                    <a:gd name="T1" fmla="*/ 0 h 4"/>
                    <a:gd name="T2" fmla="*/ 0 w 1"/>
                    <a:gd name="T3" fmla="*/ 0 h 4"/>
                    <a:gd name="T4" fmla="*/ 0 w 1"/>
                    <a:gd name="T5" fmla="*/ 0 h 4"/>
                    <a:gd name="T6" fmla="*/ 0 w 1"/>
                    <a:gd name="T7" fmla="*/ 4 h 4"/>
                    <a:gd name="T8" fmla="*/ 0 w 1"/>
                    <a:gd name="T9" fmla="*/ 4 h 4"/>
                    <a:gd name="T10" fmla="*/ 0 w 1"/>
                    <a:gd name="T11" fmla="*/ 4 h 4"/>
                    <a:gd name="T12" fmla="*/ 0 w 1"/>
                    <a:gd name="T13" fmla="*/ 0 h 4"/>
                    <a:gd name="T14" fmla="*/ 0 w 1"/>
                    <a:gd name="T15" fmla="*/ 0 h 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4">
                      <a:moveTo>
                        <a:pt x="0" y="0"/>
                      </a:moveTo>
                      <a:lnTo>
                        <a:pt x="0" y="0"/>
                      </a:lnTo>
                      <a:lnTo>
                        <a:pt x="0" y="4"/>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7" name="Freeform 32"/>
                <p:cNvSpPr>
                  <a:spLocks/>
                </p:cNvSpPr>
                <p:nvPr/>
              </p:nvSpPr>
              <p:spPr bwMode="auto">
                <a:xfrm>
                  <a:off x="5163" y="1056"/>
                  <a:ext cx="125" cy="2"/>
                </a:xfrm>
                <a:custGeom>
                  <a:avLst/>
                  <a:gdLst>
                    <a:gd name="T0" fmla="*/ 0 w 125"/>
                    <a:gd name="T1" fmla="*/ 0 h 2"/>
                    <a:gd name="T2" fmla="*/ 0 w 125"/>
                    <a:gd name="T3" fmla="*/ 0 h 2"/>
                    <a:gd name="T4" fmla="*/ 66 w 125"/>
                    <a:gd name="T5" fmla="*/ 0 h 2"/>
                    <a:gd name="T6" fmla="*/ 66 w 125"/>
                    <a:gd name="T7" fmla="*/ 0 h 2"/>
                    <a:gd name="T8" fmla="*/ 125 w 125"/>
                    <a:gd name="T9" fmla="*/ 0 h 2"/>
                    <a:gd name="T10" fmla="*/ 125 w 125"/>
                    <a:gd name="T11" fmla="*/ 0 h 2"/>
                    <a:gd name="T12" fmla="*/ 125 w 125"/>
                    <a:gd name="T13" fmla="*/ 2 h 2"/>
                    <a:gd name="T14" fmla="*/ 125 w 125"/>
                    <a:gd name="T15" fmla="*/ 2 h 2"/>
                    <a:gd name="T16" fmla="*/ 66 w 125"/>
                    <a:gd name="T17" fmla="*/ 2 h 2"/>
                    <a:gd name="T18" fmla="*/ 66 w 125"/>
                    <a:gd name="T19" fmla="*/ 2 h 2"/>
                    <a:gd name="T20" fmla="*/ 0 w 125"/>
                    <a:gd name="T21" fmla="*/ 2 h 2"/>
                    <a:gd name="T22" fmla="*/ 0 w 125"/>
                    <a:gd name="T23" fmla="*/ 2 h 2"/>
                    <a:gd name="T24" fmla="*/ 0 w 125"/>
                    <a:gd name="T25" fmla="*/ 0 h 2"/>
                    <a:gd name="T26" fmla="*/ 0 w 125"/>
                    <a:gd name="T27" fmla="*/ 0 h 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5" h="2">
                      <a:moveTo>
                        <a:pt x="0" y="0"/>
                      </a:moveTo>
                      <a:lnTo>
                        <a:pt x="0" y="0"/>
                      </a:lnTo>
                      <a:lnTo>
                        <a:pt x="66" y="0"/>
                      </a:lnTo>
                      <a:lnTo>
                        <a:pt x="125" y="0"/>
                      </a:lnTo>
                      <a:lnTo>
                        <a:pt x="125" y="2"/>
                      </a:lnTo>
                      <a:lnTo>
                        <a:pt x="66" y="2"/>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8" name="Freeform 33"/>
                <p:cNvSpPr>
                  <a:spLocks/>
                </p:cNvSpPr>
                <p:nvPr/>
              </p:nvSpPr>
              <p:spPr bwMode="auto">
                <a:xfrm>
                  <a:off x="5163" y="1035"/>
                  <a:ext cx="125" cy="9"/>
                </a:xfrm>
                <a:custGeom>
                  <a:avLst/>
                  <a:gdLst>
                    <a:gd name="T0" fmla="*/ 0 w 125"/>
                    <a:gd name="T1" fmla="*/ 2 h 9"/>
                    <a:gd name="T2" fmla="*/ 0 w 125"/>
                    <a:gd name="T3" fmla="*/ 2 h 9"/>
                    <a:gd name="T4" fmla="*/ 42 w 125"/>
                    <a:gd name="T5" fmla="*/ 2 h 9"/>
                    <a:gd name="T6" fmla="*/ 42 w 125"/>
                    <a:gd name="T7" fmla="*/ 2 h 9"/>
                    <a:gd name="T8" fmla="*/ 49 w 125"/>
                    <a:gd name="T9" fmla="*/ 0 h 9"/>
                    <a:gd name="T10" fmla="*/ 66 w 125"/>
                    <a:gd name="T11" fmla="*/ 0 h 9"/>
                    <a:gd name="T12" fmla="*/ 66 w 125"/>
                    <a:gd name="T13" fmla="*/ 0 h 9"/>
                    <a:gd name="T14" fmla="*/ 80 w 125"/>
                    <a:gd name="T15" fmla="*/ 2 h 9"/>
                    <a:gd name="T16" fmla="*/ 87 w 125"/>
                    <a:gd name="T17" fmla="*/ 4 h 9"/>
                    <a:gd name="T18" fmla="*/ 87 w 125"/>
                    <a:gd name="T19" fmla="*/ 4 h 9"/>
                    <a:gd name="T20" fmla="*/ 125 w 125"/>
                    <a:gd name="T21" fmla="*/ 4 h 9"/>
                    <a:gd name="T22" fmla="*/ 125 w 125"/>
                    <a:gd name="T23" fmla="*/ 4 h 9"/>
                    <a:gd name="T24" fmla="*/ 125 w 125"/>
                    <a:gd name="T25" fmla="*/ 9 h 9"/>
                    <a:gd name="T26" fmla="*/ 125 w 125"/>
                    <a:gd name="T27" fmla="*/ 9 h 9"/>
                    <a:gd name="T28" fmla="*/ 66 w 125"/>
                    <a:gd name="T29" fmla="*/ 7 h 9"/>
                    <a:gd name="T30" fmla="*/ 66 w 125"/>
                    <a:gd name="T31" fmla="*/ 7 h 9"/>
                    <a:gd name="T32" fmla="*/ 0 w 125"/>
                    <a:gd name="T33" fmla="*/ 7 h 9"/>
                    <a:gd name="T34" fmla="*/ 0 w 125"/>
                    <a:gd name="T35" fmla="*/ 7 h 9"/>
                    <a:gd name="T36" fmla="*/ 0 w 125"/>
                    <a:gd name="T37" fmla="*/ 2 h 9"/>
                    <a:gd name="T38" fmla="*/ 0 w 125"/>
                    <a:gd name="T39" fmla="*/ 2 h 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25" h="9">
                      <a:moveTo>
                        <a:pt x="0" y="2"/>
                      </a:moveTo>
                      <a:lnTo>
                        <a:pt x="0" y="2"/>
                      </a:lnTo>
                      <a:lnTo>
                        <a:pt x="42" y="2"/>
                      </a:lnTo>
                      <a:lnTo>
                        <a:pt x="49" y="0"/>
                      </a:lnTo>
                      <a:lnTo>
                        <a:pt x="66" y="0"/>
                      </a:lnTo>
                      <a:lnTo>
                        <a:pt x="80" y="2"/>
                      </a:lnTo>
                      <a:lnTo>
                        <a:pt x="87" y="4"/>
                      </a:lnTo>
                      <a:lnTo>
                        <a:pt x="125" y="4"/>
                      </a:lnTo>
                      <a:lnTo>
                        <a:pt x="125" y="9"/>
                      </a:lnTo>
                      <a:lnTo>
                        <a:pt x="66" y="7"/>
                      </a:lnTo>
                      <a:lnTo>
                        <a:pt x="0" y="7"/>
                      </a:lnTo>
                      <a:lnTo>
                        <a:pt x="0" y="2"/>
                      </a:lnTo>
                      <a:close/>
                    </a:path>
                  </a:pathLst>
                </a:custGeom>
                <a:solidFill>
                  <a:srgbClr val="553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09" name="Freeform 34"/>
                <p:cNvSpPr>
                  <a:spLocks/>
                </p:cNvSpPr>
                <p:nvPr/>
              </p:nvSpPr>
              <p:spPr bwMode="auto">
                <a:xfrm>
                  <a:off x="5163" y="1042"/>
                  <a:ext cx="125" cy="4"/>
                </a:xfrm>
                <a:custGeom>
                  <a:avLst/>
                  <a:gdLst>
                    <a:gd name="T0" fmla="*/ 0 w 125"/>
                    <a:gd name="T1" fmla="*/ 2 h 4"/>
                    <a:gd name="T2" fmla="*/ 0 w 125"/>
                    <a:gd name="T3" fmla="*/ 2 h 4"/>
                    <a:gd name="T4" fmla="*/ 66 w 125"/>
                    <a:gd name="T5" fmla="*/ 2 h 4"/>
                    <a:gd name="T6" fmla="*/ 66 w 125"/>
                    <a:gd name="T7" fmla="*/ 2 h 4"/>
                    <a:gd name="T8" fmla="*/ 125 w 125"/>
                    <a:gd name="T9" fmla="*/ 4 h 4"/>
                    <a:gd name="T10" fmla="*/ 125 w 125"/>
                    <a:gd name="T11" fmla="*/ 4 h 4"/>
                    <a:gd name="T12" fmla="*/ 125 w 125"/>
                    <a:gd name="T13" fmla="*/ 2 h 4"/>
                    <a:gd name="T14" fmla="*/ 125 w 125"/>
                    <a:gd name="T15" fmla="*/ 2 h 4"/>
                    <a:gd name="T16" fmla="*/ 66 w 125"/>
                    <a:gd name="T17" fmla="*/ 2 h 4"/>
                    <a:gd name="T18" fmla="*/ 66 w 125"/>
                    <a:gd name="T19" fmla="*/ 2 h 4"/>
                    <a:gd name="T20" fmla="*/ 0 w 125"/>
                    <a:gd name="T21" fmla="*/ 0 h 4"/>
                    <a:gd name="T22" fmla="*/ 0 w 125"/>
                    <a:gd name="T23" fmla="*/ 0 h 4"/>
                    <a:gd name="T24" fmla="*/ 0 w 125"/>
                    <a:gd name="T25" fmla="*/ 2 h 4"/>
                    <a:gd name="T26" fmla="*/ 0 w 125"/>
                    <a:gd name="T27" fmla="*/ 2 h 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25" h="4">
                      <a:moveTo>
                        <a:pt x="0" y="2"/>
                      </a:moveTo>
                      <a:lnTo>
                        <a:pt x="0" y="2"/>
                      </a:lnTo>
                      <a:lnTo>
                        <a:pt x="66" y="2"/>
                      </a:lnTo>
                      <a:lnTo>
                        <a:pt x="125" y="4"/>
                      </a:lnTo>
                      <a:lnTo>
                        <a:pt x="125" y="2"/>
                      </a:lnTo>
                      <a:lnTo>
                        <a:pt x="66" y="2"/>
                      </a:lnTo>
                      <a:lnTo>
                        <a:pt x="0" y="0"/>
                      </a:lnTo>
                      <a:lnTo>
                        <a:pt x="0" y="2"/>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0" name="Freeform 35"/>
                <p:cNvSpPr>
                  <a:spLocks/>
                </p:cNvSpPr>
                <p:nvPr/>
              </p:nvSpPr>
              <p:spPr bwMode="auto">
                <a:xfrm>
                  <a:off x="5207" y="1051"/>
                  <a:ext cx="8" cy="2"/>
                </a:xfrm>
                <a:custGeom>
                  <a:avLst/>
                  <a:gdLst>
                    <a:gd name="T0" fmla="*/ 5 w 8"/>
                    <a:gd name="T1" fmla="*/ 0 h 2"/>
                    <a:gd name="T2" fmla="*/ 5 w 8"/>
                    <a:gd name="T3" fmla="*/ 0 h 2"/>
                    <a:gd name="T4" fmla="*/ 8 w 8"/>
                    <a:gd name="T5" fmla="*/ 0 h 2"/>
                    <a:gd name="T6" fmla="*/ 8 w 8"/>
                    <a:gd name="T7" fmla="*/ 0 h 2"/>
                    <a:gd name="T8" fmla="*/ 8 w 8"/>
                    <a:gd name="T9" fmla="*/ 2 h 2"/>
                    <a:gd name="T10" fmla="*/ 5 w 8"/>
                    <a:gd name="T11" fmla="*/ 2 h 2"/>
                    <a:gd name="T12" fmla="*/ 5 w 8"/>
                    <a:gd name="T13" fmla="*/ 2 h 2"/>
                    <a:gd name="T14" fmla="*/ 3 w 8"/>
                    <a:gd name="T15" fmla="*/ 2 h 2"/>
                    <a:gd name="T16" fmla="*/ 0 w 8"/>
                    <a:gd name="T17" fmla="*/ 0 h 2"/>
                    <a:gd name="T18" fmla="*/ 0 w 8"/>
                    <a:gd name="T19" fmla="*/ 0 h 2"/>
                    <a:gd name="T20" fmla="*/ 5 w 8"/>
                    <a:gd name="T21" fmla="*/ 0 h 2"/>
                    <a:gd name="T22" fmla="*/ 5 w 8"/>
                    <a:gd name="T23" fmla="*/ 0 h 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8" h="2">
                      <a:moveTo>
                        <a:pt x="5" y="0"/>
                      </a:moveTo>
                      <a:lnTo>
                        <a:pt x="5" y="0"/>
                      </a:lnTo>
                      <a:lnTo>
                        <a:pt x="8" y="0"/>
                      </a:lnTo>
                      <a:lnTo>
                        <a:pt x="8" y="2"/>
                      </a:lnTo>
                      <a:lnTo>
                        <a:pt x="5" y="2"/>
                      </a:lnTo>
                      <a:lnTo>
                        <a:pt x="3" y="2"/>
                      </a:lnTo>
                      <a:lnTo>
                        <a:pt x="0" y="0"/>
                      </a:lnTo>
                      <a:lnTo>
                        <a:pt x="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1" name="Freeform 36"/>
                <p:cNvSpPr>
                  <a:spLocks/>
                </p:cNvSpPr>
                <p:nvPr/>
              </p:nvSpPr>
              <p:spPr bwMode="auto">
                <a:xfrm>
                  <a:off x="5210" y="1051"/>
                  <a:ext cx="5" cy="2"/>
                </a:xfrm>
                <a:custGeom>
                  <a:avLst/>
                  <a:gdLst>
                    <a:gd name="T0" fmla="*/ 2 w 5"/>
                    <a:gd name="T1" fmla="*/ 0 h 2"/>
                    <a:gd name="T2" fmla="*/ 2 w 5"/>
                    <a:gd name="T3" fmla="*/ 0 h 2"/>
                    <a:gd name="T4" fmla="*/ 5 w 5"/>
                    <a:gd name="T5" fmla="*/ 0 h 2"/>
                    <a:gd name="T6" fmla="*/ 5 w 5"/>
                    <a:gd name="T7" fmla="*/ 0 h 2"/>
                    <a:gd name="T8" fmla="*/ 2 w 5"/>
                    <a:gd name="T9" fmla="*/ 2 h 2"/>
                    <a:gd name="T10" fmla="*/ 2 w 5"/>
                    <a:gd name="T11" fmla="*/ 2 h 2"/>
                    <a:gd name="T12" fmla="*/ 0 w 5"/>
                    <a:gd name="T13" fmla="*/ 0 h 2"/>
                    <a:gd name="T14" fmla="*/ 0 w 5"/>
                    <a:gd name="T15" fmla="*/ 0 h 2"/>
                    <a:gd name="T16" fmla="*/ 2 w 5"/>
                    <a:gd name="T17" fmla="*/ 0 h 2"/>
                    <a:gd name="T18" fmla="*/ 2 w 5"/>
                    <a:gd name="T19" fmla="*/ 0 h 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 h="2">
                      <a:moveTo>
                        <a:pt x="2" y="0"/>
                      </a:moveTo>
                      <a:lnTo>
                        <a:pt x="2" y="0"/>
                      </a:lnTo>
                      <a:lnTo>
                        <a:pt x="5" y="0"/>
                      </a:lnTo>
                      <a:lnTo>
                        <a:pt x="2" y="2"/>
                      </a:lnTo>
                      <a:lnTo>
                        <a:pt x="0" y="0"/>
                      </a:lnTo>
                      <a:lnTo>
                        <a:pt x="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2" name="Freeform 37"/>
                <p:cNvSpPr>
                  <a:spLocks/>
                </p:cNvSpPr>
                <p:nvPr/>
              </p:nvSpPr>
              <p:spPr bwMode="auto">
                <a:xfrm>
                  <a:off x="5210" y="1051"/>
                  <a:ext cx="5" cy="2"/>
                </a:xfrm>
                <a:custGeom>
                  <a:avLst/>
                  <a:gdLst>
                    <a:gd name="T0" fmla="*/ 2 w 5"/>
                    <a:gd name="T1" fmla="*/ 0 h 2"/>
                    <a:gd name="T2" fmla="*/ 2 w 5"/>
                    <a:gd name="T3" fmla="*/ 0 h 2"/>
                    <a:gd name="T4" fmla="*/ 5 w 5"/>
                    <a:gd name="T5" fmla="*/ 0 h 2"/>
                    <a:gd name="T6" fmla="*/ 5 w 5"/>
                    <a:gd name="T7" fmla="*/ 0 h 2"/>
                    <a:gd name="T8" fmla="*/ 2 w 5"/>
                    <a:gd name="T9" fmla="*/ 2 h 2"/>
                    <a:gd name="T10" fmla="*/ 2 w 5"/>
                    <a:gd name="T11" fmla="*/ 2 h 2"/>
                    <a:gd name="T12" fmla="*/ 0 w 5"/>
                    <a:gd name="T13" fmla="*/ 0 h 2"/>
                    <a:gd name="T14" fmla="*/ 0 w 5"/>
                    <a:gd name="T15" fmla="*/ 0 h 2"/>
                    <a:gd name="T16" fmla="*/ 2 w 5"/>
                    <a:gd name="T17" fmla="*/ 0 h 2"/>
                    <a:gd name="T18" fmla="*/ 2 w 5"/>
                    <a:gd name="T19" fmla="*/ 0 h 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 h="2">
                      <a:moveTo>
                        <a:pt x="2" y="0"/>
                      </a:moveTo>
                      <a:lnTo>
                        <a:pt x="2" y="0"/>
                      </a:lnTo>
                      <a:lnTo>
                        <a:pt x="5" y="0"/>
                      </a:lnTo>
                      <a:lnTo>
                        <a:pt x="2" y="2"/>
                      </a:lnTo>
                      <a:lnTo>
                        <a:pt x="0" y="0"/>
                      </a:lnTo>
                      <a:lnTo>
                        <a:pt x="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3" name="Freeform 38"/>
                <p:cNvSpPr>
                  <a:spLocks/>
                </p:cNvSpPr>
                <p:nvPr/>
              </p:nvSpPr>
              <p:spPr bwMode="auto">
                <a:xfrm>
                  <a:off x="5210" y="1051"/>
                  <a:ext cx="5" cy="1"/>
                </a:xfrm>
                <a:custGeom>
                  <a:avLst/>
                  <a:gdLst>
                    <a:gd name="T0" fmla="*/ 2 w 5"/>
                    <a:gd name="T1" fmla="*/ 0 h 1"/>
                    <a:gd name="T2" fmla="*/ 2 w 5"/>
                    <a:gd name="T3" fmla="*/ 0 h 1"/>
                    <a:gd name="T4" fmla="*/ 5 w 5"/>
                    <a:gd name="T5" fmla="*/ 0 h 1"/>
                    <a:gd name="T6" fmla="*/ 5 w 5"/>
                    <a:gd name="T7" fmla="*/ 0 h 1"/>
                    <a:gd name="T8" fmla="*/ 2 w 5"/>
                    <a:gd name="T9" fmla="*/ 0 h 1"/>
                    <a:gd name="T10" fmla="*/ 2 w 5"/>
                    <a:gd name="T11" fmla="*/ 0 h 1"/>
                    <a:gd name="T12" fmla="*/ 0 w 5"/>
                    <a:gd name="T13" fmla="*/ 0 h 1"/>
                    <a:gd name="T14" fmla="*/ 0 w 5"/>
                    <a:gd name="T15" fmla="*/ 0 h 1"/>
                    <a:gd name="T16" fmla="*/ 2 w 5"/>
                    <a:gd name="T17" fmla="*/ 0 h 1"/>
                    <a:gd name="T18" fmla="*/ 2 w 5"/>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 h="1">
                      <a:moveTo>
                        <a:pt x="2" y="0"/>
                      </a:moveTo>
                      <a:lnTo>
                        <a:pt x="2" y="0"/>
                      </a:lnTo>
                      <a:lnTo>
                        <a:pt x="5" y="0"/>
                      </a:lnTo>
                      <a:lnTo>
                        <a:pt x="2" y="0"/>
                      </a:lnTo>
                      <a:lnTo>
                        <a:pt x="0" y="0"/>
                      </a:lnTo>
                      <a:lnTo>
                        <a:pt x="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4" name="Freeform 39"/>
                <p:cNvSpPr>
                  <a:spLocks/>
                </p:cNvSpPr>
                <p:nvPr/>
              </p:nvSpPr>
              <p:spPr bwMode="auto">
                <a:xfrm>
                  <a:off x="5210" y="1051"/>
                  <a:ext cx="2" cy="1"/>
                </a:xfrm>
                <a:custGeom>
                  <a:avLst/>
                  <a:gdLst>
                    <a:gd name="T0" fmla="*/ 2 w 2"/>
                    <a:gd name="T1" fmla="*/ 0 h 1"/>
                    <a:gd name="T2" fmla="*/ 2 w 2"/>
                    <a:gd name="T3" fmla="*/ 0 h 1"/>
                    <a:gd name="T4" fmla="*/ 2 w 2"/>
                    <a:gd name="T5" fmla="*/ 0 h 1"/>
                    <a:gd name="T6" fmla="*/ 2 w 2"/>
                    <a:gd name="T7" fmla="*/ 0 h 1"/>
                    <a:gd name="T8" fmla="*/ 2 w 2"/>
                    <a:gd name="T9" fmla="*/ 0 h 1"/>
                    <a:gd name="T10" fmla="*/ 2 w 2"/>
                    <a:gd name="T11" fmla="*/ 0 h 1"/>
                    <a:gd name="T12" fmla="*/ 0 w 2"/>
                    <a:gd name="T13" fmla="*/ 0 h 1"/>
                    <a:gd name="T14" fmla="*/ 0 w 2"/>
                    <a:gd name="T15" fmla="*/ 0 h 1"/>
                    <a:gd name="T16" fmla="*/ 2 w 2"/>
                    <a:gd name="T17" fmla="*/ 0 h 1"/>
                    <a:gd name="T18" fmla="*/ 2 w 2"/>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 h="1">
                      <a:moveTo>
                        <a:pt x="2" y="0"/>
                      </a:moveTo>
                      <a:lnTo>
                        <a:pt x="2" y="0"/>
                      </a:lnTo>
                      <a:lnTo>
                        <a:pt x="0" y="0"/>
                      </a:lnTo>
                      <a:lnTo>
                        <a:pt x="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5" name="Freeform 40"/>
                <p:cNvSpPr>
                  <a:spLocks/>
                </p:cNvSpPr>
                <p:nvPr/>
              </p:nvSpPr>
              <p:spPr bwMode="auto">
                <a:xfrm>
                  <a:off x="5210" y="1051"/>
                  <a:ext cx="2" cy="1"/>
                </a:xfrm>
                <a:custGeom>
                  <a:avLst/>
                  <a:gdLst>
                    <a:gd name="T0" fmla="*/ 2 w 2"/>
                    <a:gd name="T1" fmla="*/ 0 h 1"/>
                    <a:gd name="T2" fmla="*/ 2 w 2"/>
                    <a:gd name="T3" fmla="*/ 0 h 1"/>
                    <a:gd name="T4" fmla="*/ 2 w 2"/>
                    <a:gd name="T5" fmla="*/ 0 h 1"/>
                    <a:gd name="T6" fmla="*/ 2 w 2"/>
                    <a:gd name="T7" fmla="*/ 0 h 1"/>
                    <a:gd name="T8" fmla="*/ 2 w 2"/>
                    <a:gd name="T9" fmla="*/ 0 h 1"/>
                    <a:gd name="T10" fmla="*/ 2 w 2"/>
                    <a:gd name="T11" fmla="*/ 0 h 1"/>
                    <a:gd name="T12" fmla="*/ 0 w 2"/>
                    <a:gd name="T13" fmla="*/ 0 h 1"/>
                    <a:gd name="T14" fmla="*/ 0 w 2"/>
                    <a:gd name="T15" fmla="*/ 0 h 1"/>
                    <a:gd name="T16" fmla="*/ 2 w 2"/>
                    <a:gd name="T17" fmla="*/ 0 h 1"/>
                    <a:gd name="T18" fmla="*/ 2 w 2"/>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 h="1">
                      <a:moveTo>
                        <a:pt x="2" y="0"/>
                      </a:moveTo>
                      <a:lnTo>
                        <a:pt x="2" y="0"/>
                      </a:lnTo>
                      <a:lnTo>
                        <a:pt x="0" y="0"/>
                      </a:lnTo>
                      <a:lnTo>
                        <a:pt x="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6" name="Freeform 41"/>
                <p:cNvSpPr>
                  <a:spLocks/>
                </p:cNvSpPr>
                <p:nvPr/>
              </p:nvSpPr>
              <p:spPr bwMode="auto">
                <a:xfrm>
                  <a:off x="5210" y="1051"/>
                  <a:ext cx="2" cy="1"/>
                </a:xfrm>
                <a:custGeom>
                  <a:avLst/>
                  <a:gdLst>
                    <a:gd name="T0" fmla="*/ 2 w 2"/>
                    <a:gd name="T1" fmla="*/ 0 h 1"/>
                    <a:gd name="T2" fmla="*/ 2 w 2"/>
                    <a:gd name="T3" fmla="*/ 0 h 1"/>
                    <a:gd name="T4" fmla="*/ 2 w 2"/>
                    <a:gd name="T5" fmla="*/ 0 h 1"/>
                    <a:gd name="T6" fmla="*/ 2 w 2"/>
                    <a:gd name="T7" fmla="*/ 0 h 1"/>
                    <a:gd name="T8" fmla="*/ 2 w 2"/>
                    <a:gd name="T9" fmla="*/ 0 h 1"/>
                    <a:gd name="T10" fmla="*/ 2 w 2"/>
                    <a:gd name="T11" fmla="*/ 0 h 1"/>
                    <a:gd name="T12" fmla="*/ 0 w 2"/>
                    <a:gd name="T13" fmla="*/ 0 h 1"/>
                    <a:gd name="T14" fmla="*/ 0 w 2"/>
                    <a:gd name="T15" fmla="*/ 0 h 1"/>
                    <a:gd name="T16" fmla="*/ 2 w 2"/>
                    <a:gd name="T17" fmla="*/ 0 h 1"/>
                    <a:gd name="T18" fmla="*/ 2 w 2"/>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 h="1">
                      <a:moveTo>
                        <a:pt x="2" y="0"/>
                      </a:moveTo>
                      <a:lnTo>
                        <a:pt x="2" y="0"/>
                      </a:lnTo>
                      <a:lnTo>
                        <a:pt x="0" y="0"/>
                      </a:lnTo>
                      <a:lnTo>
                        <a:pt x="2"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7" name="Freeform 42"/>
                <p:cNvSpPr>
                  <a:spLocks/>
                </p:cNvSpPr>
                <p:nvPr/>
              </p:nvSpPr>
              <p:spPr bwMode="auto">
                <a:xfrm>
                  <a:off x="5179" y="1046"/>
                  <a:ext cx="12" cy="7"/>
                </a:xfrm>
                <a:custGeom>
                  <a:avLst/>
                  <a:gdLst>
                    <a:gd name="T0" fmla="*/ 5 w 12"/>
                    <a:gd name="T1" fmla="*/ 0 h 7"/>
                    <a:gd name="T2" fmla="*/ 5 w 12"/>
                    <a:gd name="T3" fmla="*/ 0 h 7"/>
                    <a:gd name="T4" fmla="*/ 10 w 12"/>
                    <a:gd name="T5" fmla="*/ 3 h 7"/>
                    <a:gd name="T6" fmla="*/ 12 w 12"/>
                    <a:gd name="T7" fmla="*/ 5 h 7"/>
                    <a:gd name="T8" fmla="*/ 12 w 12"/>
                    <a:gd name="T9" fmla="*/ 5 h 7"/>
                    <a:gd name="T10" fmla="*/ 10 w 12"/>
                    <a:gd name="T11" fmla="*/ 7 h 7"/>
                    <a:gd name="T12" fmla="*/ 7 w 12"/>
                    <a:gd name="T13" fmla="*/ 7 h 7"/>
                    <a:gd name="T14" fmla="*/ 3 w 12"/>
                    <a:gd name="T15" fmla="*/ 7 h 7"/>
                    <a:gd name="T16" fmla="*/ 0 w 12"/>
                    <a:gd name="T17" fmla="*/ 5 h 7"/>
                    <a:gd name="T18" fmla="*/ 0 w 12"/>
                    <a:gd name="T19" fmla="*/ 5 h 7"/>
                    <a:gd name="T20" fmla="*/ 3 w 12"/>
                    <a:gd name="T21" fmla="*/ 0 h 7"/>
                    <a:gd name="T22" fmla="*/ 5 w 12"/>
                    <a:gd name="T23" fmla="*/ 0 h 7"/>
                    <a:gd name="T24" fmla="*/ 5 w 12"/>
                    <a:gd name="T25" fmla="*/ 0 h 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2" h="7">
                      <a:moveTo>
                        <a:pt x="5" y="0"/>
                      </a:moveTo>
                      <a:lnTo>
                        <a:pt x="5" y="0"/>
                      </a:lnTo>
                      <a:lnTo>
                        <a:pt x="10" y="3"/>
                      </a:lnTo>
                      <a:lnTo>
                        <a:pt x="12" y="5"/>
                      </a:lnTo>
                      <a:lnTo>
                        <a:pt x="10" y="7"/>
                      </a:lnTo>
                      <a:lnTo>
                        <a:pt x="7" y="7"/>
                      </a:lnTo>
                      <a:lnTo>
                        <a:pt x="3" y="7"/>
                      </a:lnTo>
                      <a:lnTo>
                        <a:pt x="0" y="5"/>
                      </a:lnTo>
                      <a:lnTo>
                        <a:pt x="3" y="0"/>
                      </a:lnTo>
                      <a:lnTo>
                        <a:pt x="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8" name="Freeform 43"/>
                <p:cNvSpPr>
                  <a:spLocks/>
                </p:cNvSpPr>
                <p:nvPr/>
              </p:nvSpPr>
              <p:spPr bwMode="auto">
                <a:xfrm>
                  <a:off x="5179" y="1046"/>
                  <a:ext cx="12" cy="5"/>
                </a:xfrm>
                <a:custGeom>
                  <a:avLst/>
                  <a:gdLst>
                    <a:gd name="T0" fmla="*/ 5 w 12"/>
                    <a:gd name="T1" fmla="*/ 0 h 5"/>
                    <a:gd name="T2" fmla="*/ 5 w 12"/>
                    <a:gd name="T3" fmla="*/ 0 h 5"/>
                    <a:gd name="T4" fmla="*/ 10 w 12"/>
                    <a:gd name="T5" fmla="*/ 3 h 5"/>
                    <a:gd name="T6" fmla="*/ 12 w 12"/>
                    <a:gd name="T7" fmla="*/ 5 h 5"/>
                    <a:gd name="T8" fmla="*/ 12 w 12"/>
                    <a:gd name="T9" fmla="*/ 5 h 5"/>
                    <a:gd name="T10" fmla="*/ 5 w 12"/>
                    <a:gd name="T11" fmla="*/ 5 h 5"/>
                    <a:gd name="T12" fmla="*/ 0 w 12"/>
                    <a:gd name="T13" fmla="*/ 5 h 5"/>
                    <a:gd name="T14" fmla="*/ 0 w 12"/>
                    <a:gd name="T15" fmla="*/ 5 h 5"/>
                    <a:gd name="T16" fmla="*/ 0 w 12"/>
                    <a:gd name="T17" fmla="*/ 3 h 5"/>
                    <a:gd name="T18" fmla="*/ 5 w 12"/>
                    <a:gd name="T19" fmla="*/ 0 h 5"/>
                    <a:gd name="T20" fmla="*/ 5 w 12"/>
                    <a:gd name="T21" fmla="*/ 0 h 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2" h="5">
                      <a:moveTo>
                        <a:pt x="5" y="0"/>
                      </a:moveTo>
                      <a:lnTo>
                        <a:pt x="5" y="0"/>
                      </a:lnTo>
                      <a:lnTo>
                        <a:pt x="10" y="3"/>
                      </a:lnTo>
                      <a:lnTo>
                        <a:pt x="12" y="5"/>
                      </a:lnTo>
                      <a:lnTo>
                        <a:pt x="5" y="5"/>
                      </a:lnTo>
                      <a:lnTo>
                        <a:pt x="0" y="5"/>
                      </a:lnTo>
                      <a:lnTo>
                        <a:pt x="0" y="3"/>
                      </a:lnTo>
                      <a:lnTo>
                        <a:pt x="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19" name="Freeform 44"/>
                <p:cNvSpPr>
                  <a:spLocks/>
                </p:cNvSpPr>
                <p:nvPr/>
              </p:nvSpPr>
              <p:spPr bwMode="auto">
                <a:xfrm>
                  <a:off x="5179" y="1049"/>
                  <a:ext cx="12" cy="4"/>
                </a:xfrm>
                <a:custGeom>
                  <a:avLst/>
                  <a:gdLst>
                    <a:gd name="T0" fmla="*/ 0 w 12"/>
                    <a:gd name="T1" fmla="*/ 0 h 4"/>
                    <a:gd name="T2" fmla="*/ 0 w 12"/>
                    <a:gd name="T3" fmla="*/ 0 h 4"/>
                    <a:gd name="T4" fmla="*/ 12 w 12"/>
                    <a:gd name="T5" fmla="*/ 0 h 4"/>
                    <a:gd name="T6" fmla="*/ 12 w 12"/>
                    <a:gd name="T7" fmla="*/ 0 h 4"/>
                    <a:gd name="T8" fmla="*/ 12 w 12"/>
                    <a:gd name="T9" fmla="*/ 4 h 4"/>
                    <a:gd name="T10" fmla="*/ 12 w 12"/>
                    <a:gd name="T11" fmla="*/ 4 h 4"/>
                    <a:gd name="T12" fmla="*/ 0 w 12"/>
                    <a:gd name="T13" fmla="*/ 2 h 4"/>
                    <a:gd name="T14" fmla="*/ 0 w 12"/>
                    <a:gd name="T15" fmla="*/ 2 h 4"/>
                    <a:gd name="T16" fmla="*/ 0 w 12"/>
                    <a:gd name="T17" fmla="*/ 0 h 4"/>
                    <a:gd name="T18" fmla="*/ 0 w 12"/>
                    <a:gd name="T19" fmla="*/ 0 h 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2" h="4">
                      <a:moveTo>
                        <a:pt x="0" y="0"/>
                      </a:moveTo>
                      <a:lnTo>
                        <a:pt x="0" y="0"/>
                      </a:lnTo>
                      <a:lnTo>
                        <a:pt x="12" y="0"/>
                      </a:lnTo>
                      <a:lnTo>
                        <a:pt x="12" y="4"/>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0" name="Freeform 45"/>
                <p:cNvSpPr>
                  <a:spLocks/>
                </p:cNvSpPr>
                <p:nvPr/>
              </p:nvSpPr>
              <p:spPr bwMode="auto">
                <a:xfrm>
                  <a:off x="5182" y="1051"/>
                  <a:ext cx="7" cy="1"/>
                </a:xfrm>
                <a:custGeom>
                  <a:avLst/>
                  <a:gdLst>
                    <a:gd name="T0" fmla="*/ 0 w 7"/>
                    <a:gd name="T1" fmla="*/ 0 h 1"/>
                    <a:gd name="T2" fmla="*/ 0 w 7"/>
                    <a:gd name="T3" fmla="*/ 0 h 1"/>
                    <a:gd name="T4" fmla="*/ 7 w 7"/>
                    <a:gd name="T5" fmla="*/ 0 h 1"/>
                    <a:gd name="T6" fmla="*/ 7 w 7"/>
                    <a:gd name="T7" fmla="*/ 0 h 1"/>
                    <a:gd name="T8" fmla="*/ 7 w 7"/>
                    <a:gd name="T9" fmla="*/ 0 h 1"/>
                    <a:gd name="T10" fmla="*/ 7 w 7"/>
                    <a:gd name="T11" fmla="*/ 0 h 1"/>
                    <a:gd name="T12" fmla="*/ 0 w 7"/>
                    <a:gd name="T13" fmla="*/ 0 h 1"/>
                    <a:gd name="T14" fmla="*/ 0 w 7"/>
                    <a:gd name="T15" fmla="*/ 0 h 1"/>
                    <a:gd name="T16" fmla="*/ 0 w 7"/>
                    <a:gd name="T17" fmla="*/ 0 h 1"/>
                    <a:gd name="T18" fmla="*/ 0 w 7"/>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 h="1">
                      <a:moveTo>
                        <a:pt x="0" y="0"/>
                      </a:moveTo>
                      <a:lnTo>
                        <a:pt x="0" y="0"/>
                      </a:lnTo>
                      <a:lnTo>
                        <a:pt x="7" y="0"/>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1" name="Freeform 46"/>
                <p:cNvSpPr>
                  <a:spLocks/>
                </p:cNvSpPr>
                <p:nvPr/>
              </p:nvSpPr>
              <p:spPr bwMode="auto">
                <a:xfrm>
                  <a:off x="5182" y="1051"/>
                  <a:ext cx="7" cy="1"/>
                </a:xfrm>
                <a:custGeom>
                  <a:avLst/>
                  <a:gdLst>
                    <a:gd name="T0" fmla="*/ 0 w 7"/>
                    <a:gd name="T1" fmla="*/ 0 h 1"/>
                    <a:gd name="T2" fmla="*/ 0 w 7"/>
                    <a:gd name="T3" fmla="*/ 0 h 1"/>
                    <a:gd name="T4" fmla="*/ 7 w 7"/>
                    <a:gd name="T5" fmla="*/ 0 h 1"/>
                    <a:gd name="T6" fmla="*/ 7 w 7"/>
                    <a:gd name="T7" fmla="*/ 0 h 1"/>
                    <a:gd name="T8" fmla="*/ 7 w 7"/>
                    <a:gd name="T9" fmla="*/ 0 h 1"/>
                    <a:gd name="T10" fmla="*/ 7 w 7"/>
                    <a:gd name="T11" fmla="*/ 0 h 1"/>
                    <a:gd name="T12" fmla="*/ 0 w 7"/>
                    <a:gd name="T13" fmla="*/ 0 h 1"/>
                    <a:gd name="T14" fmla="*/ 0 w 7"/>
                    <a:gd name="T15" fmla="*/ 0 h 1"/>
                    <a:gd name="T16" fmla="*/ 0 w 7"/>
                    <a:gd name="T17" fmla="*/ 0 h 1"/>
                    <a:gd name="T18" fmla="*/ 0 w 7"/>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 h="1">
                      <a:moveTo>
                        <a:pt x="0" y="0"/>
                      </a:moveTo>
                      <a:lnTo>
                        <a:pt x="0" y="0"/>
                      </a:lnTo>
                      <a:lnTo>
                        <a:pt x="7" y="0"/>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2" name="Freeform 47"/>
                <p:cNvSpPr>
                  <a:spLocks/>
                </p:cNvSpPr>
                <p:nvPr/>
              </p:nvSpPr>
              <p:spPr bwMode="auto">
                <a:xfrm>
                  <a:off x="5182" y="1051"/>
                  <a:ext cx="7" cy="1"/>
                </a:xfrm>
                <a:custGeom>
                  <a:avLst/>
                  <a:gdLst>
                    <a:gd name="T0" fmla="*/ 0 w 7"/>
                    <a:gd name="T1" fmla="*/ 0 h 1"/>
                    <a:gd name="T2" fmla="*/ 0 w 7"/>
                    <a:gd name="T3" fmla="*/ 0 h 1"/>
                    <a:gd name="T4" fmla="*/ 7 w 7"/>
                    <a:gd name="T5" fmla="*/ 0 h 1"/>
                    <a:gd name="T6" fmla="*/ 7 w 7"/>
                    <a:gd name="T7" fmla="*/ 0 h 1"/>
                    <a:gd name="T8" fmla="*/ 7 w 7"/>
                    <a:gd name="T9" fmla="*/ 0 h 1"/>
                    <a:gd name="T10" fmla="*/ 7 w 7"/>
                    <a:gd name="T11" fmla="*/ 0 h 1"/>
                    <a:gd name="T12" fmla="*/ 0 w 7"/>
                    <a:gd name="T13" fmla="*/ 0 h 1"/>
                    <a:gd name="T14" fmla="*/ 0 w 7"/>
                    <a:gd name="T15" fmla="*/ 0 h 1"/>
                    <a:gd name="T16" fmla="*/ 0 w 7"/>
                    <a:gd name="T17" fmla="*/ 0 h 1"/>
                    <a:gd name="T18" fmla="*/ 0 w 7"/>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 h="1">
                      <a:moveTo>
                        <a:pt x="0" y="0"/>
                      </a:moveTo>
                      <a:lnTo>
                        <a:pt x="0" y="0"/>
                      </a:lnTo>
                      <a:lnTo>
                        <a:pt x="7" y="0"/>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3" name="Freeform 48"/>
                <p:cNvSpPr>
                  <a:spLocks/>
                </p:cNvSpPr>
                <p:nvPr/>
              </p:nvSpPr>
              <p:spPr bwMode="auto">
                <a:xfrm>
                  <a:off x="5182" y="1051"/>
                  <a:ext cx="7" cy="1"/>
                </a:xfrm>
                <a:custGeom>
                  <a:avLst/>
                  <a:gdLst>
                    <a:gd name="T0" fmla="*/ 0 w 7"/>
                    <a:gd name="T1" fmla="*/ 0 h 1"/>
                    <a:gd name="T2" fmla="*/ 0 w 7"/>
                    <a:gd name="T3" fmla="*/ 0 h 1"/>
                    <a:gd name="T4" fmla="*/ 7 w 7"/>
                    <a:gd name="T5" fmla="*/ 0 h 1"/>
                    <a:gd name="T6" fmla="*/ 7 w 7"/>
                    <a:gd name="T7" fmla="*/ 0 h 1"/>
                    <a:gd name="T8" fmla="*/ 7 w 7"/>
                    <a:gd name="T9" fmla="*/ 0 h 1"/>
                    <a:gd name="T10" fmla="*/ 7 w 7"/>
                    <a:gd name="T11" fmla="*/ 0 h 1"/>
                    <a:gd name="T12" fmla="*/ 0 w 7"/>
                    <a:gd name="T13" fmla="*/ 0 h 1"/>
                    <a:gd name="T14" fmla="*/ 0 w 7"/>
                    <a:gd name="T15" fmla="*/ 0 h 1"/>
                    <a:gd name="T16" fmla="*/ 0 w 7"/>
                    <a:gd name="T17" fmla="*/ 0 h 1"/>
                    <a:gd name="T18" fmla="*/ 0 w 7"/>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 h="1">
                      <a:moveTo>
                        <a:pt x="0" y="0"/>
                      </a:moveTo>
                      <a:lnTo>
                        <a:pt x="0" y="0"/>
                      </a:lnTo>
                      <a:lnTo>
                        <a:pt x="7" y="0"/>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4" name="Freeform 49"/>
                <p:cNvSpPr>
                  <a:spLocks/>
                </p:cNvSpPr>
                <p:nvPr/>
              </p:nvSpPr>
              <p:spPr bwMode="auto">
                <a:xfrm>
                  <a:off x="5184" y="1051"/>
                  <a:ext cx="2" cy="1"/>
                </a:xfrm>
                <a:custGeom>
                  <a:avLst/>
                  <a:gdLst>
                    <a:gd name="T0" fmla="*/ 0 w 2"/>
                    <a:gd name="T1" fmla="*/ 0 h 1"/>
                    <a:gd name="T2" fmla="*/ 0 w 2"/>
                    <a:gd name="T3" fmla="*/ 0 h 1"/>
                    <a:gd name="T4" fmla="*/ 2 w 2"/>
                    <a:gd name="T5" fmla="*/ 0 h 1"/>
                    <a:gd name="T6" fmla="*/ 2 w 2"/>
                    <a:gd name="T7" fmla="*/ 0 h 1"/>
                    <a:gd name="T8" fmla="*/ 2 w 2"/>
                    <a:gd name="T9" fmla="*/ 0 h 1"/>
                    <a:gd name="T10" fmla="*/ 2 w 2"/>
                    <a:gd name="T11" fmla="*/ 0 h 1"/>
                    <a:gd name="T12" fmla="*/ 0 w 2"/>
                    <a:gd name="T13" fmla="*/ 0 h 1"/>
                    <a:gd name="T14" fmla="*/ 0 w 2"/>
                    <a:gd name="T15" fmla="*/ 0 h 1"/>
                    <a:gd name="T16" fmla="*/ 0 w 2"/>
                    <a:gd name="T17" fmla="*/ 0 h 1"/>
                    <a:gd name="T18" fmla="*/ 0 w 2"/>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 h="1">
                      <a:moveTo>
                        <a:pt x="0" y="0"/>
                      </a:moveTo>
                      <a:lnTo>
                        <a:pt x="0" y="0"/>
                      </a:lnTo>
                      <a:lnTo>
                        <a:pt x="2" y="0"/>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5" name="Freeform 50"/>
                <p:cNvSpPr>
                  <a:spLocks/>
                </p:cNvSpPr>
                <p:nvPr/>
              </p:nvSpPr>
              <p:spPr bwMode="auto">
                <a:xfrm>
                  <a:off x="5184" y="1051"/>
                  <a:ext cx="2" cy="1"/>
                </a:xfrm>
                <a:custGeom>
                  <a:avLst/>
                  <a:gdLst>
                    <a:gd name="T0" fmla="*/ 0 w 2"/>
                    <a:gd name="T1" fmla="*/ 0 h 1"/>
                    <a:gd name="T2" fmla="*/ 0 w 2"/>
                    <a:gd name="T3" fmla="*/ 0 h 1"/>
                    <a:gd name="T4" fmla="*/ 2 w 2"/>
                    <a:gd name="T5" fmla="*/ 0 h 1"/>
                    <a:gd name="T6" fmla="*/ 2 w 2"/>
                    <a:gd name="T7" fmla="*/ 0 h 1"/>
                    <a:gd name="T8" fmla="*/ 2 w 2"/>
                    <a:gd name="T9" fmla="*/ 0 h 1"/>
                    <a:gd name="T10" fmla="*/ 2 w 2"/>
                    <a:gd name="T11" fmla="*/ 0 h 1"/>
                    <a:gd name="T12" fmla="*/ 0 w 2"/>
                    <a:gd name="T13" fmla="*/ 0 h 1"/>
                    <a:gd name="T14" fmla="*/ 0 w 2"/>
                    <a:gd name="T15" fmla="*/ 0 h 1"/>
                    <a:gd name="T16" fmla="*/ 0 w 2"/>
                    <a:gd name="T17" fmla="*/ 0 h 1"/>
                    <a:gd name="T18" fmla="*/ 0 w 2"/>
                    <a:gd name="T19" fmla="*/ 0 h 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 h="1">
                      <a:moveTo>
                        <a:pt x="0" y="0"/>
                      </a:moveTo>
                      <a:lnTo>
                        <a:pt x="0" y="0"/>
                      </a:lnTo>
                      <a:lnTo>
                        <a:pt x="2" y="0"/>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6" name="Freeform 51"/>
                <p:cNvSpPr>
                  <a:spLocks/>
                </p:cNvSpPr>
                <p:nvPr/>
              </p:nvSpPr>
              <p:spPr bwMode="auto">
                <a:xfrm>
                  <a:off x="5167" y="1046"/>
                  <a:ext cx="5" cy="7"/>
                </a:xfrm>
                <a:custGeom>
                  <a:avLst/>
                  <a:gdLst>
                    <a:gd name="T0" fmla="*/ 0 w 5"/>
                    <a:gd name="T1" fmla="*/ 0 h 7"/>
                    <a:gd name="T2" fmla="*/ 0 w 5"/>
                    <a:gd name="T3" fmla="*/ 0 h 7"/>
                    <a:gd name="T4" fmla="*/ 3 w 5"/>
                    <a:gd name="T5" fmla="*/ 3 h 7"/>
                    <a:gd name="T6" fmla="*/ 5 w 5"/>
                    <a:gd name="T7" fmla="*/ 5 h 7"/>
                    <a:gd name="T8" fmla="*/ 5 w 5"/>
                    <a:gd name="T9" fmla="*/ 5 h 7"/>
                    <a:gd name="T10" fmla="*/ 3 w 5"/>
                    <a:gd name="T11" fmla="*/ 7 h 7"/>
                    <a:gd name="T12" fmla="*/ 0 w 5"/>
                    <a:gd name="T13" fmla="*/ 7 h 7"/>
                    <a:gd name="T14" fmla="*/ 0 w 5"/>
                    <a:gd name="T15" fmla="*/ 7 h 7"/>
                    <a:gd name="T16" fmla="*/ 0 w 5"/>
                    <a:gd name="T17" fmla="*/ 7 h 7"/>
                    <a:gd name="T18" fmla="*/ 0 w 5"/>
                    <a:gd name="T19" fmla="*/ 5 h 7"/>
                    <a:gd name="T20" fmla="*/ 0 w 5"/>
                    <a:gd name="T21" fmla="*/ 5 h 7"/>
                    <a:gd name="T22" fmla="*/ 0 w 5"/>
                    <a:gd name="T23" fmla="*/ 3 h 7"/>
                    <a:gd name="T24" fmla="*/ 0 w 5"/>
                    <a:gd name="T25" fmla="*/ 0 h 7"/>
                    <a:gd name="T26" fmla="*/ 0 w 5"/>
                    <a:gd name="T27" fmla="*/ 0 h 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 h="7">
                      <a:moveTo>
                        <a:pt x="0" y="0"/>
                      </a:moveTo>
                      <a:lnTo>
                        <a:pt x="0" y="0"/>
                      </a:lnTo>
                      <a:lnTo>
                        <a:pt x="3" y="3"/>
                      </a:lnTo>
                      <a:lnTo>
                        <a:pt x="5" y="5"/>
                      </a:lnTo>
                      <a:lnTo>
                        <a:pt x="3" y="7"/>
                      </a:lnTo>
                      <a:lnTo>
                        <a:pt x="0" y="7"/>
                      </a:lnTo>
                      <a:lnTo>
                        <a:pt x="0" y="5"/>
                      </a:lnTo>
                      <a:lnTo>
                        <a:pt x="0" y="3"/>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7" name="Freeform 52"/>
                <p:cNvSpPr>
                  <a:spLocks/>
                </p:cNvSpPr>
                <p:nvPr/>
              </p:nvSpPr>
              <p:spPr bwMode="auto">
                <a:xfrm>
                  <a:off x="5167" y="1049"/>
                  <a:ext cx="5" cy="4"/>
                </a:xfrm>
                <a:custGeom>
                  <a:avLst/>
                  <a:gdLst>
                    <a:gd name="T0" fmla="*/ 0 w 5"/>
                    <a:gd name="T1" fmla="*/ 0 h 4"/>
                    <a:gd name="T2" fmla="*/ 0 w 5"/>
                    <a:gd name="T3" fmla="*/ 0 h 4"/>
                    <a:gd name="T4" fmla="*/ 3 w 5"/>
                    <a:gd name="T5" fmla="*/ 0 h 4"/>
                    <a:gd name="T6" fmla="*/ 5 w 5"/>
                    <a:gd name="T7" fmla="*/ 2 h 4"/>
                    <a:gd name="T8" fmla="*/ 5 w 5"/>
                    <a:gd name="T9" fmla="*/ 2 h 4"/>
                    <a:gd name="T10" fmla="*/ 3 w 5"/>
                    <a:gd name="T11" fmla="*/ 4 h 4"/>
                    <a:gd name="T12" fmla="*/ 0 w 5"/>
                    <a:gd name="T13" fmla="*/ 4 h 4"/>
                    <a:gd name="T14" fmla="*/ 0 w 5"/>
                    <a:gd name="T15" fmla="*/ 4 h 4"/>
                    <a:gd name="T16" fmla="*/ 0 w 5"/>
                    <a:gd name="T17" fmla="*/ 4 h 4"/>
                    <a:gd name="T18" fmla="*/ 0 w 5"/>
                    <a:gd name="T19" fmla="*/ 2 h 4"/>
                    <a:gd name="T20" fmla="*/ 0 w 5"/>
                    <a:gd name="T21" fmla="*/ 2 h 4"/>
                    <a:gd name="T22" fmla="*/ 0 w 5"/>
                    <a:gd name="T23" fmla="*/ 0 h 4"/>
                    <a:gd name="T24" fmla="*/ 0 w 5"/>
                    <a:gd name="T25" fmla="*/ 0 h 4"/>
                    <a:gd name="T26" fmla="*/ 0 w 5"/>
                    <a:gd name="T27" fmla="*/ 0 h 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5" h="4">
                      <a:moveTo>
                        <a:pt x="0" y="0"/>
                      </a:moveTo>
                      <a:lnTo>
                        <a:pt x="0" y="0"/>
                      </a:lnTo>
                      <a:lnTo>
                        <a:pt x="3" y="0"/>
                      </a:lnTo>
                      <a:lnTo>
                        <a:pt x="5" y="2"/>
                      </a:lnTo>
                      <a:lnTo>
                        <a:pt x="3" y="4"/>
                      </a:lnTo>
                      <a:lnTo>
                        <a:pt x="0" y="4"/>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8" name="Freeform 53"/>
                <p:cNvSpPr>
                  <a:spLocks/>
                </p:cNvSpPr>
                <p:nvPr/>
              </p:nvSpPr>
              <p:spPr bwMode="auto">
                <a:xfrm>
                  <a:off x="5167" y="1049"/>
                  <a:ext cx="5" cy="4"/>
                </a:xfrm>
                <a:custGeom>
                  <a:avLst/>
                  <a:gdLst>
                    <a:gd name="T0" fmla="*/ 0 w 5"/>
                    <a:gd name="T1" fmla="*/ 0 h 4"/>
                    <a:gd name="T2" fmla="*/ 0 w 5"/>
                    <a:gd name="T3" fmla="*/ 0 h 4"/>
                    <a:gd name="T4" fmla="*/ 3 w 5"/>
                    <a:gd name="T5" fmla="*/ 0 h 4"/>
                    <a:gd name="T6" fmla="*/ 5 w 5"/>
                    <a:gd name="T7" fmla="*/ 2 h 4"/>
                    <a:gd name="T8" fmla="*/ 5 w 5"/>
                    <a:gd name="T9" fmla="*/ 2 h 4"/>
                    <a:gd name="T10" fmla="*/ 3 w 5"/>
                    <a:gd name="T11" fmla="*/ 4 h 4"/>
                    <a:gd name="T12" fmla="*/ 0 w 5"/>
                    <a:gd name="T13" fmla="*/ 4 h 4"/>
                    <a:gd name="T14" fmla="*/ 0 w 5"/>
                    <a:gd name="T15" fmla="*/ 4 h 4"/>
                    <a:gd name="T16" fmla="*/ 0 w 5"/>
                    <a:gd name="T17" fmla="*/ 2 h 4"/>
                    <a:gd name="T18" fmla="*/ 0 w 5"/>
                    <a:gd name="T19" fmla="*/ 2 h 4"/>
                    <a:gd name="T20" fmla="*/ 0 w 5"/>
                    <a:gd name="T21" fmla="*/ 0 h 4"/>
                    <a:gd name="T22" fmla="*/ 0 w 5"/>
                    <a:gd name="T23" fmla="*/ 0 h 4"/>
                    <a:gd name="T24" fmla="*/ 0 w 5"/>
                    <a:gd name="T25" fmla="*/ 0 h 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 h="4">
                      <a:moveTo>
                        <a:pt x="0" y="0"/>
                      </a:moveTo>
                      <a:lnTo>
                        <a:pt x="0" y="0"/>
                      </a:lnTo>
                      <a:lnTo>
                        <a:pt x="3" y="0"/>
                      </a:lnTo>
                      <a:lnTo>
                        <a:pt x="5" y="2"/>
                      </a:lnTo>
                      <a:lnTo>
                        <a:pt x="3" y="4"/>
                      </a:lnTo>
                      <a:lnTo>
                        <a:pt x="0" y="4"/>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29" name="Freeform 54"/>
                <p:cNvSpPr>
                  <a:spLocks/>
                </p:cNvSpPr>
                <p:nvPr/>
              </p:nvSpPr>
              <p:spPr bwMode="auto">
                <a:xfrm>
                  <a:off x="5167" y="1049"/>
                  <a:ext cx="3" cy="4"/>
                </a:xfrm>
                <a:custGeom>
                  <a:avLst/>
                  <a:gdLst>
                    <a:gd name="T0" fmla="*/ 0 w 3"/>
                    <a:gd name="T1" fmla="*/ 0 h 4"/>
                    <a:gd name="T2" fmla="*/ 0 w 3"/>
                    <a:gd name="T3" fmla="*/ 0 h 4"/>
                    <a:gd name="T4" fmla="*/ 3 w 3"/>
                    <a:gd name="T5" fmla="*/ 0 h 4"/>
                    <a:gd name="T6" fmla="*/ 3 w 3"/>
                    <a:gd name="T7" fmla="*/ 2 h 4"/>
                    <a:gd name="T8" fmla="*/ 3 w 3"/>
                    <a:gd name="T9" fmla="*/ 2 h 4"/>
                    <a:gd name="T10" fmla="*/ 3 w 3"/>
                    <a:gd name="T11" fmla="*/ 4 h 4"/>
                    <a:gd name="T12" fmla="*/ 0 w 3"/>
                    <a:gd name="T13" fmla="*/ 4 h 4"/>
                    <a:gd name="T14" fmla="*/ 0 w 3"/>
                    <a:gd name="T15" fmla="*/ 4 h 4"/>
                    <a:gd name="T16" fmla="*/ 0 w 3"/>
                    <a:gd name="T17" fmla="*/ 4 h 4"/>
                    <a:gd name="T18" fmla="*/ 0 w 3"/>
                    <a:gd name="T19" fmla="*/ 2 h 4"/>
                    <a:gd name="T20" fmla="*/ 0 w 3"/>
                    <a:gd name="T21" fmla="*/ 2 h 4"/>
                    <a:gd name="T22" fmla="*/ 0 w 3"/>
                    <a:gd name="T23" fmla="*/ 0 h 4"/>
                    <a:gd name="T24" fmla="*/ 0 w 3"/>
                    <a:gd name="T25" fmla="*/ 0 h 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 h="4">
                      <a:moveTo>
                        <a:pt x="0" y="0"/>
                      </a:moveTo>
                      <a:lnTo>
                        <a:pt x="0" y="0"/>
                      </a:lnTo>
                      <a:lnTo>
                        <a:pt x="3" y="0"/>
                      </a:lnTo>
                      <a:lnTo>
                        <a:pt x="3" y="2"/>
                      </a:lnTo>
                      <a:lnTo>
                        <a:pt x="3" y="4"/>
                      </a:lnTo>
                      <a:lnTo>
                        <a:pt x="0" y="4"/>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0" name="Freeform 55"/>
                <p:cNvSpPr>
                  <a:spLocks/>
                </p:cNvSpPr>
                <p:nvPr/>
              </p:nvSpPr>
              <p:spPr bwMode="auto">
                <a:xfrm>
                  <a:off x="5167" y="1049"/>
                  <a:ext cx="3" cy="4"/>
                </a:xfrm>
                <a:custGeom>
                  <a:avLst/>
                  <a:gdLst>
                    <a:gd name="T0" fmla="*/ 0 w 3"/>
                    <a:gd name="T1" fmla="*/ 0 h 4"/>
                    <a:gd name="T2" fmla="*/ 0 w 3"/>
                    <a:gd name="T3" fmla="*/ 0 h 4"/>
                    <a:gd name="T4" fmla="*/ 3 w 3"/>
                    <a:gd name="T5" fmla="*/ 0 h 4"/>
                    <a:gd name="T6" fmla="*/ 3 w 3"/>
                    <a:gd name="T7" fmla="*/ 2 h 4"/>
                    <a:gd name="T8" fmla="*/ 3 w 3"/>
                    <a:gd name="T9" fmla="*/ 2 h 4"/>
                    <a:gd name="T10" fmla="*/ 3 w 3"/>
                    <a:gd name="T11" fmla="*/ 4 h 4"/>
                    <a:gd name="T12" fmla="*/ 0 w 3"/>
                    <a:gd name="T13" fmla="*/ 4 h 4"/>
                    <a:gd name="T14" fmla="*/ 0 w 3"/>
                    <a:gd name="T15" fmla="*/ 4 h 4"/>
                    <a:gd name="T16" fmla="*/ 0 w 3"/>
                    <a:gd name="T17" fmla="*/ 4 h 4"/>
                    <a:gd name="T18" fmla="*/ 0 w 3"/>
                    <a:gd name="T19" fmla="*/ 2 h 4"/>
                    <a:gd name="T20" fmla="*/ 0 w 3"/>
                    <a:gd name="T21" fmla="*/ 2 h 4"/>
                    <a:gd name="T22" fmla="*/ 0 w 3"/>
                    <a:gd name="T23" fmla="*/ 0 h 4"/>
                    <a:gd name="T24" fmla="*/ 0 w 3"/>
                    <a:gd name="T25" fmla="*/ 0 h 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 h="4">
                      <a:moveTo>
                        <a:pt x="0" y="0"/>
                      </a:moveTo>
                      <a:lnTo>
                        <a:pt x="0" y="0"/>
                      </a:lnTo>
                      <a:lnTo>
                        <a:pt x="3" y="0"/>
                      </a:lnTo>
                      <a:lnTo>
                        <a:pt x="3" y="2"/>
                      </a:lnTo>
                      <a:lnTo>
                        <a:pt x="3" y="4"/>
                      </a:lnTo>
                      <a:lnTo>
                        <a:pt x="0" y="4"/>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1" name="Freeform 56"/>
                <p:cNvSpPr>
                  <a:spLocks/>
                </p:cNvSpPr>
                <p:nvPr/>
              </p:nvSpPr>
              <p:spPr bwMode="auto">
                <a:xfrm>
                  <a:off x="5170" y="1051"/>
                  <a:ext cx="1" cy="1"/>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0 h 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1">
                      <a:moveTo>
                        <a:pt x="0" y="0"/>
                      </a:move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2" name="Freeform 57"/>
                <p:cNvSpPr>
                  <a:spLocks/>
                </p:cNvSpPr>
                <p:nvPr/>
              </p:nvSpPr>
              <p:spPr bwMode="auto">
                <a:xfrm>
                  <a:off x="5170" y="1051"/>
                  <a:ext cx="1" cy="1"/>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0 h 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1">
                      <a:moveTo>
                        <a:pt x="0" y="0"/>
                      </a:move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3" name="Freeform 58"/>
                <p:cNvSpPr>
                  <a:spLocks/>
                </p:cNvSpPr>
                <p:nvPr/>
              </p:nvSpPr>
              <p:spPr bwMode="auto">
                <a:xfrm>
                  <a:off x="5170" y="1051"/>
                  <a:ext cx="1" cy="1"/>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0 h 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1">
                      <a:moveTo>
                        <a:pt x="0" y="0"/>
                      </a:move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4" name="Freeform 59"/>
                <p:cNvSpPr>
                  <a:spLocks/>
                </p:cNvSpPr>
                <p:nvPr/>
              </p:nvSpPr>
              <p:spPr bwMode="auto">
                <a:xfrm>
                  <a:off x="5170" y="1051"/>
                  <a:ext cx="1" cy="1"/>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0 h 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1">
                      <a:moveTo>
                        <a:pt x="0" y="0"/>
                      </a:move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5" name="Freeform 60"/>
                <p:cNvSpPr>
                  <a:spLocks/>
                </p:cNvSpPr>
                <p:nvPr/>
              </p:nvSpPr>
              <p:spPr bwMode="auto">
                <a:xfrm>
                  <a:off x="5170" y="1051"/>
                  <a:ext cx="1" cy="1"/>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0 h 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1">
                      <a:moveTo>
                        <a:pt x="0" y="0"/>
                      </a:move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6" name="Freeform 61"/>
                <p:cNvSpPr>
                  <a:spLocks/>
                </p:cNvSpPr>
                <p:nvPr/>
              </p:nvSpPr>
              <p:spPr bwMode="auto">
                <a:xfrm>
                  <a:off x="5170" y="1051"/>
                  <a:ext cx="1" cy="1"/>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0 h 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1">
                      <a:moveTo>
                        <a:pt x="0" y="0"/>
                      </a:move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7" name="Freeform 62"/>
                <p:cNvSpPr>
                  <a:spLocks/>
                </p:cNvSpPr>
                <p:nvPr/>
              </p:nvSpPr>
              <p:spPr bwMode="auto">
                <a:xfrm>
                  <a:off x="5167" y="1049"/>
                  <a:ext cx="1" cy="2"/>
                </a:xfrm>
                <a:custGeom>
                  <a:avLst/>
                  <a:gdLst>
                    <a:gd name="T0" fmla="*/ 0 w 1"/>
                    <a:gd name="T1" fmla="*/ 0 h 2"/>
                    <a:gd name="T2" fmla="*/ 0 w 1"/>
                    <a:gd name="T3" fmla="*/ 0 h 2"/>
                    <a:gd name="T4" fmla="*/ 0 w 1"/>
                    <a:gd name="T5" fmla="*/ 0 h 2"/>
                    <a:gd name="T6" fmla="*/ 0 w 1"/>
                    <a:gd name="T7" fmla="*/ 2 h 2"/>
                    <a:gd name="T8" fmla="*/ 0 w 1"/>
                    <a:gd name="T9" fmla="*/ 0 h 2"/>
                    <a:gd name="T10" fmla="*/ 0 w 1"/>
                    <a:gd name="T11" fmla="*/ 0 h 2"/>
                    <a:gd name="T12" fmla="*/ 0 w 1"/>
                    <a:gd name="T13" fmla="*/ 0 h 2"/>
                    <a:gd name="T14" fmla="*/ 0 w 1"/>
                    <a:gd name="T15" fmla="*/ 0 h 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2">
                      <a:moveTo>
                        <a:pt x="0" y="0"/>
                      </a:moveTo>
                      <a:lnTo>
                        <a:pt x="0" y="0"/>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8" name="Freeform 63"/>
                <p:cNvSpPr>
                  <a:spLocks/>
                </p:cNvSpPr>
                <p:nvPr/>
              </p:nvSpPr>
              <p:spPr bwMode="auto">
                <a:xfrm>
                  <a:off x="5167" y="1049"/>
                  <a:ext cx="1" cy="2"/>
                </a:xfrm>
                <a:custGeom>
                  <a:avLst/>
                  <a:gdLst>
                    <a:gd name="T0" fmla="*/ 0 w 1"/>
                    <a:gd name="T1" fmla="*/ 0 h 2"/>
                    <a:gd name="T2" fmla="*/ 0 w 1"/>
                    <a:gd name="T3" fmla="*/ 0 h 2"/>
                    <a:gd name="T4" fmla="*/ 0 w 1"/>
                    <a:gd name="T5" fmla="*/ 0 h 2"/>
                    <a:gd name="T6" fmla="*/ 0 w 1"/>
                    <a:gd name="T7" fmla="*/ 2 h 2"/>
                    <a:gd name="T8" fmla="*/ 0 w 1"/>
                    <a:gd name="T9" fmla="*/ 0 h 2"/>
                    <a:gd name="T10" fmla="*/ 0 w 1"/>
                    <a:gd name="T11" fmla="*/ 0 h 2"/>
                    <a:gd name="T12" fmla="*/ 0 w 1"/>
                    <a:gd name="T13" fmla="*/ 0 h 2"/>
                    <a:gd name="T14" fmla="*/ 0 w 1"/>
                    <a:gd name="T15" fmla="*/ 0 h 2"/>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 h="2">
                      <a:moveTo>
                        <a:pt x="0" y="0"/>
                      </a:moveTo>
                      <a:lnTo>
                        <a:pt x="0" y="0"/>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39" name="Freeform 64"/>
                <p:cNvSpPr>
                  <a:spLocks/>
                </p:cNvSpPr>
                <p:nvPr/>
              </p:nvSpPr>
              <p:spPr bwMode="auto">
                <a:xfrm>
                  <a:off x="5167" y="1049"/>
                  <a:ext cx="1" cy="2"/>
                </a:xfrm>
                <a:custGeom>
                  <a:avLst/>
                  <a:gdLst>
                    <a:gd name="T0" fmla="*/ 0 w 1"/>
                    <a:gd name="T1" fmla="*/ 0 h 2"/>
                    <a:gd name="T2" fmla="*/ 0 w 1"/>
                    <a:gd name="T3" fmla="*/ 0 h 2"/>
                    <a:gd name="T4" fmla="*/ 0 w 1"/>
                    <a:gd name="T5" fmla="*/ 0 h 2"/>
                    <a:gd name="T6" fmla="*/ 0 w 1"/>
                    <a:gd name="T7" fmla="*/ 2 h 2"/>
                    <a:gd name="T8" fmla="*/ 0 w 1"/>
                    <a:gd name="T9" fmla="*/ 2 h 2"/>
                    <a:gd name="T10" fmla="*/ 0 w 1"/>
                    <a:gd name="T11" fmla="*/ 0 h 2"/>
                    <a:gd name="T12" fmla="*/ 0 w 1"/>
                    <a:gd name="T13" fmla="*/ 0 h 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 h="2">
                      <a:moveTo>
                        <a:pt x="0" y="0"/>
                      </a:moveTo>
                      <a:lnTo>
                        <a:pt x="0" y="0"/>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0" name="Freeform 65"/>
                <p:cNvSpPr>
                  <a:spLocks/>
                </p:cNvSpPr>
                <p:nvPr/>
              </p:nvSpPr>
              <p:spPr bwMode="auto">
                <a:xfrm>
                  <a:off x="5167" y="1049"/>
                  <a:ext cx="1" cy="1"/>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 h="1">
                      <a:moveTo>
                        <a:pt x="0" y="0"/>
                      </a:move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1" name="Freeform 66"/>
                <p:cNvSpPr>
                  <a:spLocks/>
                </p:cNvSpPr>
                <p:nvPr/>
              </p:nvSpPr>
              <p:spPr bwMode="auto">
                <a:xfrm>
                  <a:off x="5167" y="1049"/>
                  <a:ext cx="1" cy="1"/>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 h="1">
                      <a:moveTo>
                        <a:pt x="0" y="0"/>
                      </a:move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2" name="Freeform 67"/>
                <p:cNvSpPr>
                  <a:spLocks/>
                </p:cNvSpPr>
                <p:nvPr/>
              </p:nvSpPr>
              <p:spPr bwMode="auto">
                <a:xfrm>
                  <a:off x="5167" y="1049"/>
                  <a:ext cx="1" cy="1"/>
                </a:xfrm>
                <a:custGeom>
                  <a:avLst/>
                  <a:gdLst>
                    <a:gd name="T0" fmla="*/ 0 w 1"/>
                    <a:gd name="T1" fmla="*/ 0 h 1"/>
                    <a:gd name="T2" fmla="*/ 0 w 1"/>
                    <a:gd name="T3" fmla="*/ 0 h 1"/>
                    <a:gd name="T4" fmla="*/ 0 w 1"/>
                    <a:gd name="T5" fmla="*/ 0 h 1"/>
                    <a:gd name="T6" fmla="*/ 0 w 1"/>
                    <a:gd name="T7" fmla="*/ 0 h 1"/>
                    <a:gd name="T8" fmla="*/ 0 w 1"/>
                    <a:gd name="T9" fmla="*/ 0 h 1"/>
                    <a:gd name="T10" fmla="*/ 0 w 1"/>
                    <a:gd name="T11" fmla="*/ 0 h 1"/>
                    <a:gd name="T12" fmla="*/ 0 w 1"/>
                    <a:gd name="T13" fmla="*/ 0 h 1"/>
                    <a:gd name="T14" fmla="*/ 0 w 1"/>
                    <a:gd name="T15" fmla="*/ 0 h 1"/>
                    <a:gd name="T16" fmla="*/ 0 w 1"/>
                    <a:gd name="T17" fmla="*/ 0 h 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 h="1">
                      <a:moveTo>
                        <a:pt x="0" y="0"/>
                      </a:move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3" name="Freeform 68"/>
                <p:cNvSpPr>
                  <a:spLocks/>
                </p:cNvSpPr>
                <p:nvPr/>
              </p:nvSpPr>
              <p:spPr bwMode="auto">
                <a:xfrm>
                  <a:off x="5167" y="1049"/>
                  <a:ext cx="3" cy="2"/>
                </a:xfrm>
                <a:custGeom>
                  <a:avLst/>
                  <a:gdLst>
                    <a:gd name="T0" fmla="*/ 0 w 3"/>
                    <a:gd name="T1" fmla="*/ 0 h 2"/>
                    <a:gd name="T2" fmla="*/ 0 w 3"/>
                    <a:gd name="T3" fmla="*/ 0 h 2"/>
                    <a:gd name="T4" fmla="*/ 3 w 3"/>
                    <a:gd name="T5" fmla="*/ 2 h 2"/>
                    <a:gd name="T6" fmla="*/ 3 w 3"/>
                    <a:gd name="T7" fmla="*/ 2 h 2"/>
                    <a:gd name="T8" fmla="*/ 0 w 3"/>
                    <a:gd name="T9" fmla="*/ 2 h 2"/>
                    <a:gd name="T10" fmla="*/ 0 w 3"/>
                    <a:gd name="T11" fmla="*/ 2 h 2"/>
                    <a:gd name="T12" fmla="*/ 0 w 3"/>
                    <a:gd name="T13" fmla="*/ 2 h 2"/>
                    <a:gd name="T14" fmla="*/ 0 w 3"/>
                    <a:gd name="T15" fmla="*/ 2 h 2"/>
                    <a:gd name="T16" fmla="*/ 0 w 3"/>
                    <a:gd name="T17" fmla="*/ 0 h 2"/>
                    <a:gd name="T18" fmla="*/ 0 w 3"/>
                    <a:gd name="T19" fmla="*/ 0 h 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 h="2">
                      <a:moveTo>
                        <a:pt x="0" y="0"/>
                      </a:moveTo>
                      <a:lnTo>
                        <a:pt x="0" y="0"/>
                      </a:lnTo>
                      <a:lnTo>
                        <a:pt x="3" y="2"/>
                      </a:lnTo>
                      <a:lnTo>
                        <a:pt x="0" y="2"/>
                      </a:lnTo>
                      <a:lnTo>
                        <a:pt x="0"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4" name="Freeform 69"/>
                <p:cNvSpPr>
                  <a:spLocks/>
                </p:cNvSpPr>
                <p:nvPr/>
              </p:nvSpPr>
              <p:spPr bwMode="auto">
                <a:xfrm>
                  <a:off x="5217" y="1405"/>
                  <a:ext cx="231" cy="85"/>
                </a:xfrm>
                <a:custGeom>
                  <a:avLst/>
                  <a:gdLst>
                    <a:gd name="T0" fmla="*/ 146 w 231"/>
                    <a:gd name="T1" fmla="*/ 0 h 85"/>
                    <a:gd name="T2" fmla="*/ 146 w 231"/>
                    <a:gd name="T3" fmla="*/ 0 h 85"/>
                    <a:gd name="T4" fmla="*/ 231 w 231"/>
                    <a:gd name="T5" fmla="*/ 12 h 85"/>
                    <a:gd name="T6" fmla="*/ 231 w 231"/>
                    <a:gd name="T7" fmla="*/ 85 h 85"/>
                    <a:gd name="T8" fmla="*/ 231 w 231"/>
                    <a:gd name="T9" fmla="*/ 85 h 85"/>
                    <a:gd name="T10" fmla="*/ 5 w 231"/>
                    <a:gd name="T11" fmla="*/ 35 h 85"/>
                    <a:gd name="T12" fmla="*/ 5 w 231"/>
                    <a:gd name="T13" fmla="*/ 35 h 85"/>
                    <a:gd name="T14" fmla="*/ 0 w 231"/>
                    <a:gd name="T15" fmla="*/ 33 h 85"/>
                    <a:gd name="T16" fmla="*/ 0 w 231"/>
                    <a:gd name="T17" fmla="*/ 30 h 85"/>
                    <a:gd name="T18" fmla="*/ 12 w 231"/>
                    <a:gd name="T19" fmla="*/ 26 h 85"/>
                    <a:gd name="T20" fmla="*/ 12 w 231"/>
                    <a:gd name="T21" fmla="*/ 26 h 85"/>
                    <a:gd name="T22" fmla="*/ 115 w 231"/>
                    <a:gd name="T23" fmla="*/ 2 h 85"/>
                    <a:gd name="T24" fmla="*/ 115 w 231"/>
                    <a:gd name="T25" fmla="*/ 2 h 85"/>
                    <a:gd name="T26" fmla="*/ 130 w 231"/>
                    <a:gd name="T27" fmla="*/ 0 h 85"/>
                    <a:gd name="T28" fmla="*/ 146 w 231"/>
                    <a:gd name="T29" fmla="*/ 0 h 85"/>
                    <a:gd name="T30" fmla="*/ 146 w 231"/>
                    <a:gd name="T31" fmla="*/ 0 h 8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1" h="85">
                      <a:moveTo>
                        <a:pt x="146" y="0"/>
                      </a:moveTo>
                      <a:lnTo>
                        <a:pt x="146" y="0"/>
                      </a:lnTo>
                      <a:lnTo>
                        <a:pt x="231" y="12"/>
                      </a:lnTo>
                      <a:lnTo>
                        <a:pt x="231" y="85"/>
                      </a:lnTo>
                      <a:lnTo>
                        <a:pt x="5" y="35"/>
                      </a:lnTo>
                      <a:lnTo>
                        <a:pt x="0" y="33"/>
                      </a:lnTo>
                      <a:lnTo>
                        <a:pt x="0" y="30"/>
                      </a:lnTo>
                      <a:lnTo>
                        <a:pt x="12" y="26"/>
                      </a:lnTo>
                      <a:lnTo>
                        <a:pt x="115" y="2"/>
                      </a:lnTo>
                      <a:lnTo>
                        <a:pt x="130" y="0"/>
                      </a:lnTo>
                      <a:lnTo>
                        <a:pt x="146"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5" name="Freeform 70"/>
                <p:cNvSpPr>
                  <a:spLocks/>
                </p:cNvSpPr>
                <p:nvPr/>
              </p:nvSpPr>
              <p:spPr bwMode="auto">
                <a:xfrm>
                  <a:off x="5217" y="1400"/>
                  <a:ext cx="231" cy="85"/>
                </a:xfrm>
                <a:custGeom>
                  <a:avLst/>
                  <a:gdLst>
                    <a:gd name="T0" fmla="*/ 146 w 231"/>
                    <a:gd name="T1" fmla="*/ 0 h 85"/>
                    <a:gd name="T2" fmla="*/ 146 w 231"/>
                    <a:gd name="T3" fmla="*/ 0 h 85"/>
                    <a:gd name="T4" fmla="*/ 231 w 231"/>
                    <a:gd name="T5" fmla="*/ 12 h 85"/>
                    <a:gd name="T6" fmla="*/ 231 w 231"/>
                    <a:gd name="T7" fmla="*/ 85 h 85"/>
                    <a:gd name="T8" fmla="*/ 231 w 231"/>
                    <a:gd name="T9" fmla="*/ 85 h 85"/>
                    <a:gd name="T10" fmla="*/ 5 w 231"/>
                    <a:gd name="T11" fmla="*/ 33 h 85"/>
                    <a:gd name="T12" fmla="*/ 5 w 231"/>
                    <a:gd name="T13" fmla="*/ 33 h 85"/>
                    <a:gd name="T14" fmla="*/ 0 w 231"/>
                    <a:gd name="T15" fmla="*/ 33 h 85"/>
                    <a:gd name="T16" fmla="*/ 0 w 231"/>
                    <a:gd name="T17" fmla="*/ 31 h 85"/>
                    <a:gd name="T18" fmla="*/ 12 w 231"/>
                    <a:gd name="T19" fmla="*/ 26 h 85"/>
                    <a:gd name="T20" fmla="*/ 12 w 231"/>
                    <a:gd name="T21" fmla="*/ 26 h 85"/>
                    <a:gd name="T22" fmla="*/ 115 w 231"/>
                    <a:gd name="T23" fmla="*/ 0 h 85"/>
                    <a:gd name="T24" fmla="*/ 115 w 231"/>
                    <a:gd name="T25" fmla="*/ 0 h 85"/>
                    <a:gd name="T26" fmla="*/ 130 w 231"/>
                    <a:gd name="T27" fmla="*/ 0 h 85"/>
                    <a:gd name="T28" fmla="*/ 146 w 231"/>
                    <a:gd name="T29" fmla="*/ 0 h 85"/>
                    <a:gd name="T30" fmla="*/ 146 w 231"/>
                    <a:gd name="T31" fmla="*/ 0 h 85"/>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31" h="85">
                      <a:moveTo>
                        <a:pt x="146" y="0"/>
                      </a:moveTo>
                      <a:lnTo>
                        <a:pt x="146" y="0"/>
                      </a:lnTo>
                      <a:lnTo>
                        <a:pt x="231" y="12"/>
                      </a:lnTo>
                      <a:lnTo>
                        <a:pt x="231" y="85"/>
                      </a:lnTo>
                      <a:lnTo>
                        <a:pt x="5" y="33"/>
                      </a:lnTo>
                      <a:lnTo>
                        <a:pt x="0" y="33"/>
                      </a:lnTo>
                      <a:lnTo>
                        <a:pt x="0" y="31"/>
                      </a:lnTo>
                      <a:lnTo>
                        <a:pt x="12" y="26"/>
                      </a:lnTo>
                      <a:lnTo>
                        <a:pt x="115" y="0"/>
                      </a:lnTo>
                      <a:lnTo>
                        <a:pt x="130" y="0"/>
                      </a:lnTo>
                      <a:lnTo>
                        <a:pt x="146"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6" name="Freeform 71"/>
                <p:cNvSpPr>
                  <a:spLocks/>
                </p:cNvSpPr>
                <p:nvPr/>
              </p:nvSpPr>
              <p:spPr bwMode="auto">
                <a:xfrm>
                  <a:off x="4804" y="1353"/>
                  <a:ext cx="533" cy="68"/>
                </a:xfrm>
                <a:custGeom>
                  <a:avLst/>
                  <a:gdLst>
                    <a:gd name="T0" fmla="*/ 526 w 533"/>
                    <a:gd name="T1" fmla="*/ 66 h 68"/>
                    <a:gd name="T2" fmla="*/ 491 w 533"/>
                    <a:gd name="T3" fmla="*/ 68 h 68"/>
                    <a:gd name="T4" fmla="*/ 474 w 533"/>
                    <a:gd name="T5" fmla="*/ 64 h 68"/>
                    <a:gd name="T6" fmla="*/ 460 w 533"/>
                    <a:gd name="T7" fmla="*/ 54 h 68"/>
                    <a:gd name="T8" fmla="*/ 460 w 533"/>
                    <a:gd name="T9" fmla="*/ 47 h 68"/>
                    <a:gd name="T10" fmla="*/ 458 w 533"/>
                    <a:gd name="T11" fmla="*/ 40 h 68"/>
                    <a:gd name="T12" fmla="*/ 451 w 533"/>
                    <a:gd name="T13" fmla="*/ 38 h 68"/>
                    <a:gd name="T14" fmla="*/ 432 w 533"/>
                    <a:gd name="T15" fmla="*/ 40 h 68"/>
                    <a:gd name="T16" fmla="*/ 288 w 533"/>
                    <a:gd name="T17" fmla="*/ 57 h 68"/>
                    <a:gd name="T18" fmla="*/ 215 w 533"/>
                    <a:gd name="T19" fmla="*/ 57 h 68"/>
                    <a:gd name="T20" fmla="*/ 144 w 533"/>
                    <a:gd name="T21" fmla="*/ 47 h 68"/>
                    <a:gd name="T22" fmla="*/ 90 w 533"/>
                    <a:gd name="T23" fmla="*/ 35 h 68"/>
                    <a:gd name="T24" fmla="*/ 36 w 533"/>
                    <a:gd name="T25" fmla="*/ 21 h 68"/>
                    <a:gd name="T26" fmla="*/ 3 w 533"/>
                    <a:gd name="T27" fmla="*/ 7 h 68"/>
                    <a:gd name="T28" fmla="*/ 0 w 533"/>
                    <a:gd name="T29" fmla="*/ 0 h 68"/>
                    <a:gd name="T30" fmla="*/ 3 w 533"/>
                    <a:gd name="T31" fmla="*/ 0 h 68"/>
                    <a:gd name="T32" fmla="*/ 5 w 533"/>
                    <a:gd name="T33" fmla="*/ 5 h 68"/>
                    <a:gd name="T34" fmla="*/ 26 w 533"/>
                    <a:gd name="T35" fmla="*/ 16 h 68"/>
                    <a:gd name="T36" fmla="*/ 55 w 533"/>
                    <a:gd name="T37" fmla="*/ 24 h 68"/>
                    <a:gd name="T38" fmla="*/ 144 w 533"/>
                    <a:gd name="T39" fmla="*/ 45 h 68"/>
                    <a:gd name="T40" fmla="*/ 180 w 533"/>
                    <a:gd name="T41" fmla="*/ 49 h 68"/>
                    <a:gd name="T42" fmla="*/ 250 w 533"/>
                    <a:gd name="T43" fmla="*/ 54 h 68"/>
                    <a:gd name="T44" fmla="*/ 356 w 533"/>
                    <a:gd name="T45" fmla="*/ 47 h 68"/>
                    <a:gd name="T46" fmla="*/ 425 w 533"/>
                    <a:gd name="T47" fmla="*/ 38 h 68"/>
                    <a:gd name="T48" fmla="*/ 455 w 533"/>
                    <a:gd name="T49" fmla="*/ 35 h 68"/>
                    <a:gd name="T50" fmla="*/ 462 w 533"/>
                    <a:gd name="T51" fmla="*/ 40 h 68"/>
                    <a:gd name="T52" fmla="*/ 462 w 533"/>
                    <a:gd name="T53" fmla="*/ 47 h 68"/>
                    <a:gd name="T54" fmla="*/ 467 w 533"/>
                    <a:gd name="T55" fmla="*/ 54 h 68"/>
                    <a:gd name="T56" fmla="*/ 484 w 533"/>
                    <a:gd name="T57" fmla="*/ 64 h 68"/>
                    <a:gd name="T58" fmla="*/ 517 w 533"/>
                    <a:gd name="T59" fmla="*/ 66 h 68"/>
                    <a:gd name="T60" fmla="*/ 533 w 533"/>
                    <a:gd name="T61" fmla="*/ 64 h 68"/>
                    <a:gd name="T62" fmla="*/ 526 w 533"/>
                    <a:gd name="T63" fmla="*/ 66 h 6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533" h="68">
                      <a:moveTo>
                        <a:pt x="526" y="66"/>
                      </a:moveTo>
                      <a:lnTo>
                        <a:pt x="526" y="66"/>
                      </a:lnTo>
                      <a:lnTo>
                        <a:pt x="510" y="68"/>
                      </a:lnTo>
                      <a:lnTo>
                        <a:pt x="491" y="68"/>
                      </a:lnTo>
                      <a:lnTo>
                        <a:pt x="481" y="66"/>
                      </a:lnTo>
                      <a:lnTo>
                        <a:pt x="474" y="64"/>
                      </a:lnTo>
                      <a:lnTo>
                        <a:pt x="467" y="59"/>
                      </a:lnTo>
                      <a:lnTo>
                        <a:pt x="460" y="54"/>
                      </a:lnTo>
                      <a:lnTo>
                        <a:pt x="460" y="47"/>
                      </a:lnTo>
                      <a:lnTo>
                        <a:pt x="460" y="42"/>
                      </a:lnTo>
                      <a:lnTo>
                        <a:pt x="458" y="40"/>
                      </a:lnTo>
                      <a:lnTo>
                        <a:pt x="451" y="38"/>
                      </a:lnTo>
                      <a:lnTo>
                        <a:pt x="432" y="40"/>
                      </a:lnTo>
                      <a:lnTo>
                        <a:pt x="359" y="49"/>
                      </a:lnTo>
                      <a:lnTo>
                        <a:pt x="288" y="57"/>
                      </a:lnTo>
                      <a:lnTo>
                        <a:pt x="253" y="57"/>
                      </a:lnTo>
                      <a:lnTo>
                        <a:pt x="215" y="57"/>
                      </a:lnTo>
                      <a:lnTo>
                        <a:pt x="180" y="52"/>
                      </a:lnTo>
                      <a:lnTo>
                        <a:pt x="144" y="47"/>
                      </a:lnTo>
                      <a:lnTo>
                        <a:pt x="90" y="35"/>
                      </a:lnTo>
                      <a:lnTo>
                        <a:pt x="36" y="21"/>
                      </a:lnTo>
                      <a:lnTo>
                        <a:pt x="12" y="14"/>
                      </a:lnTo>
                      <a:lnTo>
                        <a:pt x="3" y="7"/>
                      </a:lnTo>
                      <a:lnTo>
                        <a:pt x="0" y="5"/>
                      </a:lnTo>
                      <a:lnTo>
                        <a:pt x="0" y="0"/>
                      </a:lnTo>
                      <a:lnTo>
                        <a:pt x="3" y="0"/>
                      </a:lnTo>
                      <a:lnTo>
                        <a:pt x="5" y="5"/>
                      </a:lnTo>
                      <a:lnTo>
                        <a:pt x="12" y="9"/>
                      </a:lnTo>
                      <a:lnTo>
                        <a:pt x="26" y="16"/>
                      </a:lnTo>
                      <a:lnTo>
                        <a:pt x="55" y="24"/>
                      </a:lnTo>
                      <a:lnTo>
                        <a:pt x="85" y="33"/>
                      </a:lnTo>
                      <a:lnTo>
                        <a:pt x="144" y="45"/>
                      </a:lnTo>
                      <a:lnTo>
                        <a:pt x="180" y="49"/>
                      </a:lnTo>
                      <a:lnTo>
                        <a:pt x="215" y="52"/>
                      </a:lnTo>
                      <a:lnTo>
                        <a:pt x="250" y="54"/>
                      </a:lnTo>
                      <a:lnTo>
                        <a:pt x="286" y="54"/>
                      </a:lnTo>
                      <a:lnTo>
                        <a:pt x="356" y="47"/>
                      </a:lnTo>
                      <a:lnTo>
                        <a:pt x="425" y="38"/>
                      </a:lnTo>
                      <a:lnTo>
                        <a:pt x="444" y="35"/>
                      </a:lnTo>
                      <a:lnTo>
                        <a:pt x="455" y="35"/>
                      </a:lnTo>
                      <a:lnTo>
                        <a:pt x="460" y="38"/>
                      </a:lnTo>
                      <a:lnTo>
                        <a:pt x="462" y="40"/>
                      </a:lnTo>
                      <a:lnTo>
                        <a:pt x="462" y="47"/>
                      </a:lnTo>
                      <a:lnTo>
                        <a:pt x="467" y="54"/>
                      </a:lnTo>
                      <a:lnTo>
                        <a:pt x="474" y="61"/>
                      </a:lnTo>
                      <a:lnTo>
                        <a:pt x="484" y="64"/>
                      </a:lnTo>
                      <a:lnTo>
                        <a:pt x="493" y="66"/>
                      </a:lnTo>
                      <a:lnTo>
                        <a:pt x="517" y="66"/>
                      </a:lnTo>
                      <a:lnTo>
                        <a:pt x="533" y="61"/>
                      </a:lnTo>
                      <a:lnTo>
                        <a:pt x="533" y="64"/>
                      </a:lnTo>
                      <a:lnTo>
                        <a:pt x="526" y="66"/>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7" name="Freeform 72"/>
                <p:cNvSpPr>
                  <a:spLocks/>
                </p:cNvSpPr>
                <p:nvPr/>
              </p:nvSpPr>
              <p:spPr bwMode="auto">
                <a:xfrm>
                  <a:off x="4769" y="1407"/>
                  <a:ext cx="641" cy="257"/>
                </a:xfrm>
                <a:custGeom>
                  <a:avLst/>
                  <a:gdLst>
                    <a:gd name="T0" fmla="*/ 521 w 641"/>
                    <a:gd name="T1" fmla="*/ 54 h 257"/>
                    <a:gd name="T2" fmla="*/ 469 w 641"/>
                    <a:gd name="T3" fmla="*/ 31 h 257"/>
                    <a:gd name="T4" fmla="*/ 462 w 641"/>
                    <a:gd name="T5" fmla="*/ 31 h 257"/>
                    <a:gd name="T6" fmla="*/ 396 w 641"/>
                    <a:gd name="T7" fmla="*/ 38 h 257"/>
                    <a:gd name="T8" fmla="*/ 398 w 641"/>
                    <a:gd name="T9" fmla="*/ 38 h 257"/>
                    <a:gd name="T10" fmla="*/ 387 w 641"/>
                    <a:gd name="T11" fmla="*/ 38 h 257"/>
                    <a:gd name="T12" fmla="*/ 337 w 641"/>
                    <a:gd name="T13" fmla="*/ 45 h 257"/>
                    <a:gd name="T14" fmla="*/ 339 w 641"/>
                    <a:gd name="T15" fmla="*/ 47 h 257"/>
                    <a:gd name="T16" fmla="*/ 335 w 641"/>
                    <a:gd name="T17" fmla="*/ 45 h 257"/>
                    <a:gd name="T18" fmla="*/ 226 w 641"/>
                    <a:gd name="T19" fmla="*/ 59 h 257"/>
                    <a:gd name="T20" fmla="*/ 170 w 641"/>
                    <a:gd name="T21" fmla="*/ 66 h 257"/>
                    <a:gd name="T22" fmla="*/ 130 w 641"/>
                    <a:gd name="T23" fmla="*/ 62 h 257"/>
                    <a:gd name="T24" fmla="*/ 104 w 641"/>
                    <a:gd name="T25" fmla="*/ 52 h 257"/>
                    <a:gd name="T26" fmla="*/ 104 w 641"/>
                    <a:gd name="T27" fmla="*/ 38 h 257"/>
                    <a:gd name="T28" fmla="*/ 125 w 641"/>
                    <a:gd name="T29" fmla="*/ 21 h 257"/>
                    <a:gd name="T30" fmla="*/ 156 w 641"/>
                    <a:gd name="T31" fmla="*/ 17 h 257"/>
                    <a:gd name="T32" fmla="*/ 196 w 641"/>
                    <a:gd name="T33" fmla="*/ 3 h 257"/>
                    <a:gd name="T34" fmla="*/ 196 w 641"/>
                    <a:gd name="T35" fmla="*/ 3 h 257"/>
                    <a:gd name="T36" fmla="*/ 196 w 641"/>
                    <a:gd name="T37" fmla="*/ 0 h 257"/>
                    <a:gd name="T38" fmla="*/ 189 w 641"/>
                    <a:gd name="T39" fmla="*/ 0 h 257"/>
                    <a:gd name="T40" fmla="*/ 186 w 641"/>
                    <a:gd name="T41" fmla="*/ 0 h 257"/>
                    <a:gd name="T42" fmla="*/ 184 w 641"/>
                    <a:gd name="T43" fmla="*/ 0 h 257"/>
                    <a:gd name="T44" fmla="*/ 156 w 641"/>
                    <a:gd name="T45" fmla="*/ 10 h 257"/>
                    <a:gd name="T46" fmla="*/ 113 w 641"/>
                    <a:gd name="T47" fmla="*/ 19 h 257"/>
                    <a:gd name="T48" fmla="*/ 97 w 641"/>
                    <a:gd name="T49" fmla="*/ 40 h 257"/>
                    <a:gd name="T50" fmla="*/ 104 w 641"/>
                    <a:gd name="T51" fmla="*/ 57 h 257"/>
                    <a:gd name="T52" fmla="*/ 137 w 641"/>
                    <a:gd name="T53" fmla="*/ 66 h 257"/>
                    <a:gd name="T54" fmla="*/ 151 w 641"/>
                    <a:gd name="T55" fmla="*/ 69 h 257"/>
                    <a:gd name="T56" fmla="*/ 24 w 641"/>
                    <a:gd name="T57" fmla="*/ 85 h 257"/>
                    <a:gd name="T58" fmla="*/ 5 w 641"/>
                    <a:gd name="T59" fmla="*/ 87 h 257"/>
                    <a:gd name="T60" fmla="*/ 0 w 641"/>
                    <a:gd name="T61" fmla="*/ 90 h 257"/>
                    <a:gd name="T62" fmla="*/ 2 w 641"/>
                    <a:gd name="T63" fmla="*/ 92 h 257"/>
                    <a:gd name="T64" fmla="*/ 0 w 641"/>
                    <a:gd name="T65" fmla="*/ 95 h 257"/>
                    <a:gd name="T66" fmla="*/ 5 w 641"/>
                    <a:gd name="T67" fmla="*/ 104 h 257"/>
                    <a:gd name="T68" fmla="*/ 5 w 641"/>
                    <a:gd name="T69" fmla="*/ 104 h 257"/>
                    <a:gd name="T70" fmla="*/ 7 w 641"/>
                    <a:gd name="T71" fmla="*/ 120 h 257"/>
                    <a:gd name="T72" fmla="*/ 17 w 641"/>
                    <a:gd name="T73" fmla="*/ 137 h 257"/>
                    <a:gd name="T74" fmla="*/ 19 w 641"/>
                    <a:gd name="T75" fmla="*/ 149 h 257"/>
                    <a:gd name="T76" fmla="*/ 19 w 641"/>
                    <a:gd name="T77" fmla="*/ 151 h 257"/>
                    <a:gd name="T78" fmla="*/ 24 w 641"/>
                    <a:gd name="T79" fmla="*/ 151 h 257"/>
                    <a:gd name="T80" fmla="*/ 73 w 641"/>
                    <a:gd name="T81" fmla="*/ 196 h 257"/>
                    <a:gd name="T82" fmla="*/ 132 w 641"/>
                    <a:gd name="T83" fmla="*/ 253 h 257"/>
                    <a:gd name="T84" fmla="*/ 80 w 641"/>
                    <a:gd name="T85" fmla="*/ 198 h 257"/>
                    <a:gd name="T86" fmla="*/ 134 w 641"/>
                    <a:gd name="T87" fmla="*/ 253 h 257"/>
                    <a:gd name="T88" fmla="*/ 151 w 641"/>
                    <a:gd name="T89" fmla="*/ 257 h 257"/>
                    <a:gd name="T90" fmla="*/ 639 w 641"/>
                    <a:gd name="T91" fmla="*/ 118 h 257"/>
                    <a:gd name="T92" fmla="*/ 639 w 641"/>
                    <a:gd name="T93" fmla="*/ 111 h 257"/>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41" h="257">
                      <a:moveTo>
                        <a:pt x="639" y="111"/>
                      </a:moveTo>
                      <a:lnTo>
                        <a:pt x="639" y="111"/>
                      </a:lnTo>
                      <a:lnTo>
                        <a:pt x="521" y="54"/>
                      </a:lnTo>
                      <a:lnTo>
                        <a:pt x="469" y="31"/>
                      </a:lnTo>
                      <a:lnTo>
                        <a:pt x="464" y="31"/>
                      </a:lnTo>
                      <a:lnTo>
                        <a:pt x="462" y="31"/>
                      </a:lnTo>
                      <a:lnTo>
                        <a:pt x="457" y="28"/>
                      </a:lnTo>
                      <a:lnTo>
                        <a:pt x="396" y="38"/>
                      </a:lnTo>
                      <a:lnTo>
                        <a:pt x="398" y="38"/>
                      </a:lnTo>
                      <a:lnTo>
                        <a:pt x="394" y="40"/>
                      </a:lnTo>
                      <a:lnTo>
                        <a:pt x="387" y="38"/>
                      </a:lnTo>
                      <a:lnTo>
                        <a:pt x="337" y="45"/>
                      </a:lnTo>
                      <a:lnTo>
                        <a:pt x="339" y="47"/>
                      </a:lnTo>
                      <a:lnTo>
                        <a:pt x="335" y="45"/>
                      </a:lnTo>
                      <a:lnTo>
                        <a:pt x="259" y="57"/>
                      </a:lnTo>
                      <a:lnTo>
                        <a:pt x="226" y="59"/>
                      </a:lnTo>
                      <a:lnTo>
                        <a:pt x="170" y="66"/>
                      </a:lnTo>
                      <a:lnTo>
                        <a:pt x="149" y="64"/>
                      </a:lnTo>
                      <a:lnTo>
                        <a:pt x="130" y="62"/>
                      </a:lnTo>
                      <a:lnTo>
                        <a:pt x="118" y="59"/>
                      </a:lnTo>
                      <a:lnTo>
                        <a:pt x="108" y="54"/>
                      </a:lnTo>
                      <a:lnTo>
                        <a:pt x="104" y="52"/>
                      </a:lnTo>
                      <a:lnTo>
                        <a:pt x="101" y="50"/>
                      </a:lnTo>
                      <a:lnTo>
                        <a:pt x="101" y="45"/>
                      </a:lnTo>
                      <a:lnTo>
                        <a:pt x="104" y="38"/>
                      </a:lnTo>
                      <a:lnTo>
                        <a:pt x="113" y="28"/>
                      </a:lnTo>
                      <a:lnTo>
                        <a:pt x="125" y="21"/>
                      </a:lnTo>
                      <a:lnTo>
                        <a:pt x="139" y="17"/>
                      </a:lnTo>
                      <a:lnTo>
                        <a:pt x="156" y="17"/>
                      </a:lnTo>
                      <a:lnTo>
                        <a:pt x="165" y="14"/>
                      </a:lnTo>
                      <a:lnTo>
                        <a:pt x="177" y="12"/>
                      </a:lnTo>
                      <a:lnTo>
                        <a:pt x="196" y="3"/>
                      </a:lnTo>
                      <a:lnTo>
                        <a:pt x="196" y="0"/>
                      </a:lnTo>
                      <a:lnTo>
                        <a:pt x="189" y="0"/>
                      </a:lnTo>
                      <a:lnTo>
                        <a:pt x="186" y="0"/>
                      </a:lnTo>
                      <a:lnTo>
                        <a:pt x="184" y="0"/>
                      </a:lnTo>
                      <a:lnTo>
                        <a:pt x="172" y="7"/>
                      </a:lnTo>
                      <a:lnTo>
                        <a:pt x="156" y="10"/>
                      </a:lnTo>
                      <a:lnTo>
                        <a:pt x="141" y="12"/>
                      </a:lnTo>
                      <a:lnTo>
                        <a:pt x="127" y="14"/>
                      </a:lnTo>
                      <a:lnTo>
                        <a:pt x="113" y="19"/>
                      </a:lnTo>
                      <a:lnTo>
                        <a:pt x="101" y="31"/>
                      </a:lnTo>
                      <a:lnTo>
                        <a:pt x="97" y="40"/>
                      </a:lnTo>
                      <a:lnTo>
                        <a:pt x="94" y="47"/>
                      </a:lnTo>
                      <a:lnTo>
                        <a:pt x="97" y="54"/>
                      </a:lnTo>
                      <a:lnTo>
                        <a:pt x="104" y="57"/>
                      </a:lnTo>
                      <a:lnTo>
                        <a:pt x="111" y="62"/>
                      </a:lnTo>
                      <a:lnTo>
                        <a:pt x="120" y="64"/>
                      </a:lnTo>
                      <a:lnTo>
                        <a:pt x="137" y="66"/>
                      </a:lnTo>
                      <a:lnTo>
                        <a:pt x="151" y="69"/>
                      </a:lnTo>
                      <a:lnTo>
                        <a:pt x="87" y="76"/>
                      </a:lnTo>
                      <a:lnTo>
                        <a:pt x="24" y="85"/>
                      </a:lnTo>
                      <a:lnTo>
                        <a:pt x="7" y="87"/>
                      </a:lnTo>
                      <a:lnTo>
                        <a:pt x="5" y="87"/>
                      </a:lnTo>
                      <a:lnTo>
                        <a:pt x="0" y="90"/>
                      </a:lnTo>
                      <a:lnTo>
                        <a:pt x="0" y="92"/>
                      </a:lnTo>
                      <a:lnTo>
                        <a:pt x="2" y="92"/>
                      </a:lnTo>
                      <a:lnTo>
                        <a:pt x="0" y="95"/>
                      </a:lnTo>
                      <a:lnTo>
                        <a:pt x="2" y="95"/>
                      </a:lnTo>
                      <a:lnTo>
                        <a:pt x="5" y="104"/>
                      </a:lnTo>
                      <a:lnTo>
                        <a:pt x="5" y="118"/>
                      </a:lnTo>
                      <a:lnTo>
                        <a:pt x="7" y="120"/>
                      </a:lnTo>
                      <a:lnTo>
                        <a:pt x="17" y="137"/>
                      </a:lnTo>
                      <a:lnTo>
                        <a:pt x="17" y="142"/>
                      </a:lnTo>
                      <a:lnTo>
                        <a:pt x="19" y="149"/>
                      </a:lnTo>
                      <a:lnTo>
                        <a:pt x="19" y="151"/>
                      </a:lnTo>
                      <a:lnTo>
                        <a:pt x="24" y="151"/>
                      </a:lnTo>
                      <a:lnTo>
                        <a:pt x="28" y="151"/>
                      </a:lnTo>
                      <a:lnTo>
                        <a:pt x="73" y="196"/>
                      </a:lnTo>
                      <a:lnTo>
                        <a:pt x="132" y="253"/>
                      </a:lnTo>
                      <a:lnTo>
                        <a:pt x="139" y="255"/>
                      </a:lnTo>
                      <a:lnTo>
                        <a:pt x="80" y="198"/>
                      </a:lnTo>
                      <a:lnTo>
                        <a:pt x="134" y="253"/>
                      </a:lnTo>
                      <a:lnTo>
                        <a:pt x="144" y="257"/>
                      </a:lnTo>
                      <a:lnTo>
                        <a:pt x="151" y="257"/>
                      </a:lnTo>
                      <a:lnTo>
                        <a:pt x="391" y="189"/>
                      </a:lnTo>
                      <a:lnTo>
                        <a:pt x="639" y="118"/>
                      </a:lnTo>
                      <a:lnTo>
                        <a:pt x="641" y="116"/>
                      </a:lnTo>
                      <a:lnTo>
                        <a:pt x="639" y="111"/>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8" name="Freeform 73"/>
                <p:cNvSpPr>
                  <a:spLocks/>
                </p:cNvSpPr>
                <p:nvPr/>
              </p:nvSpPr>
              <p:spPr bwMode="auto">
                <a:xfrm>
                  <a:off x="5330" y="1398"/>
                  <a:ext cx="118" cy="71"/>
                </a:xfrm>
                <a:custGeom>
                  <a:avLst/>
                  <a:gdLst>
                    <a:gd name="T0" fmla="*/ 0 w 118"/>
                    <a:gd name="T1" fmla="*/ 23 h 71"/>
                    <a:gd name="T2" fmla="*/ 0 w 118"/>
                    <a:gd name="T3" fmla="*/ 23 h 71"/>
                    <a:gd name="T4" fmla="*/ 0 w 118"/>
                    <a:gd name="T5" fmla="*/ 23 h 71"/>
                    <a:gd name="T6" fmla="*/ 0 w 118"/>
                    <a:gd name="T7" fmla="*/ 21 h 71"/>
                    <a:gd name="T8" fmla="*/ 0 w 118"/>
                    <a:gd name="T9" fmla="*/ 21 h 71"/>
                    <a:gd name="T10" fmla="*/ 14 w 118"/>
                    <a:gd name="T11" fmla="*/ 9 h 71"/>
                    <a:gd name="T12" fmla="*/ 14 w 118"/>
                    <a:gd name="T13" fmla="*/ 9 h 71"/>
                    <a:gd name="T14" fmla="*/ 14 w 118"/>
                    <a:gd name="T15" fmla="*/ 9 h 71"/>
                    <a:gd name="T16" fmla="*/ 14 w 118"/>
                    <a:gd name="T17" fmla="*/ 9 h 71"/>
                    <a:gd name="T18" fmla="*/ 14 w 118"/>
                    <a:gd name="T19" fmla="*/ 9 h 71"/>
                    <a:gd name="T20" fmla="*/ 14 w 118"/>
                    <a:gd name="T21" fmla="*/ 9 h 71"/>
                    <a:gd name="T22" fmla="*/ 14 w 118"/>
                    <a:gd name="T23" fmla="*/ 9 h 71"/>
                    <a:gd name="T24" fmla="*/ 14 w 118"/>
                    <a:gd name="T25" fmla="*/ 9 h 71"/>
                    <a:gd name="T26" fmla="*/ 14 w 118"/>
                    <a:gd name="T27" fmla="*/ 9 h 71"/>
                    <a:gd name="T28" fmla="*/ 14 w 118"/>
                    <a:gd name="T29" fmla="*/ 9 h 71"/>
                    <a:gd name="T30" fmla="*/ 14 w 118"/>
                    <a:gd name="T31" fmla="*/ 9 h 71"/>
                    <a:gd name="T32" fmla="*/ 33 w 118"/>
                    <a:gd name="T33" fmla="*/ 2 h 71"/>
                    <a:gd name="T34" fmla="*/ 33 w 118"/>
                    <a:gd name="T35" fmla="*/ 2 h 71"/>
                    <a:gd name="T36" fmla="*/ 33 w 118"/>
                    <a:gd name="T37" fmla="*/ 2 h 71"/>
                    <a:gd name="T38" fmla="*/ 33 w 118"/>
                    <a:gd name="T39" fmla="*/ 2 h 71"/>
                    <a:gd name="T40" fmla="*/ 33 w 118"/>
                    <a:gd name="T41" fmla="*/ 2 h 71"/>
                    <a:gd name="T42" fmla="*/ 35 w 118"/>
                    <a:gd name="T43" fmla="*/ 2 h 71"/>
                    <a:gd name="T44" fmla="*/ 35 w 118"/>
                    <a:gd name="T45" fmla="*/ 2 h 71"/>
                    <a:gd name="T46" fmla="*/ 52 w 118"/>
                    <a:gd name="T47" fmla="*/ 0 h 71"/>
                    <a:gd name="T48" fmla="*/ 83 w 118"/>
                    <a:gd name="T49" fmla="*/ 2 h 71"/>
                    <a:gd name="T50" fmla="*/ 83 w 118"/>
                    <a:gd name="T51" fmla="*/ 2 h 71"/>
                    <a:gd name="T52" fmla="*/ 83 w 118"/>
                    <a:gd name="T53" fmla="*/ 2 h 71"/>
                    <a:gd name="T54" fmla="*/ 87 w 118"/>
                    <a:gd name="T55" fmla="*/ 4 h 71"/>
                    <a:gd name="T56" fmla="*/ 87 w 118"/>
                    <a:gd name="T57" fmla="*/ 4 h 71"/>
                    <a:gd name="T58" fmla="*/ 87 w 118"/>
                    <a:gd name="T59" fmla="*/ 4 h 71"/>
                    <a:gd name="T60" fmla="*/ 99 w 118"/>
                    <a:gd name="T61" fmla="*/ 7 h 71"/>
                    <a:gd name="T62" fmla="*/ 118 w 118"/>
                    <a:gd name="T63" fmla="*/ 14 h 71"/>
                    <a:gd name="T64" fmla="*/ 118 w 118"/>
                    <a:gd name="T65" fmla="*/ 71 h 71"/>
                    <a:gd name="T66" fmla="*/ 118 w 118"/>
                    <a:gd name="T67" fmla="*/ 71 h 71"/>
                    <a:gd name="T68" fmla="*/ 99 w 118"/>
                    <a:gd name="T69" fmla="*/ 71 h 71"/>
                    <a:gd name="T70" fmla="*/ 83 w 118"/>
                    <a:gd name="T71" fmla="*/ 68 h 71"/>
                    <a:gd name="T72" fmla="*/ 83 w 118"/>
                    <a:gd name="T73" fmla="*/ 68 h 71"/>
                    <a:gd name="T74" fmla="*/ 47 w 118"/>
                    <a:gd name="T75" fmla="*/ 59 h 71"/>
                    <a:gd name="T76" fmla="*/ 28 w 118"/>
                    <a:gd name="T77" fmla="*/ 52 h 71"/>
                    <a:gd name="T78" fmla="*/ 19 w 118"/>
                    <a:gd name="T79" fmla="*/ 45 h 71"/>
                    <a:gd name="T80" fmla="*/ 19 w 118"/>
                    <a:gd name="T81" fmla="*/ 45 h 71"/>
                    <a:gd name="T82" fmla="*/ 9 w 118"/>
                    <a:gd name="T83" fmla="*/ 40 h 71"/>
                    <a:gd name="T84" fmla="*/ 0 w 118"/>
                    <a:gd name="T85" fmla="*/ 30 h 71"/>
                    <a:gd name="T86" fmla="*/ 0 w 118"/>
                    <a:gd name="T87" fmla="*/ 30 h 71"/>
                    <a:gd name="T88" fmla="*/ 0 w 118"/>
                    <a:gd name="T89" fmla="*/ 28 h 71"/>
                    <a:gd name="T90" fmla="*/ 0 w 118"/>
                    <a:gd name="T91" fmla="*/ 23 h 71"/>
                    <a:gd name="T92" fmla="*/ 0 w 118"/>
                    <a:gd name="T93" fmla="*/ 23 h 71"/>
                    <a:gd name="T94" fmla="*/ 0 w 118"/>
                    <a:gd name="T95" fmla="*/ 23 h 71"/>
                    <a:gd name="T96" fmla="*/ 0 w 118"/>
                    <a:gd name="T97" fmla="*/ 23 h 71"/>
                    <a:gd name="T98" fmla="*/ 0 w 118"/>
                    <a:gd name="T99" fmla="*/ 23 h 7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18" h="71">
                      <a:moveTo>
                        <a:pt x="0" y="23"/>
                      </a:moveTo>
                      <a:lnTo>
                        <a:pt x="0" y="23"/>
                      </a:lnTo>
                      <a:lnTo>
                        <a:pt x="0" y="21"/>
                      </a:lnTo>
                      <a:lnTo>
                        <a:pt x="14" y="9"/>
                      </a:lnTo>
                      <a:lnTo>
                        <a:pt x="33" y="2"/>
                      </a:lnTo>
                      <a:lnTo>
                        <a:pt x="35" y="2"/>
                      </a:lnTo>
                      <a:lnTo>
                        <a:pt x="52" y="0"/>
                      </a:lnTo>
                      <a:lnTo>
                        <a:pt x="83" y="2"/>
                      </a:lnTo>
                      <a:lnTo>
                        <a:pt x="87" y="4"/>
                      </a:lnTo>
                      <a:lnTo>
                        <a:pt x="99" y="7"/>
                      </a:lnTo>
                      <a:lnTo>
                        <a:pt x="118" y="14"/>
                      </a:lnTo>
                      <a:lnTo>
                        <a:pt x="118" y="71"/>
                      </a:lnTo>
                      <a:lnTo>
                        <a:pt x="99" y="71"/>
                      </a:lnTo>
                      <a:lnTo>
                        <a:pt x="83" y="68"/>
                      </a:lnTo>
                      <a:lnTo>
                        <a:pt x="47" y="59"/>
                      </a:lnTo>
                      <a:lnTo>
                        <a:pt x="28" y="52"/>
                      </a:lnTo>
                      <a:lnTo>
                        <a:pt x="19" y="45"/>
                      </a:lnTo>
                      <a:lnTo>
                        <a:pt x="9" y="40"/>
                      </a:lnTo>
                      <a:lnTo>
                        <a:pt x="0" y="30"/>
                      </a:lnTo>
                      <a:lnTo>
                        <a:pt x="0" y="28"/>
                      </a:lnTo>
                      <a:lnTo>
                        <a:pt x="0" y="23"/>
                      </a:lnTo>
                      <a:close/>
                    </a:path>
                  </a:pathLst>
                </a:custGeom>
                <a:solidFill>
                  <a:srgbClr val="735A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49" name="Freeform 74"/>
                <p:cNvSpPr>
                  <a:spLocks/>
                </p:cNvSpPr>
                <p:nvPr/>
              </p:nvSpPr>
              <p:spPr bwMode="auto">
                <a:xfrm>
                  <a:off x="4689" y="962"/>
                  <a:ext cx="481" cy="445"/>
                </a:xfrm>
                <a:custGeom>
                  <a:avLst/>
                  <a:gdLst>
                    <a:gd name="T0" fmla="*/ 462 w 481"/>
                    <a:gd name="T1" fmla="*/ 47 h 445"/>
                    <a:gd name="T2" fmla="*/ 471 w 481"/>
                    <a:gd name="T3" fmla="*/ 70 h 445"/>
                    <a:gd name="T4" fmla="*/ 481 w 481"/>
                    <a:gd name="T5" fmla="*/ 162 h 445"/>
                    <a:gd name="T6" fmla="*/ 478 w 481"/>
                    <a:gd name="T7" fmla="*/ 282 h 445"/>
                    <a:gd name="T8" fmla="*/ 469 w 481"/>
                    <a:gd name="T9" fmla="*/ 377 h 445"/>
                    <a:gd name="T10" fmla="*/ 460 w 481"/>
                    <a:gd name="T11" fmla="*/ 398 h 445"/>
                    <a:gd name="T12" fmla="*/ 309 w 481"/>
                    <a:gd name="T13" fmla="*/ 398 h 445"/>
                    <a:gd name="T14" fmla="*/ 285 w 481"/>
                    <a:gd name="T15" fmla="*/ 415 h 445"/>
                    <a:gd name="T16" fmla="*/ 280 w 481"/>
                    <a:gd name="T17" fmla="*/ 415 h 445"/>
                    <a:gd name="T18" fmla="*/ 311 w 481"/>
                    <a:gd name="T19" fmla="*/ 417 h 445"/>
                    <a:gd name="T20" fmla="*/ 349 w 481"/>
                    <a:gd name="T21" fmla="*/ 424 h 445"/>
                    <a:gd name="T22" fmla="*/ 356 w 481"/>
                    <a:gd name="T23" fmla="*/ 429 h 445"/>
                    <a:gd name="T24" fmla="*/ 353 w 481"/>
                    <a:gd name="T25" fmla="*/ 433 h 445"/>
                    <a:gd name="T26" fmla="*/ 318 w 481"/>
                    <a:gd name="T27" fmla="*/ 440 h 445"/>
                    <a:gd name="T28" fmla="*/ 226 w 481"/>
                    <a:gd name="T29" fmla="*/ 445 h 445"/>
                    <a:gd name="T30" fmla="*/ 177 w 481"/>
                    <a:gd name="T31" fmla="*/ 443 h 445"/>
                    <a:gd name="T32" fmla="*/ 108 w 481"/>
                    <a:gd name="T33" fmla="*/ 436 h 445"/>
                    <a:gd name="T34" fmla="*/ 99 w 481"/>
                    <a:gd name="T35" fmla="*/ 429 h 445"/>
                    <a:gd name="T36" fmla="*/ 99 w 481"/>
                    <a:gd name="T37" fmla="*/ 426 h 445"/>
                    <a:gd name="T38" fmla="*/ 118 w 481"/>
                    <a:gd name="T39" fmla="*/ 422 h 445"/>
                    <a:gd name="T40" fmla="*/ 170 w 481"/>
                    <a:gd name="T41" fmla="*/ 415 h 445"/>
                    <a:gd name="T42" fmla="*/ 130 w 481"/>
                    <a:gd name="T43" fmla="*/ 396 h 445"/>
                    <a:gd name="T44" fmla="*/ 120 w 481"/>
                    <a:gd name="T45" fmla="*/ 386 h 445"/>
                    <a:gd name="T46" fmla="*/ 21 w 481"/>
                    <a:gd name="T47" fmla="*/ 367 h 445"/>
                    <a:gd name="T48" fmla="*/ 26 w 481"/>
                    <a:gd name="T49" fmla="*/ 351 h 445"/>
                    <a:gd name="T50" fmla="*/ 28 w 481"/>
                    <a:gd name="T51" fmla="*/ 318 h 445"/>
                    <a:gd name="T52" fmla="*/ 21 w 481"/>
                    <a:gd name="T53" fmla="*/ 280 h 445"/>
                    <a:gd name="T54" fmla="*/ 9 w 481"/>
                    <a:gd name="T55" fmla="*/ 257 h 445"/>
                    <a:gd name="T56" fmla="*/ 2 w 481"/>
                    <a:gd name="T57" fmla="*/ 249 h 445"/>
                    <a:gd name="T58" fmla="*/ 2 w 481"/>
                    <a:gd name="T59" fmla="*/ 200 h 445"/>
                    <a:gd name="T60" fmla="*/ 5 w 481"/>
                    <a:gd name="T61" fmla="*/ 188 h 445"/>
                    <a:gd name="T62" fmla="*/ 64 w 481"/>
                    <a:gd name="T63" fmla="*/ 139 h 445"/>
                    <a:gd name="T64" fmla="*/ 75 w 481"/>
                    <a:gd name="T65" fmla="*/ 61 h 445"/>
                    <a:gd name="T66" fmla="*/ 87 w 481"/>
                    <a:gd name="T67" fmla="*/ 25 h 445"/>
                    <a:gd name="T68" fmla="*/ 101 w 481"/>
                    <a:gd name="T69" fmla="*/ 0 h 445"/>
                    <a:gd name="T70" fmla="*/ 462 w 481"/>
                    <a:gd name="T71" fmla="*/ 47 h 44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481" h="445">
                      <a:moveTo>
                        <a:pt x="462" y="47"/>
                      </a:moveTo>
                      <a:lnTo>
                        <a:pt x="462" y="47"/>
                      </a:lnTo>
                      <a:lnTo>
                        <a:pt x="467" y="56"/>
                      </a:lnTo>
                      <a:lnTo>
                        <a:pt x="471" y="70"/>
                      </a:lnTo>
                      <a:lnTo>
                        <a:pt x="476" y="110"/>
                      </a:lnTo>
                      <a:lnTo>
                        <a:pt x="481" y="162"/>
                      </a:lnTo>
                      <a:lnTo>
                        <a:pt x="481" y="224"/>
                      </a:lnTo>
                      <a:lnTo>
                        <a:pt x="478" y="282"/>
                      </a:lnTo>
                      <a:lnTo>
                        <a:pt x="476" y="334"/>
                      </a:lnTo>
                      <a:lnTo>
                        <a:pt x="469" y="377"/>
                      </a:lnTo>
                      <a:lnTo>
                        <a:pt x="464" y="391"/>
                      </a:lnTo>
                      <a:lnTo>
                        <a:pt x="460" y="398"/>
                      </a:lnTo>
                      <a:lnTo>
                        <a:pt x="309" y="398"/>
                      </a:lnTo>
                      <a:lnTo>
                        <a:pt x="297" y="405"/>
                      </a:lnTo>
                      <a:lnTo>
                        <a:pt x="285" y="415"/>
                      </a:lnTo>
                      <a:lnTo>
                        <a:pt x="280" y="415"/>
                      </a:lnTo>
                      <a:lnTo>
                        <a:pt x="311" y="417"/>
                      </a:lnTo>
                      <a:lnTo>
                        <a:pt x="335" y="422"/>
                      </a:lnTo>
                      <a:lnTo>
                        <a:pt x="349" y="424"/>
                      </a:lnTo>
                      <a:lnTo>
                        <a:pt x="353" y="426"/>
                      </a:lnTo>
                      <a:lnTo>
                        <a:pt x="356" y="429"/>
                      </a:lnTo>
                      <a:lnTo>
                        <a:pt x="353" y="433"/>
                      </a:lnTo>
                      <a:lnTo>
                        <a:pt x="344" y="436"/>
                      </a:lnTo>
                      <a:lnTo>
                        <a:pt x="318" y="440"/>
                      </a:lnTo>
                      <a:lnTo>
                        <a:pt x="276" y="443"/>
                      </a:lnTo>
                      <a:lnTo>
                        <a:pt x="226" y="445"/>
                      </a:lnTo>
                      <a:lnTo>
                        <a:pt x="177" y="443"/>
                      </a:lnTo>
                      <a:lnTo>
                        <a:pt x="137" y="440"/>
                      </a:lnTo>
                      <a:lnTo>
                        <a:pt x="108" y="436"/>
                      </a:lnTo>
                      <a:lnTo>
                        <a:pt x="101" y="433"/>
                      </a:lnTo>
                      <a:lnTo>
                        <a:pt x="99" y="429"/>
                      </a:lnTo>
                      <a:lnTo>
                        <a:pt x="99" y="426"/>
                      </a:lnTo>
                      <a:lnTo>
                        <a:pt x="104" y="424"/>
                      </a:lnTo>
                      <a:lnTo>
                        <a:pt x="118" y="422"/>
                      </a:lnTo>
                      <a:lnTo>
                        <a:pt x="141" y="417"/>
                      </a:lnTo>
                      <a:lnTo>
                        <a:pt x="170" y="415"/>
                      </a:lnTo>
                      <a:lnTo>
                        <a:pt x="130" y="396"/>
                      </a:lnTo>
                      <a:lnTo>
                        <a:pt x="111" y="386"/>
                      </a:lnTo>
                      <a:lnTo>
                        <a:pt x="120" y="386"/>
                      </a:lnTo>
                      <a:lnTo>
                        <a:pt x="21" y="367"/>
                      </a:lnTo>
                      <a:lnTo>
                        <a:pt x="24" y="363"/>
                      </a:lnTo>
                      <a:lnTo>
                        <a:pt x="26" y="351"/>
                      </a:lnTo>
                      <a:lnTo>
                        <a:pt x="28" y="337"/>
                      </a:lnTo>
                      <a:lnTo>
                        <a:pt x="28" y="318"/>
                      </a:lnTo>
                      <a:lnTo>
                        <a:pt x="26" y="299"/>
                      </a:lnTo>
                      <a:lnTo>
                        <a:pt x="21" y="280"/>
                      </a:lnTo>
                      <a:lnTo>
                        <a:pt x="14" y="264"/>
                      </a:lnTo>
                      <a:lnTo>
                        <a:pt x="9" y="257"/>
                      </a:lnTo>
                      <a:lnTo>
                        <a:pt x="2" y="249"/>
                      </a:lnTo>
                      <a:lnTo>
                        <a:pt x="0" y="214"/>
                      </a:lnTo>
                      <a:lnTo>
                        <a:pt x="2" y="200"/>
                      </a:lnTo>
                      <a:lnTo>
                        <a:pt x="5" y="188"/>
                      </a:lnTo>
                      <a:lnTo>
                        <a:pt x="64" y="139"/>
                      </a:lnTo>
                      <a:lnTo>
                        <a:pt x="68" y="101"/>
                      </a:lnTo>
                      <a:lnTo>
                        <a:pt x="75" y="61"/>
                      </a:lnTo>
                      <a:lnTo>
                        <a:pt x="80" y="42"/>
                      </a:lnTo>
                      <a:lnTo>
                        <a:pt x="87" y="25"/>
                      </a:lnTo>
                      <a:lnTo>
                        <a:pt x="94" y="9"/>
                      </a:lnTo>
                      <a:lnTo>
                        <a:pt x="101" y="0"/>
                      </a:lnTo>
                      <a:lnTo>
                        <a:pt x="179" y="0"/>
                      </a:lnTo>
                      <a:lnTo>
                        <a:pt x="462" y="47"/>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0" name="Freeform 75"/>
                <p:cNvSpPr>
                  <a:spLocks/>
                </p:cNvSpPr>
                <p:nvPr/>
              </p:nvSpPr>
              <p:spPr bwMode="auto">
                <a:xfrm>
                  <a:off x="4852" y="1002"/>
                  <a:ext cx="275" cy="304"/>
                </a:xfrm>
                <a:custGeom>
                  <a:avLst/>
                  <a:gdLst>
                    <a:gd name="T0" fmla="*/ 275 w 275"/>
                    <a:gd name="T1" fmla="*/ 37 h 304"/>
                    <a:gd name="T2" fmla="*/ 275 w 275"/>
                    <a:gd name="T3" fmla="*/ 37 h 304"/>
                    <a:gd name="T4" fmla="*/ 275 w 275"/>
                    <a:gd name="T5" fmla="*/ 304 h 304"/>
                    <a:gd name="T6" fmla="*/ 275 w 275"/>
                    <a:gd name="T7" fmla="*/ 304 h 304"/>
                    <a:gd name="T8" fmla="*/ 0 w 275"/>
                    <a:gd name="T9" fmla="*/ 297 h 304"/>
                    <a:gd name="T10" fmla="*/ 0 w 275"/>
                    <a:gd name="T11" fmla="*/ 297 h 304"/>
                    <a:gd name="T12" fmla="*/ 9 w 275"/>
                    <a:gd name="T13" fmla="*/ 0 h 304"/>
                    <a:gd name="T14" fmla="*/ 9 w 275"/>
                    <a:gd name="T15" fmla="*/ 0 h 304"/>
                    <a:gd name="T16" fmla="*/ 275 w 275"/>
                    <a:gd name="T17" fmla="*/ 37 h 304"/>
                    <a:gd name="T18" fmla="*/ 275 w 275"/>
                    <a:gd name="T19" fmla="*/ 37 h 30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75" h="304">
                      <a:moveTo>
                        <a:pt x="275" y="37"/>
                      </a:moveTo>
                      <a:lnTo>
                        <a:pt x="275" y="37"/>
                      </a:lnTo>
                      <a:lnTo>
                        <a:pt x="275" y="304"/>
                      </a:lnTo>
                      <a:lnTo>
                        <a:pt x="0" y="297"/>
                      </a:lnTo>
                      <a:lnTo>
                        <a:pt x="9" y="0"/>
                      </a:lnTo>
                      <a:lnTo>
                        <a:pt x="275" y="37"/>
                      </a:lnTo>
                      <a:close/>
                    </a:path>
                  </a:pathLst>
                </a:custGeom>
                <a:solidFill>
                  <a:srgbClr val="553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1" name="Freeform 76"/>
                <p:cNvSpPr>
                  <a:spLocks/>
                </p:cNvSpPr>
                <p:nvPr/>
              </p:nvSpPr>
              <p:spPr bwMode="auto">
                <a:xfrm>
                  <a:off x="4873" y="1551"/>
                  <a:ext cx="575" cy="224"/>
                </a:xfrm>
                <a:custGeom>
                  <a:avLst/>
                  <a:gdLst>
                    <a:gd name="T0" fmla="*/ 575 w 575"/>
                    <a:gd name="T1" fmla="*/ 0 h 224"/>
                    <a:gd name="T2" fmla="*/ 0 w 575"/>
                    <a:gd name="T3" fmla="*/ 224 h 224"/>
                    <a:gd name="T4" fmla="*/ 575 w 575"/>
                    <a:gd name="T5" fmla="*/ 33 h 224"/>
                    <a:gd name="T6" fmla="*/ 575 w 575"/>
                    <a:gd name="T7" fmla="*/ 0 h 22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75" h="224">
                      <a:moveTo>
                        <a:pt x="575" y="0"/>
                      </a:moveTo>
                      <a:lnTo>
                        <a:pt x="0" y="224"/>
                      </a:lnTo>
                      <a:lnTo>
                        <a:pt x="575" y="33"/>
                      </a:lnTo>
                      <a:lnTo>
                        <a:pt x="57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2" name="Freeform 77"/>
                <p:cNvSpPr>
                  <a:spLocks/>
                </p:cNvSpPr>
                <p:nvPr/>
              </p:nvSpPr>
              <p:spPr bwMode="auto">
                <a:xfrm>
                  <a:off x="4873" y="1596"/>
                  <a:ext cx="575" cy="226"/>
                </a:xfrm>
                <a:custGeom>
                  <a:avLst/>
                  <a:gdLst>
                    <a:gd name="T0" fmla="*/ 575 w 575"/>
                    <a:gd name="T1" fmla="*/ 0 h 226"/>
                    <a:gd name="T2" fmla="*/ 575 w 575"/>
                    <a:gd name="T3" fmla="*/ 0 h 226"/>
                    <a:gd name="T4" fmla="*/ 0 w 575"/>
                    <a:gd name="T5" fmla="*/ 226 h 226"/>
                    <a:gd name="T6" fmla="*/ 0 w 575"/>
                    <a:gd name="T7" fmla="*/ 226 h 226"/>
                    <a:gd name="T8" fmla="*/ 575 w 575"/>
                    <a:gd name="T9" fmla="*/ 33 h 226"/>
                    <a:gd name="T10" fmla="*/ 575 w 575"/>
                    <a:gd name="T11" fmla="*/ 0 h 22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75" h="226">
                      <a:moveTo>
                        <a:pt x="575" y="0"/>
                      </a:moveTo>
                      <a:lnTo>
                        <a:pt x="575" y="0"/>
                      </a:lnTo>
                      <a:lnTo>
                        <a:pt x="0" y="226"/>
                      </a:lnTo>
                      <a:lnTo>
                        <a:pt x="575" y="33"/>
                      </a:lnTo>
                      <a:lnTo>
                        <a:pt x="57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3" name="Freeform 78"/>
                <p:cNvSpPr>
                  <a:spLocks/>
                </p:cNvSpPr>
                <p:nvPr/>
              </p:nvSpPr>
              <p:spPr bwMode="auto">
                <a:xfrm>
                  <a:off x="4873" y="1641"/>
                  <a:ext cx="575" cy="226"/>
                </a:xfrm>
                <a:custGeom>
                  <a:avLst/>
                  <a:gdLst>
                    <a:gd name="T0" fmla="*/ 575 w 575"/>
                    <a:gd name="T1" fmla="*/ 0 h 226"/>
                    <a:gd name="T2" fmla="*/ 575 w 575"/>
                    <a:gd name="T3" fmla="*/ 0 h 226"/>
                    <a:gd name="T4" fmla="*/ 0 w 575"/>
                    <a:gd name="T5" fmla="*/ 226 h 226"/>
                    <a:gd name="T6" fmla="*/ 0 w 575"/>
                    <a:gd name="T7" fmla="*/ 226 h 226"/>
                    <a:gd name="T8" fmla="*/ 575 w 575"/>
                    <a:gd name="T9" fmla="*/ 35 h 226"/>
                    <a:gd name="T10" fmla="*/ 575 w 575"/>
                    <a:gd name="T11" fmla="*/ 0 h 22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75" h="226">
                      <a:moveTo>
                        <a:pt x="575" y="0"/>
                      </a:moveTo>
                      <a:lnTo>
                        <a:pt x="575" y="0"/>
                      </a:lnTo>
                      <a:lnTo>
                        <a:pt x="0" y="226"/>
                      </a:lnTo>
                      <a:lnTo>
                        <a:pt x="575" y="35"/>
                      </a:lnTo>
                      <a:lnTo>
                        <a:pt x="57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4" name="Freeform 79"/>
                <p:cNvSpPr>
                  <a:spLocks/>
                </p:cNvSpPr>
                <p:nvPr/>
              </p:nvSpPr>
              <p:spPr bwMode="auto">
                <a:xfrm>
                  <a:off x="4873" y="1685"/>
                  <a:ext cx="575" cy="227"/>
                </a:xfrm>
                <a:custGeom>
                  <a:avLst/>
                  <a:gdLst>
                    <a:gd name="T0" fmla="*/ 575 w 575"/>
                    <a:gd name="T1" fmla="*/ 0 h 227"/>
                    <a:gd name="T2" fmla="*/ 575 w 575"/>
                    <a:gd name="T3" fmla="*/ 0 h 227"/>
                    <a:gd name="T4" fmla="*/ 0 w 575"/>
                    <a:gd name="T5" fmla="*/ 227 h 227"/>
                    <a:gd name="T6" fmla="*/ 0 w 575"/>
                    <a:gd name="T7" fmla="*/ 227 h 227"/>
                    <a:gd name="T8" fmla="*/ 575 w 575"/>
                    <a:gd name="T9" fmla="*/ 36 h 227"/>
                    <a:gd name="T10" fmla="*/ 575 w 575"/>
                    <a:gd name="T11" fmla="*/ 0 h 227"/>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75" h="227">
                      <a:moveTo>
                        <a:pt x="575" y="0"/>
                      </a:moveTo>
                      <a:lnTo>
                        <a:pt x="575" y="0"/>
                      </a:lnTo>
                      <a:lnTo>
                        <a:pt x="0" y="227"/>
                      </a:lnTo>
                      <a:lnTo>
                        <a:pt x="575" y="36"/>
                      </a:lnTo>
                      <a:lnTo>
                        <a:pt x="57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5" name="Freeform 80"/>
                <p:cNvSpPr>
                  <a:spLocks/>
                </p:cNvSpPr>
                <p:nvPr/>
              </p:nvSpPr>
              <p:spPr bwMode="auto">
                <a:xfrm>
                  <a:off x="4873" y="1733"/>
                  <a:ext cx="575" cy="224"/>
                </a:xfrm>
                <a:custGeom>
                  <a:avLst/>
                  <a:gdLst>
                    <a:gd name="T0" fmla="*/ 575 w 575"/>
                    <a:gd name="T1" fmla="*/ 0 h 224"/>
                    <a:gd name="T2" fmla="*/ 575 w 575"/>
                    <a:gd name="T3" fmla="*/ 0 h 224"/>
                    <a:gd name="T4" fmla="*/ 0 w 575"/>
                    <a:gd name="T5" fmla="*/ 224 h 224"/>
                    <a:gd name="T6" fmla="*/ 0 w 575"/>
                    <a:gd name="T7" fmla="*/ 224 h 224"/>
                    <a:gd name="T8" fmla="*/ 575 w 575"/>
                    <a:gd name="T9" fmla="*/ 33 h 224"/>
                    <a:gd name="T10" fmla="*/ 575 w 575"/>
                    <a:gd name="T11" fmla="*/ 0 h 22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75" h="224">
                      <a:moveTo>
                        <a:pt x="575" y="0"/>
                      </a:moveTo>
                      <a:lnTo>
                        <a:pt x="575" y="0"/>
                      </a:lnTo>
                      <a:lnTo>
                        <a:pt x="0" y="224"/>
                      </a:lnTo>
                      <a:lnTo>
                        <a:pt x="575" y="33"/>
                      </a:lnTo>
                      <a:lnTo>
                        <a:pt x="57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6" name="Freeform 81"/>
                <p:cNvSpPr>
                  <a:spLocks/>
                </p:cNvSpPr>
                <p:nvPr/>
              </p:nvSpPr>
              <p:spPr bwMode="auto">
                <a:xfrm>
                  <a:off x="4941" y="1777"/>
                  <a:ext cx="507" cy="198"/>
                </a:xfrm>
                <a:custGeom>
                  <a:avLst/>
                  <a:gdLst>
                    <a:gd name="T0" fmla="*/ 507 w 507"/>
                    <a:gd name="T1" fmla="*/ 0 h 198"/>
                    <a:gd name="T2" fmla="*/ 507 w 507"/>
                    <a:gd name="T3" fmla="*/ 0 h 198"/>
                    <a:gd name="T4" fmla="*/ 0 w 507"/>
                    <a:gd name="T5" fmla="*/ 198 h 198"/>
                    <a:gd name="T6" fmla="*/ 12 w 507"/>
                    <a:gd name="T7" fmla="*/ 198 h 198"/>
                    <a:gd name="T8" fmla="*/ 12 w 507"/>
                    <a:gd name="T9" fmla="*/ 198 h 198"/>
                    <a:gd name="T10" fmla="*/ 502 w 507"/>
                    <a:gd name="T11" fmla="*/ 36 h 198"/>
                    <a:gd name="T12" fmla="*/ 502 w 507"/>
                    <a:gd name="T13" fmla="*/ 36 h 198"/>
                    <a:gd name="T14" fmla="*/ 505 w 507"/>
                    <a:gd name="T15" fmla="*/ 17 h 198"/>
                    <a:gd name="T16" fmla="*/ 507 w 507"/>
                    <a:gd name="T17" fmla="*/ 0 h 198"/>
                    <a:gd name="T18" fmla="*/ 507 w 507"/>
                    <a:gd name="T19" fmla="*/ 0 h 19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507" h="198">
                      <a:moveTo>
                        <a:pt x="507" y="0"/>
                      </a:moveTo>
                      <a:lnTo>
                        <a:pt x="507" y="0"/>
                      </a:lnTo>
                      <a:lnTo>
                        <a:pt x="0" y="198"/>
                      </a:lnTo>
                      <a:lnTo>
                        <a:pt x="12" y="198"/>
                      </a:lnTo>
                      <a:lnTo>
                        <a:pt x="502" y="36"/>
                      </a:lnTo>
                      <a:lnTo>
                        <a:pt x="505" y="17"/>
                      </a:lnTo>
                      <a:lnTo>
                        <a:pt x="507"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7" name="Freeform 82"/>
                <p:cNvSpPr>
                  <a:spLocks/>
                </p:cNvSpPr>
                <p:nvPr/>
              </p:nvSpPr>
              <p:spPr bwMode="auto">
                <a:xfrm>
                  <a:off x="5057" y="1825"/>
                  <a:ext cx="384" cy="150"/>
                </a:xfrm>
                <a:custGeom>
                  <a:avLst/>
                  <a:gdLst>
                    <a:gd name="T0" fmla="*/ 384 w 384"/>
                    <a:gd name="T1" fmla="*/ 0 h 150"/>
                    <a:gd name="T2" fmla="*/ 384 w 384"/>
                    <a:gd name="T3" fmla="*/ 0 h 150"/>
                    <a:gd name="T4" fmla="*/ 0 w 384"/>
                    <a:gd name="T5" fmla="*/ 150 h 150"/>
                    <a:gd name="T6" fmla="*/ 33 w 384"/>
                    <a:gd name="T7" fmla="*/ 150 h 150"/>
                    <a:gd name="T8" fmla="*/ 33 w 384"/>
                    <a:gd name="T9" fmla="*/ 150 h 150"/>
                    <a:gd name="T10" fmla="*/ 370 w 384"/>
                    <a:gd name="T11" fmla="*/ 37 h 150"/>
                    <a:gd name="T12" fmla="*/ 370 w 384"/>
                    <a:gd name="T13" fmla="*/ 37 h 150"/>
                    <a:gd name="T14" fmla="*/ 379 w 384"/>
                    <a:gd name="T15" fmla="*/ 18 h 150"/>
                    <a:gd name="T16" fmla="*/ 384 w 384"/>
                    <a:gd name="T17" fmla="*/ 0 h 150"/>
                    <a:gd name="T18" fmla="*/ 384 w 384"/>
                    <a:gd name="T19" fmla="*/ 0 h 15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4" h="150">
                      <a:moveTo>
                        <a:pt x="384" y="0"/>
                      </a:moveTo>
                      <a:lnTo>
                        <a:pt x="384" y="0"/>
                      </a:lnTo>
                      <a:lnTo>
                        <a:pt x="0" y="150"/>
                      </a:lnTo>
                      <a:lnTo>
                        <a:pt x="33" y="150"/>
                      </a:lnTo>
                      <a:lnTo>
                        <a:pt x="370" y="37"/>
                      </a:lnTo>
                      <a:lnTo>
                        <a:pt x="379" y="18"/>
                      </a:lnTo>
                      <a:lnTo>
                        <a:pt x="384"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8" name="Freeform 83"/>
                <p:cNvSpPr>
                  <a:spLocks/>
                </p:cNvSpPr>
                <p:nvPr/>
              </p:nvSpPr>
              <p:spPr bwMode="auto">
                <a:xfrm>
                  <a:off x="5172" y="1879"/>
                  <a:ext cx="245" cy="96"/>
                </a:xfrm>
                <a:custGeom>
                  <a:avLst/>
                  <a:gdLst>
                    <a:gd name="T0" fmla="*/ 245 w 245"/>
                    <a:gd name="T1" fmla="*/ 0 h 96"/>
                    <a:gd name="T2" fmla="*/ 0 w 245"/>
                    <a:gd name="T3" fmla="*/ 96 h 96"/>
                    <a:gd name="T4" fmla="*/ 52 w 245"/>
                    <a:gd name="T5" fmla="*/ 96 h 96"/>
                    <a:gd name="T6" fmla="*/ 210 w 245"/>
                    <a:gd name="T7" fmla="*/ 45 h 96"/>
                    <a:gd name="T8" fmla="*/ 210 w 245"/>
                    <a:gd name="T9" fmla="*/ 45 h 96"/>
                    <a:gd name="T10" fmla="*/ 231 w 245"/>
                    <a:gd name="T11" fmla="*/ 23 h 96"/>
                    <a:gd name="T12" fmla="*/ 245 w 245"/>
                    <a:gd name="T13" fmla="*/ 0 h 96"/>
                    <a:gd name="T14" fmla="*/ 245 w 245"/>
                    <a:gd name="T15" fmla="*/ 0 h 9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45" h="96">
                      <a:moveTo>
                        <a:pt x="245" y="0"/>
                      </a:moveTo>
                      <a:lnTo>
                        <a:pt x="0" y="96"/>
                      </a:lnTo>
                      <a:lnTo>
                        <a:pt x="52" y="96"/>
                      </a:lnTo>
                      <a:lnTo>
                        <a:pt x="210" y="45"/>
                      </a:lnTo>
                      <a:lnTo>
                        <a:pt x="231" y="23"/>
                      </a:lnTo>
                      <a:lnTo>
                        <a:pt x="245" y="0"/>
                      </a:lnTo>
                      <a:close/>
                    </a:path>
                  </a:pathLst>
                </a:custGeom>
                <a:solidFill>
                  <a:srgbClr val="13007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59" name="Freeform 84"/>
                <p:cNvSpPr>
                  <a:spLocks/>
                </p:cNvSpPr>
                <p:nvPr/>
              </p:nvSpPr>
              <p:spPr bwMode="auto">
                <a:xfrm>
                  <a:off x="4175" y="962"/>
                  <a:ext cx="837" cy="1013"/>
                </a:xfrm>
                <a:custGeom>
                  <a:avLst/>
                  <a:gdLst>
                    <a:gd name="T0" fmla="*/ 679 w 837"/>
                    <a:gd name="T1" fmla="*/ 339 h 1013"/>
                    <a:gd name="T2" fmla="*/ 613 w 837"/>
                    <a:gd name="T3" fmla="*/ 285 h 1013"/>
                    <a:gd name="T4" fmla="*/ 538 w 837"/>
                    <a:gd name="T5" fmla="*/ 242 h 1013"/>
                    <a:gd name="T6" fmla="*/ 556 w 837"/>
                    <a:gd name="T7" fmla="*/ 226 h 1013"/>
                    <a:gd name="T8" fmla="*/ 589 w 837"/>
                    <a:gd name="T9" fmla="*/ 188 h 1013"/>
                    <a:gd name="T10" fmla="*/ 615 w 837"/>
                    <a:gd name="T11" fmla="*/ 143 h 1013"/>
                    <a:gd name="T12" fmla="*/ 629 w 837"/>
                    <a:gd name="T13" fmla="*/ 96 h 1013"/>
                    <a:gd name="T14" fmla="*/ 632 w 837"/>
                    <a:gd name="T15" fmla="*/ 70 h 1013"/>
                    <a:gd name="T16" fmla="*/ 625 w 837"/>
                    <a:gd name="T17" fmla="*/ 0 h 1013"/>
                    <a:gd name="T18" fmla="*/ 200 w 837"/>
                    <a:gd name="T19" fmla="*/ 0 h 1013"/>
                    <a:gd name="T20" fmla="*/ 160 w 837"/>
                    <a:gd name="T21" fmla="*/ 2 h 1013"/>
                    <a:gd name="T22" fmla="*/ 123 w 837"/>
                    <a:gd name="T23" fmla="*/ 14 h 1013"/>
                    <a:gd name="T24" fmla="*/ 90 w 837"/>
                    <a:gd name="T25" fmla="*/ 33 h 1013"/>
                    <a:gd name="T26" fmla="*/ 59 w 837"/>
                    <a:gd name="T27" fmla="*/ 56 h 1013"/>
                    <a:gd name="T28" fmla="*/ 35 w 837"/>
                    <a:gd name="T29" fmla="*/ 87 h 1013"/>
                    <a:gd name="T30" fmla="*/ 17 w 837"/>
                    <a:gd name="T31" fmla="*/ 120 h 1013"/>
                    <a:gd name="T32" fmla="*/ 5 w 837"/>
                    <a:gd name="T33" fmla="*/ 158 h 1013"/>
                    <a:gd name="T34" fmla="*/ 0 w 837"/>
                    <a:gd name="T35" fmla="*/ 198 h 1013"/>
                    <a:gd name="T36" fmla="*/ 0 w 837"/>
                    <a:gd name="T37" fmla="*/ 815 h 1013"/>
                    <a:gd name="T38" fmla="*/ 7 w 837"/>
                    <a:gd name="T39" fmla="*/ 860 h 1013"/>
                    <a:gd name="T40" fmla="*/ 21 w 837"/>
                    <a:gd name="T41" fmla="*/ 900 h 1013"/>
                    <a:gd name="T42" fmla="*/ 45 w 837"/>
                    <a:gd name="T43" fmla="*/ 938 h 1013"/>
                    <a:gd name="T44" fmla="*/ 73 w 837"/>
                    <a:gd name="T45" fmla="*/ 969 h 1013"/>
                    <a:gd name="T46" fmla="*/ 85 w 837"/>
                    <a:gd name="T47" fmla="*/ 955 h 1013"/>
                    <a:gd name="T48" fmla="*/ 106 w 837"/>
                    <a:gd name="T49" fmla="*/ 971 h 1013"/>
                    <a:gd name="T50" fmla="*/ 179 w 837"/>
                    <a:gd name="T51" fmla="*/ 1013 h 1013"/>
                    <a:gd name="T52" fmla="*/ 200 w 837"/>
                    <a:gd name="T53" fmla="*/ 1013 h 1013"/>
                    <a:gd name="T54" fmla="*/ 634 w 837"/>
                    <a:gd name="T55" fmla="*/ 1013 h 1013"/>
                    <a:gd name="T56" fmla="*/ 644 w 837"/>
                    <a:gd name="T57" fmla="*/ 1009 h 1013"/>
                    <a:gd name="T58" fmla="*/ 721 w 837"/>
                    <a:gd name="T59" fmla="*/ 950 h 1013"/>
                    <a:gd name="T60" fmla="*/ 778 w 837"/>
                    <a:gd name="T61" fmla="*/ 881 h 1013"/>
                    <a:gd name="T62" fmla="*/ 816 w 837"/>
                    <a:gd name="T63" fmla="*/ 804 h 1013"/>
                    <a:gd name="T64" fmla="*/ 834 w 837"/>
                    <a:gd name="T65" fmla="*/ 723 h 1013"/>
                    <a:gd name="T66" fmla="*/ 834 w 837"/>
                    <a:gd name="T67" fmla="*/ 639 h 1013"/>
                    <a:gd name="T68" fmla="*/ 818 w 837"/>
                    <a:gd name="T69" fmla="*/ 556 h 1013"/>
                    <a:gd name="T70" fmla="*/ 783 w 837"/>
                    <a:gd name="T71" fmla="*/ 473 h 1013"/>
                    <a:gd name="T72" fmla="*/ 731 w 837"/>
                    <a:gd name="T73" fmla="*/ 393 h 1013"/>
                    <a:gd name="T74" fmla="*/ 707 w 837"/>
                    <a:gd name="T75" fmla="*/ 365 h 1013"/>
                    <a:gd name="T76" fmla="*/ 679 w 837"/>
                    <a:gd name="T77" fmla="*/ 339 h 101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837" h="1013">
                      <a:moveTo>
                        <a:pt x="679" y="339"/>
                      </a:moveTo>
                      <a:lnTo>
                        <a:pt x="679" y="339"/>
                      </a:lnTo>
                      <a:lnTo>
                        <a:pt x="648" y="311"/>
                      </a:lnTo>
                      <a:lnTo>
                        <a:pt x="613" y="285"/>
                      </a:lnTo>
                      <a:lnTo>
                        <a:pt x="578" y="261"/>
                      </a:lnTo>
                      <a:lnTo>
                        <a:pt x="538" y="242"/>
                      </a:lnTo>
                      <a:lnTo>
                        <a:pt x="556" y="226"/>
                      </a:lnTo>
                      <a:lnTo>
                        <a:pt x="573" y="207"/>
                      </a:lnTo>
                      <a:lnTo>
                        <a:pt x="589" y="188"/>
                      </a:lnTo>
                      <a:lnTo>
                        <a:pt x="604" y="167"/>
                      </a:lnTo>
                      <a:lnTo>
                        <a:pt x="615" y="143"/>
                      </a:lnTo>
                      <a:lnTo>
                        <a:pt x="625" y="120"/>
                      </a:lnTo>
                      <a:lnTo>
                        <a:pt x="629" y="96"/>
                      </a:lnTo>
                      <a:lnTo>
                        <a:pt x="632" y="70"/>
                      </a:lnTo>
                      <a:lnTo>
                        <a:pt x="629" y="35"/>
                      </a:lnTo>
                      <a:lnTo>
                        <a:pt x="625" y="0"/>
                      </a:lnTo>
                      <a:lnTo>
                        <a:pt x="200" y="0"/>
                      </a:lnTo>
                      <a:lnTo>
                        <a:pt x="179" y="0"/>
                      </a:lnTo>
                      <a:lnTo>
                        <a:pt x="160" y="2"/>
                      </a:lnTo>
                      <a:lnTo>
                        <a:pt x="142" y="7"/>
                      </a:lnTo>
                      <a:lnTo>
                        <a:pt x="123" y="14"/>
                      </a:lnTo>
                      <a:lnTo>
                        <a:pt x="106" y="23"/>
                      </a:lnTo>
                      <a:lnTo>
                        <a:pt x="90" y="33"/>
                      </a:lnTo>
                      <a:lnTo>
                        <a:pt x="73" y="44"/>
                      </a:lnTo>
                      <a:lnTo>
                        <a:pt x="59" y="56"/>
                      </a:lnTo>
                      <a:lnTo>
                        <a:pt x="47" y="70"/>
                      </a:lnTo>
                      <a:lnTo>
                        <a:pt x="35" y="87"/>
                      </a:lnTo>
                      <a:lnTo>
                        <a:pt x="26" y="103"/>
                      </a:lnTo>
                      <a:lnTo>
                        <a:pt x="17" y="120"/>
                      </a:lnTo>
                      <a:lnTo>
                        <a:pt x="10" y="139"/>
                      </a:lnTo>
                      <a:lnTo>
                        <a:pt x="5" y="158"/>
                      </a:lnTo>
                      <a:lnTo>
                        <a:pt x="2" y="179"/>
                      </a:lnTo>
                      <a:lnTo>
                        <a:pt x="0" y="198"/>
                      </a:lnTo>
                      <a:lnTo>
                        <a:pt x="0" y="815"/>
                      </a:lnTo>
                      <a:lnTo>
                        <a:pt x="2" y="837"/>
                      </a:lnTo>
                      <a:lnTo>
                        <a:pt x="7" y="860"/>
                      </a:lnTo>
                      <a:lnTo>
                        <a:pt x="12" y="881"/>
                      </a:lnTo>
                      <a:lnTo>
                        <a:pt x="21" y="900"/>
                      </a:lnTo>
                      <a:lnTo>
                        <a:pt x="31" y="919"/>
                      </a:lnTo>
                      <a:lnTo>
                        <a:pt x="45" y="938"/>
                      </a:lnTo>
                      <a:lnTo>
                        <a:pt x="59" y="955"/>
                      </a:lnTo>
                      <a:lnTo>
                        <a:pt x="73" y="969"/>
                      </a:lnTo>
                      <a:lnTo>
                        <a:pt x="85" y="955"/>
                      </a:lnTo>
                      <a:lnTo>
                        <a:pt x="106" y="971"/>
                      </a:lnTo>
                      <a:lnTo>
                        <a:pt x="130" y="988"/>
                      </a:lnTo>
                      <a:lnTo>
                        <a:pt x="179" y="1013"/>
                      </a:lnTo>
                      <a:lnTo>
                        <a:pt x="200" y="1013"/>
                      </a:lnTo>
                      <a:lnTo>
                        <a:pt x="634" y="1013"/>
                      </a:lnTo>
                      <a:lnTo>
                        <a:pt x="644" y="1009"/>
                      </a:lnTo>
                      <a:lnTo>
                        <a:pt x="684" y="980"/>
                      </a:lnTo>
                      <a:lnTo>
                        <a:pt x="721" y="950"/>
                      </a:lnTo>
                      <a:lnTo>
                        <a:pt x="752" y="917"/>
                      </a:lnTo>
                      <a:lnTo>
                        <a:pt x="778" y="881"/>
                      </a:lnTo>
                      <a:lnTo>
                        <a:pt x="799" y="844"/>
                      </a:lnTo>
                      <a:lnTo>
                        <a:pt x="816" y="804"/>
                      </a:lnTo>
                      <a:lnTo>
                        <a:pt x="827" y="764"/>
                      </a:lnTo>
                      <a:lnTo>
                        <a:pt x="834" y="723"/>
                      </a:lnTo>
                      <a:lnTo>
                        <a:pt x="837" y="681"/>
                      </a:lnTo>
                      <a:lnTo>
                        <a:pt x="834" y="639"/>
                      </a:lnTo>
                      <a:lnTo>
                        <a:pt x="830" y="598"/>
                      </a:lnTo>
                      <a:lnTo>
                        <a:pt x="818" y="556"/>
                      </a:lnTo>
                      <a:lnTo>
                        <a:pt x="801" y="514"/>
                      </a:lnTo>
                      <a:lnTo>
                        <a:pt x="783" y="473"/>
                      </a:lnTo>
                      <a:lnTo>
                        <a:pt x="759" y="433"/>
                      </a:lnTo>
                      <a:lnTo>
                        <a:pt x="731" y="393"/>
                      </a:lnTo>
                      <a:lnTo>
                        <a:pt x="707" y="365"/>
                      </a:lnTo>
                      <a:lnTo>
                        <a:pt x="679" y="339"/>
                      </a:lnTo>
                      <a:close/>
                    </a:path>
                  </a:pathLst>
                </a:custGeom>
                <a:solidFill>
                  <a:srgbClr val="FFF08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0" name="Freeform 85"/>
                <p:cNvSpPr>
                  <a:spLocks/>
                </p:cNvSpPr>
                <p:nvPr/>
              </p:nvSpPr>
              <p:spPr bwMode="auto">
                <a:xfrm>
                  <a:off x="4359" y="962"/>
                  <a:ext cx="424" cy="247"/>
                </a:xfrm>
                <a:custGeom>
                  <a:avLst/>
                  <a:gdLst>
                    <a:gd name="T0" fmla="*/ 415 w 424"/>
                    <a:gd name="T1" fmla="*/ 0 h 247"/>
                    <a:gd name="T2" fmla="*/ 415 w 424"/>
                    <a:gd name="T3" fmla="*/ 0 h 247"/>
                    <a:gd name="T4" fmla="*/ 422 w 424"/>
                    <a:gd name="T5" fmla="*/ 40 h 247"/>
                    <a:gd name="T6" fmla="*/ 424 w 424"/>
                    <a:gd name="T7" fmla="*/ 80 h 247"/>
                    <a:gd name="T8" fmla="*/ 424 w 424"/>
                    <a:gd name="T9" fmla="*/ 80 h 247"/>
                    <a:gd name="T10" fmla="*/ 422 w 424"/>
                    <a:gd name="T11" fmla="*/ 101 h 247"/>
                    <a:gd name="T12" fmla="*/ 415 w 424"/>
                    <a:gd name="T13" fmla="*/ 120 h 247"/>
                    <a:gd name="T14" fmla="*/ 405 w 424"/>
                    <a:gd name="T15" fmla="*/ 139 h 247"/>
                    <a:gd name="T16" fmla="*/ 396 w 424"/>
                    <a:gd name="T17" fmla="*/ 158 h 247"/>
                    <a:gd name="T18" fmla="*/ 382 w 424"/>
                    <a:gd name="T19" fmla="*/ 176 h 247"/>
                    <a:gd name="T20" fmla="*/ 368 w 424"/>
                    <a:gd name="T21" fmla="*/ 193 h 247"/>
                    <a:gd name="T22" fmla="*/ 339 w 424"/>
                    <a:gd name="T23" fmla="*/ 221 h 247"/>
                    <a:gd name="T24" fmla="*/ 339 w 424"/>
                    <a:gd name="T25" fmla="*/ 221 h 247"/>
                    <a:gd name="T26" fmla="*/ 328 w 424"/>
                    <a:gd name="T27" fmla="*/ 231 h 247"/>
                    <a:gd name="T28" fmla="*/ 316 w 424"/>
                    <a:gd name="T29" fmla="*/ 238 h 247"/>
                    <a:gd name="T30" fmla="*/ 304 w 424"/>
                    <a:gd name="T31" fmla="*/ 242 h 247"/>
                    <a:gd name="T32" fmla="*/ 290 w 424"/>
                    <a:gd name="T33" fmla="*/ 245 h 247"/>
                    <a:gd name="T34" fmla="*/ 290 w 424"/>
                    <a:gd name="T35" fmla="*/ 245 h 247"/>
                    <a:gd name="T36" fmla="*/ 255 w 424"/>
                    <a:gd name="T37" fmla="*/ 247 h 247"/>
                    <a:gd name="T38" fmla="*/ 217 w 424"/>
                    <a:gd name="T39" fmla="*/ 245 h 247"/>
                    <a:gd name="T40" fmla="*/ 146 w 424"/>
                    <a:gd name="T41" fmla="*/ 240 h 247"/>
                    <a:gd name="T42" fmla="*/ 0 w 424"/>
                    <a:gd name="T43" fmla="*/ 23 h 247"/>
                    <a:gd name="T44" fmla="*/ 99 w 424"/>
                    <a:gd name="T45" fmla="*/ 0 h 247"/>
                    <a:gd name="T46" fmla="*/ 99 w 424"/>
                    <a:gd name="T47" fmla="*/ 0 h 247"/>
                    <a:gd name="T48" fmla="*/ 101 w 424"/>
                    <a:gd name="T49" fmla="*/ 0 h 247"/>
                    <a:gd name="T50" fmla="*/ 415 w 424"/>
                    <a:gd name="T51" fmla="*/ 0 h 2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424" h="247">
                      <a:moveTo>
                        <a:pt x="415" y="0"/>
                      </a:moveTo>
                      <a:lnTo>
                        <a:pt x="415" y="0"/>
                      </a:lnTo>
                      <a:lnTo>
                        <a:pt x="422" y="40"/>
                      </a:lnTo>
                      <a:lnTo>
                        <a:pt x="424" y="80"/>
                      </a:lnTo>
                      <a:lnTo>
                        <a:pt x="422" y="101"/>
                      </a:lnTo>
                      <a:lnTo>
                        <a:pt x="415" y="120"/>
                      </a:lnTo>
                      <a:lnTo>
                        <a:pt x="405" y="139"/>
                      </a:lnTo>
                      <a:lnTo>
                        <a:pt x="396" y="158"/>
                      </a:lnTo>
                      <a:lnTo>
                        <a:pt x="382" y="176"/>
                      </a:lnTo>
                      <a:lnTo>
                        <a:pt x="368" y="193"/>
                      </a:lnTo>
                      <a:lnTo>
                        <a:pt x="339" y="221"/>
                      </a:lnTo>
                      <a:lnTo>
                        <a:pt x="328" y="231"/>
                      </a:lnTo>
                      <a:lnTo>
                        <a:pt x="316" y="238"/>
                      </a:lnTo>
                      <a:lnTo>
                        <a:pt x="304" y="242"/>
                      </a:lnTo>
                      <a:lnTo>
                        <a:pt x="290" y="245"/>
                      </a:lnTo>
                      <a:lnTo>
                        <a:pt x="255" y="247"/>
                      </a:lnTo>
                      <a:lnTo>
                        <a:pt x="217" y="245"/>
                      </a:lnTo>
                      <a:lnTo>
                        <a:pt x="146" y="240"/>
                      </a:lnTo>
                      <a:lnTo>
                        <a:pt x="0" y="23"/>
                      </a:lnTo>
                      <a:lnTo>
                        <a:pt x="99" y="0"/>
                      </a:lnTo>
                      <a:lnTo>
                        <a:pt x="101" y="0"/>
                      </a:lnTo>
                      <a:lnTo>
                        <a:pt x="41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1" name="Freeform 86"/>
                <p:cNvSpPr>
                  <a:spLocks/>
                </p:cNvSpPr>
                <p:nvPr/>
              </p:nvSpPr>
              <p:spPr bwMode="auto">
                <a:xfrm>
                  <a:off x="4378" y="962"/>
                  <a:ext cx="396" cy="235"/>
                </a:xfrm>
                <a:custGeom>
                  <a:avLst/>
                  <a:gdLst>
                    <a:gd name="T0" fmla="*/ 386 w 396"/>
                    <a:gd name="T1" fmla="*/ 0 h 235"/>
                    <a:gd name="T2" fmla="*/ 386 w 396"/>
                    <a:gd name="T3" fmla="*/ 0 h 235"/>
                    <a:gd name="T4" fmla="*/ 391 w 396"/>
                    <a:gd name="T5" fmla="*/ 25 h 235"/>
                    <a:gd name="T6" fmla="*/ 393 w 396"/>
                    <a:gd name="T7" fmla="*/ 54 h 235"/>
                    <a:gd name="T8" fmla="*/ 396 w 396"/>
                    <a:gd name="T9" fmla="*/ 80 h 235"/>
                    <a:gd name="T10" fmla="*/ 391 w 396"/>
                    <a:gd name="T11" fmla="*/ 101 h 235"/>
                    <a:gd name="T12" fmla="*/ 391 w 396"/>
                    <a:gd name="T13" fmla="*/ 101 h 235"/>
                    <a:gd name="T14" fmla="*/ 386 w 396"/>
                    <a:gd name="T15" fmla="*/ 120 h 235"/>
                    <a:gd name="T16" fmla="*/ 377 w 396"/>
                    <a:gd name="T17" fmla="*/ 139 h 235"/>
                    <a:gd name="T18" fmla="*/ 363 w 396"/>
                    <a:gd name="T19" fmla="*/ 158 h 235"/>
                    <a:gd name="T20" fmla="*/ 349 w 396"/>
                    <a:gd name="T21" fmla="*/ 174 h 235"/>
                    <a:gd name="T22" fmla="*/ 320 w 396"/>
                    <a:gd name="T23" fmla="*/ 207 h 235"/>
                    <a:gd name="T24" fmla="*/ 294 w 396"/>
                    <a:gd name="T25" fmla="*/ 228 h 235"/>
                    <a:gd name="T26" fmla="*/ 294 w 396"/>
                    <a:gd name="T27" fmla="*/ 228 h 235"/>
                    <a:gd name="T28" fmla="*/ 287 w 396"/>
                    <a:gd name="T29" fmla="*/ 231 h 235"/>
                    <a:gd name="T30" fmla="*/ 278 w 396"/>
                    <a:gd name="T31" fmla="*/ 233 h 235"/>
                    <a:gd name="T32" fmla="*/ 257 w 396"/>
                    <a:gd name="T33" fmla="*/ 235 h 235"/>
                    <a:gd name="T34" fmla="*/ 231 w 396"/>
                    <a:gd name="T35" fmla="*/ 235 h 235"/>
                    <a:gd name="T36" fmla="*/ 203 w 396"/>
                    <a:gd name="T37" fmla="*/ 235 h 235"/>
                    <a:gd name="T38" fmla="*/ 155 w 396"/>
                    <a:gd name="T39" fmla="*/ 231 h 235"/>
                    <a:gd name="T40" fmla="*/ 134 w 396"/>
                    <a:gd name="T41" fmla="*/ 228 h 235"/>
                    <a:gd name="T42" fmla="*/ 0 w 396"/>
                    <a:gd name="T43" fmla="*/ 30 h 235"/>
                    <a:gd name="T44" fmla="*/ 82 w 396"/>
                    <a:gd name="T45" fmla="*/ 11 h 235"/>
                    <a:gd name="T46" fmla="*/ 82 w 396"/>
                    <a:gd name="T47" fmla="*/ 11 h 235"/>
                    <a:gd name="T48" fmla="*/ 99 w 396"/>
                    <a:gd name="T49" fmla="*/ 0 h 235"/>
                    <a:gd name="T50" fmla="*/ 386 w 396"/>
                    <a:gd name="T51" fmla="*/ 0 h 23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96" h="235">
                      <a:moveTo>
                        <a:pt x="386" y="0"/>
                      </a:moveTo>
                      <a:lnTo>
                        <a:pt x="386" y="0"/>
                      </a:lnTo>
                      <a:lnTo>
                        <a:pt x="391" y="25"/>
                      </a:lnTo>
                      <a:lnTo>
                        <a:pt x="393" y="54"/>
                      </a:lnTo>
                      <a:lnTo>
                        <a:pt x="396" y="80"/>
                      </a:lnTo>
                      <a:lnTo>
                        <a:pt x="391" y="101"/>
                      </a:lnTo>
                      <a:lnTo>
                        <a:pt x="386" y="120"/>
                      </a:lnTo>
                      <a:lnTo>
                        <a:pt x="377" y="139"/>
                      </a:lnTo>
                      <a:lnTo>
                        <a:pt x="363" y="158"/>
                      </a:lnTo>
                      <a:lnTo>
                        <a:pt x="349" y="174"/>
                      </a:lnTo>
                      <a:lnTo>
                        <a:pt x="320" y="207"/>
                      </a:lnTo>
                      <a:lnTo>
                        <a:pt x="294" y="228"/>
                      </a:lnTo>
                      <a:lnTo>
                        <a:pt x="287" y="231"/>
                      </a:lnTo>
                      <a:lnTo>
                        <a:pt x="278" y="233"/>
                      </a:lnTo>
                      <a:lnTo>
                        <a:pt x="257" y="235"/>
                      </a:lnTo>
                      <a:lnTo>
                        <a:pt x="231" y="235"/>
                      </a:lnTo>
                      <a:lnTo>
                        <a:pt x="203" y="235"/>
                      </a:lnTo>
                      <a:lnTo>
                        <a:pt x="155" y="231"/>
                      </a:lnTo>
                      <a:lnTo>
                        <a:pt x="134" y="228"/>
                      </a:lnTo>
                      <a:lnTo>
                        <a:pt x="0" y="30"/>
                      </a:lnTo>
                      <a:lnTo>
                        <a:pt x="82" y="11"/>
                      </a:lnTo>
                      <a:lnTo>
                        <a:pt x="99" y="0"/>
                      </a:lnTo>
                      <a:lnTo>
                        <a:pt x="386"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2" name="Freeform 87"/>
                <p:cNvSpPr>
                  <a:spLocks/>
                </p:cNvSpPr>
                <p:nvPr/>
              </p:nvSpPr>
              <p:spPr bwMode="auto">
                <a:xfrm>
                  <a:off x="4597" y="962"/>
                  <a:ext cx="170" cy="14"/>
                </a:xfrm>
                <a:custGeom>
                  <a:avLst/>
                  <a:gdLst>
                    <a:gd name="T0" fmla="*/ 170 w 170"/>
                    <a:gd name="T1" fmla="*/ 14 h 14"/>
                    <a:gd name="T2" fmla="*/ 170 w 170"/>
                    <a:gd name="T3" fmla="*/ 14 h 14"/>
                    <a:gd name="T4" fmla="*/ 0 w 170"/>
                    <a:gd name="T5" fmla="*/ 0 h 14"/>
                    <a:gd name="T6" fmla="*/ 0 w 170"/>
                    <a:gd name="T7" fmla="*/ 0 h 14"/>
                    <a:gd name="T8" fmla="*/ 47 w 170"/>
                    <a:gd name="T9" fmla="*/ 0 h 14"/>
                    <a:gd name="T10" fmla="*/ 167 w 170"/>
                    <a:gd name="T11" fmla="*/ 0 h 14"/>
                    <a:gd name="T12" fmla="*/ 167 w 170"/>
                    <a:gd name="T13" fmla="*/ 0 h 14"/>
                    <a:gd name="T14" fmla="*/ 170 w 170"/>
                    <a:gd name="T15" fmla="*/ 14 h 14"/>
                    <a:gd name="T16" fmla="*/ 170 w 170"/>
                    <a:gd name="T17" fmla="*/ 14 h 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70" h="14">
                      <a:moveTo>
                        <a:pt x="170" y="14"/>
                      </a:moveTo>
                      <a:lnTo>
                        <a:pt x="170" y="14"/>
                      </a:lnTo>
                      <a:lnTo>
                        <a:pt x="0" y="0"/>
                      </a:lnTo>
                      <a:lnTo>
                        <a:pt x="47" y="0"/>
                      </a:lnTo>
                      <a:lnTo>
                        <a:pt x="167" y="0"/>
                      </a:lnTo>
                      <a:lnTo>
                        <a:pt x="170" y="14"/>
                      </a:lnTo>
                      <a:close/>
                    </a:path>
                  </a:pathLst>
                </a:custGeom>
                <a:solidFill>
                  <a:srgbClr val="6F5F4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3" name="Freeform 88"/>
                <p:cNvSpPr>
                  <a:spLocks/>
                </p:cNvSpPr>
                <p:nvPr/>
              </p:nvSpPr>
              <p:spPr bwMode="auto">
                <a:xfrm>
                  <a:off x="4597" y="976"/>
                  <a:ext cx="172" cy="21"/>
                </a:xfrm>
                <a:custGeom>
                  <a:avLst/>
                  <a:gdLst>
                    <a:gd name="T0" fmla="*/ 172 w 172"/>
                    <a:gd name="T1" fmla="*/ 21 h 21"/>
                    <a:gd name="T2" fmla="*/ 172 w 172"/>
                    <a:gd name="T3" fmla="*/ 21 h 21"/>
                    <a:gd name="T4" fmla="*/ 0 w 172"/>
                    <a:gd name="T5" fmla="*/ 7 h 21"/>
                    <a:gd name="T6" fmla="*/ 0 w 172"/>
                    <a:gd name="T7" fmla="*/ 7 h 21"/>
                    <a:gd name="T8" fmla="*/ 170 w 172"/>
                    <a:gd name="T9" fmla="*/ 0 h 21"/>
                    <a:gd name="T10" fmla="*/ 170 w 172"/>
                    <a:gd name="T11" fmla="*/ 0 h 21"/>
                    <a:gd name="T12" fmla="*/ 172 w 172"/>
                    <a:gd name="T13" fmla="*/ 21 h 21"/>
                    <a:gd name="T14" fmla="*/ 172 w 172"/>
                    <a:gd name="T15" fmla="*/ 21 h 2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72" h="21">
                      <a:moveTo>
                        <a:pt x="172" y="21"/>
                      </a:moveTo>
                      <a:lnTo>
                        <a:pt x="172" y="21"/>
                      </a:lnTo>
                      <a:lnTo>
                        <a:pt x="0" y="7"/>
                      </a:lnTo>
                      <a:lnTo>
                        <a:pt x="170" y="0"/>
                      </a:lnTo>
                      <a:lnTo>
                        <a:pt x="172" y="21"/>
                      </a:lnTo>
                      <a:close/>
                    </a:path>
                  </a:pathLst>
                </a:custGeom>
                <a:solidFill>
                  <a:srgbClr val="6F5F4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4" name="Freeform 89"/>
                <p:cNvSpPr>
                  <a:spLocks/>
                </p:cNvSpPr>
                <p:nvPr/>
              </p:nvSpPr>
              <p:spPr bwMode="auto">
                <a:xfrm>
                  <a:off x="4597" y="995"/>
                  <a:ext cx="174" cy="21"/>
                </a:xfrm>
                <a:custGeom>
                  <a:avLst/>
                  <a:gdLst>
                    <a:gd name="T0" fmla="*/ 174 w 174"/>
                    <a:gd name="T1" fmla="*/ 21 h 21"/>
                    <a:gd name="T2" fmla="*/ 0 w 174"/>
                    <a:gd name="T3" fmla="*/ 7 h 21"/>
                    <a:gd name="T4" fmla="*/ 172 w 174"/>
                    <a:gd name="T5" fmla="*/ 0 h 21"/>
                    <a:gd name="T6" fmla="*/ 172 w 174"/>
                    <a:gd name="T7" fmla="*/ 0 h 21"/>
                    <a:gd name="T8" fmla="*/ 174 w 174"/>
                    <a:gd name="T9" fmla="*/ 21 h 21"/>
                    <a:gd name="T10" fmla="*/ 174 w 174"/>
                    <a:gd name="T11" fmla="*/ 21 h 2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4" h="21">
                      <a:moveTo>
                        <a:pt x="174" y="21"/>
                      </a:moveTo>
                      <a:lnTo>
                        <a:pt x="0" y="7"/>
                      </a:lnTo>
                      <a:lnTo>
                        <a:pt x="172" y="0"/>
                      </a:lnTo>
                      <a:lnTo>
                        <a:pt x="174" y="21"/>
                      </a:lnTo>
                      <a:close/>
                    </a:path>
                  </a:pathLst>
                </a:custGeom>
                <a:solidFill>
                  <a:srgbClr val="6F5F4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5" name="Freeform 90"/>
                <p:cNvSpPr>
                  <a:spLocks/>
                </p:cNvSpPr>
                <p:nvPr/>
              </p:nvSpPr>
              <p:spPr bwMode="auto">
                <a:xfrm>
                  <a:off x="4474" y="997"/>
                  <a:ext cx="274" cy="153"/>
                </a:xfrm>
                <a:custGeom>
                  <a:avLst/>
                  <a:gdLst>
                    <a:gd name="T0" fmla="*/ 191 w 274"/>
                    <a:gd name="T1" fmla="*/ 19 h 153"/>
                    <a:gd name="T2" fmla="*/ 191 w 274"/>
                    <a:gd name="T3" fmla="*/ 19 h 153"/>
                    <a:gd name="T4" fmla="*/ 196 w 274"/>
                    <a:gd name="T5" fmla="*/ 19 h 153"/>
                    <a:gd name="T6" fmla="*/ 210 w 274"/>
                    <a:gd name="T7" fmla="*/ 16 h 153"/>
                    <a:gd name="T8" fmla="*/ 227 w 274"/>
                    <a:gd name="T9" fmla="*/ 16 h 153"/>
                    <a:gd name="T10" fmla="*/ 239 w 274"/>
                    <a:gd name="T11" fmla="*/ 19 h 153"/>
                    <a:gd name="T12" fmla="*/ 250 w 274"/>
                    <a:gd name="T13" fmla="*/ 21 h 153"/>
                    <a:gd name="T14" fmla="*/ 250 w 274"/>
                    <a:gd name="T15" fmla="*/ 21 h 153"/>
                    <a:gd name="T16" fmla="*/ 260 w 274"/>
                    <a:gd name="T17" fmla="*/ 28 h 153"/>
                    <a:gd name="T18" fmla="*/ 269 w 274"/>
                    <a:gd name="T19" fmla="*/ 38 h 153"/>
                    <a:gd name="T20" fmla="*/ 272 w 274"/>
                    <a:gd name="T21" fmla="*/ 49 h 153"/>
                    <a:gd name="T22" fmla="*/ 274 w 274"/>
                    <a:gd name="T23" fmla="*/ 66 h 153"/>
                    <a:gd name="T24" fmla="*/ 272 w 274"/>
                    <a:gd name="T25" fmla="*/ 80 h 153"/>
                    <a:gd name="T26" fmla="*/ 264 w 274"/>
                    <a:gd name="T27" fmla="*/ 97 h 153"/>
                    <a:gd name="T28" fmla="*/ 253 w 274"/>
                    <a:gd name="T29" fmla="*/ 113 h 153"/>
                    <a:gd name="T30" fmla="*/ 236 w 274"/>
                    <a:gd name="T31" fmla="*/ 130 h 153"/>
                    <a:gd name="T32" fmla="*/ 236 w 274"/>
                    <a:gd name="T33" fmla="*/ 130 h 153"/>
                    <a:gd name="T34" fmla="*/ 227 w 274"/>
                    <a:gd name="T35" fmla="*/ 137 h 153"/>
                    <a:gd name="T36" fmla="*/ 217 w 274"/>
                    <a:gd name="T37" fmla="*/ 141 h 153"/>
                    <a:gd name="T38" fmla="*/ 196 w 274"/>
                    <a:gd name="T39" fmla="*/ 151 h 153"/>
                    <a:gd name="T40" fmla="*/ 175 w 274"/>
                    <a:gd name="T41" fmla="*/ 153 h 153"/>
                    <a:gd name="T42" fmla="*/ 154 w 274"/>
                    <a:gd name="T43" fmla="*/ 153 h 153"/>
                    <a:gd name="T44" fmla="*/ 135 w 274"/>
                    <a:gd name="T45" fmla="*/ 153 h 153"/>
                    <a:gd name="T46" fmla="*/ 121 w 274"/>
                    <a:gd name="T47" fmla="*/ 151 h 153"/>
                    <a:gd name="T48" fmla="*/ 107 w 274"/>
                    <a:gd name="T49" fmla="*/ 148 h 153"/>
                    <a:gd name="T50" fmla="*/ 62 w 274"/>
                    <a:gd name="T51" fmla="*/ 137 h 153"/>
                    <a:gd name="T52" fmla="*/ 0 w 274"/>
                    <a:gd name="T53" fmla="*/ 66 h 153"/>
                    <a:gd name="T54" fmla="*/ 33 w 274"/>
                    <a:gd name="T55" fmla="*/ 0 h 153"/>
                    <a:gd name="T56" fmla="*/ 102 w 274"/>
                    <a:gd name="T57" fmla="*/ 2 h 153"/>
                    <a:gd name="T58" fmla="*/ 109 w 274"/>
                    <a:gd name="T59" fmla="*/ 28 h 153"/>
                    <a:gd name="T60" fmla="*/ 109 w 274"/>
                    <a:gd name="T61" fmla="*/ 28 h 153"/>
                    <a:gd name="T62" fmla="*/ 123 w 274"/>
                    <a:gd name="T63" fmla="*/ 31 h 153"/>
                    <a:gd name="T64" fmla="*/ 135 w 274"/>
                    <a:gd name="T65" fmla="*/ 33 h 153"/>
                    <a:gd name="T66" fmla="*/ 151 w 274"/>
                    <a:gd name="T67" fmla="*/ 33 h 153"/>
                    <a:gd name="T68" fmla="*/ 151 w 274"/>
                    <a:gd name="T69" fmla="*/ 33 h 153"/>
                    <a:gd name="T70" fmla="*/ 165 w 274"/>
                    <a:gd name="T71" fmla="*/ 31 h 153"/>
                    <a:gd name="T72" fmla="*/ 180 w 274"/>
                    <a:gd name="T73" fmla="*/ 26 h 153"/>
                    <a:gd name="T74" fmla="*/ 191 w 274"/>
                    <a:gd name="T75" fmla="*/ 19 h 153"/>
                    <a:gd name="T76" fmla="*/ 191 w 274"/>
                    <a:gd name="T77" fmla="*/ 19 h 15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274" h="153">
                      <a:moveTo>
                        <a:pt x="191" y="19"/>
                      </a:moveTo>
                      <a:lnTo>
                        <a:pt x="191" y="19"/>
                      </a:lnTo>
                      <a:lnTo>
                        <a:pt x="196" y="19"/>
                      </a:lnTo>
                      <a:lnTo>
                        <a:pt x="210" y="16"/>
                      </a:lnTo>
                      <a:lnTo>
                        <a:pt x="227" y="16"/>
                      </a:lnTo>
                      <a:lnTo>
                        <a:pt x="239" y="19"/>
                      </a:lnTo>
                      <a:lnTo>
                        <a:pt x="250" y="21"/>
                      </a:lnTo>
                      <a:lnTo>
                        <a:pt x="260" y="28"/>
                      </a:lnTo>
                      <a:lnTo>
                        <a:pt x="269" y="38"/>
                      </a:lnTo>
                      <a:lnTo>
                        <a:pt x="272" y="49"/>
                      </a:lnTo>
                      <a:lnTo>
                        <a:pt x="274" y="66"/>
                      </a:lnTo>
                      <a:lnTo>
                        <a:pt x="272" y="80"/>
                      </a:lnTo>
                      <a:lnTo>
                        <a:pt x="264" y="97"/>
                      </a:lnTo>
                      <a:lnTo>
                        <a:pt x="253" y="113"/>
                      </a:lnTo>
                      <a:lnTo>
                        <a:pt x="236" y="130"/>
                      </a:lnTo>
                      <a:lnTo>
                        <a:pt x="227" y="137"/>
                      </a:lnTo>
                      <a:lnTo>
                        <a:pt x="217" y="141"/>
                      </a:lnTo>
                      <a:lnTo>
                        <a:pt x="196" y="151"/>
                      </a:lnTo>
                      <a:lnTo>
                        <a:pt x="175" y="153"/>
                      </a:lnTo>
                      <a:lnTo>
                        <a:pt x="154" y="153"/>
                      </a:lnTo>
                      <a:lnTo>
                        <a:pt x="135" y="153"/>
                      </a:lnTo>
                      <a:lnTo>
                        <a:pt x="121" y="151"/>
                      </a:lnTo>
                      <a:lnTo>
                        <a:pt x="107" y="148"/>
                      </a:lnTo>
                      <a:lnTo>
                        <a:pt x="62" y="137"/>
                      </a:lnTo>
                      <a:lnTo>
                        <a:pt x="0" y="66"/>
                      </a:lnTo>
                      <a:lnTo>
                        <a:pt x="33" y="0"/>
                      </a:lnTo>
                      <a:lnTo>
                        <a:pt x="102" y="2"/>
                      </a:lnTo>
                      <a:lnTo>
                        <a:pt x="109" y="28"/>
                      </a:lnTo>
                      <a:lnTo>
                        <a:pt x="123" y="31"/>
                      </a:lnTo>
                      <a:lnTo>
                        <a:pt x="135" y="33"/>
                      </a:lnTo>
                      <a:lnTo>
                        <a:pt x="151" y="33"/>
                      </a:lnTo>
                      <a:lnTo>
                        <a:pt x="165" y="31"/>
                      </a:lnTo>
                      <a:lnTo>
                        <a:pt x="180" y="26"/>
                      </a:lnTo>
                      <a:lnTo>
                        <a:pt x="191" y="1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6" name="Freeform 91"/>
                <p:cNvSpPr>
                  <a:spLocks/>
                </p:cNvSpPr>
                <p:nvPr/>
              </p:nvSpPr>
              <p:spPr bwMode="auto">
                <a:xfrm>
                  <a:off x="4371" y="962"/>
                  <a:ext cx="210" cy="150"/>
                </a:xfrm>
                <a:custGeom>
                  <a:avLst/>
                  <a:gdLst>
                    <a:gd name="T0" fmla="*/ 210 w 210"/>
                    <a:gd name="T1" fmla="*/ 0 h 150"/>
                    <a:gd name="T2" fmla="*/ 210 w 210"/>
                    <a:gd name="T3" fmla="*/ 0 h 150"/>
                    <a:gd name="T4" fmla="*/ 202 w 210"/>
                    <a:gd name="T5" fmla="*/ 16 h 150"/>
                    <a:gd name="T6" fmla="*/ 193 w 210"/>
                    <a:gd name="T7" fmla="*/ 33 h 150"/>
                    <a:gd name="T8" fmla="*/ 169 w 210"/>
                    <a:gd name="T9" fmla="*/ 63 h 150"/>
                    <a:gd name="T10" fmla="*/ 169 w 210"/>
                    <a:gd name="T11" fmla="*/ 63 h 150"/>
                    <a:gd name="T12" fmla="*/ 167 w 210"/>
                    <a:gd name="T13" fmla="*/ 68 h 150"/>
                    <a:gd name="T14" fmla="*/ 165 w 210"/>
                    <a:gd name="T15" fmla="*/ 77 h 150"/>
                    <a:gd name="T16" fmla="*/ 165 w 210"/>
                    <a:gd name="T17" fmla="*/ 77 h 150"/>
                    <a:gd name="T18" fmla="*/ 165 w 210"/>
                    <a:gd name="T19" fmla="*/ 84 h 150"/>
                    <a:gd name="T20" fmla="*/ 162 w 210"/>
                    <a:gd name="T21" fmla="*/ 89 h 150"/>
                    <a:gd name="T22" fmla="*/ 160 w 210"/>
                    <a:gd name="T23" fmla="*/ 96 h 150"/>
                    <a:gd name="T24" fmla="*/ 155 w 210"/>
                    <a:gd name="T25" fmla="*/ 99 h 150"/>
                    <a:gd name="T26" fmla="*/ 144 w 210"/>
                    <a:gd name="T27" fmla="*/ 106 h 150"/>
                    <a:gd name="T28" fmla="*/ 129 w 210"/>
                    <a:gd name="T29" fmla="*/ 108 h 150"/>
                    <a:gd name="T30" fmla="*/ 129 w 210"/>
                    <a:gd name="T31" fmla="*/ 108 h 150"/>
                    <a:gd name="T32" fmla="*/ 120 w 210"/>
                    <a:gd name="T33" fmla="*/ 120 h 150"/>
                    <a:gd name="T34" fmla="*/ 118 w 210"/>
                    <a:gd name="T35" fmla="*/ 124 h 150"/>
                    <a:gd name="T36" fmla="*/ 118 w 210"/>
                    <a:gd name="T37" fmla="*/ 132 h 150"/>
                    <a:gd name="T38" fmla="*/ 118 w 210"/>
                    <a:gd name="T39" fmla="*/ 132 h 150"/>
                    <a:gd name="T40" fmla="*/ 115 w 210"/>
                    <a:gd name="T41" fmla="*/ 141 h 150"/>
                    <a:gd name="T42" fmla="*/ 113 w 210"/>
                    <a:gd name="T43" fmla="*/ 146 h 150"/>
                    <a:gd name="T44" fmla="*/ 111 w 210"/>
                    <a:gd name="T45" fmla="*/ 150 h 150"/>
                    <a:gd name="T46" fmla="*/ 103 w 210"/>
                    <a:gd name="T47" fmla="*/ 150 h 150"/>
                    <a:gd name="T48" fmla="*/ 92 w 210"/>
                    <a:gd name="T49" fmla="*/ 150 h 150"/>
                    <a:gd name="T50" fmla="*/ 78 w 210"/>
                    <a:gd name="T51" fmla="*/ 148 h 150"/>
                    <a:gd name="T52" fmla="*/ 0 w 210"/>
                    <a:gd name="T53" fmla="*/ 30 h 150"/>
                    <a:gd name="T54" fmla="*/ 96 w 210"/>
                    <a:gd name="T55" fmla="*/ 7 h 150"/>
                    <a:gd name="T56" fmla="*/ 96 w 210"/>
                    <a:gd name="T57" fmla="*/ 7 h 150"/>
                    <a:gd name="T58" fmla="*/ 108 w 210"/>
                    <a:gd name="T59" fmla="*/ 0 h 150"/>
                    <a:gd name="T60" fmla="*/ 210 w 210"/>
                    <a:gd name="T61" fmla="*/ 0 h 15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210" h="150">
                      <a:moveTo>
                        <a:pt x="210" y="0"/>
                      </a:moveTo>
                      <a:lnTo>
                        <a:pt x="210" y="0"/>
                      </a:lnTo>
                      <a:lnTo>
                        <a:pt x="202" y="16"/>
                      </a:lnTo>
                      <a:lnTo>
                        <a:pt x="193" y="33"/>
                      </a:lnTo>
                      <a:lnTo>
                        <a:pt x="169" y="63"/>
                      </a:lnTo>
                      <a:lnTo>
                        <a:pt x="167" y="68"/>
                      </a:lnTo>
                      <a:lnTo>
                        <a:pt x="165" y="77"/>
                      </a:lnTo>
                      <a:lnTo>
                        <a:pt x="165" y="84"/>
                      </a:lnTo>
                      <a:lnTo>
                        <a:pt x="162" y="89"/>
                      </a:lnTo>
                      <a:lnTo>
                        <a:pt x="160" y="96"/>
                      </a:lnTo>
                      <a:lnTo>
                        <a:pt x="155" y="99"/>
                      </a:lnTo>
                      <a:lnTo>
                        <a:pt x="144" y="106"/>
                      </a:lnTo>
                      <a:lnTo>
                        <a:pt x="129" y="108"/>
                      </a:lnTo>
                      <a:lnTo>
                        <a:pt x="120" y="120"/>
                      </a:lnTo>
                      <a:lnTo>
                        <a:pt x="118" y="124"/>
                      </a:lnTo>
                      <a:lnTo>
                        <a:pt x="118" y="132"/>
                      </a:lnTo>
                      <a:lnTo>
                        <a:pt x="115" y="141"/>
                      </a:lnTo>
                      <a:lnTo>
                        <a:pt x="113" y="146"/>
                      </a:lnTo>
                      <a:lnTo>
                        <a:pt x="111" y="150"/>
                      </a:lnTo>
                      <a:lnTo>
                        <a:pt x="103" y="150"/>
                      </a:lnTo>
                      <a:lnTo>
                        <a:pt x="92" y="150"/>
                      </a:lnTo>
                      <a:lnTo>
                        <a:pt x="78" y="148"/>
                      </a:lnTo>
                      <a:lnTo>
                        <a:pt x="0" y="30"/>
                      </a:lnTo>
                      <a:lnTo>
                        <a:pt x="96" y="7"/>
                      </a:lnTo>
                      <a:lnTo>
                        <a:pt x="108" y="0"/>
                      </a:lnTo>
                      <a:lnTo>
                        <a:pt x="21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7" name="Freeform 92"/>
                <p:cNvSpPr>
                  <a:spLocks/>
                </p:cNvSpPr>
                <p:nvPr/>
              </p:nvSpPr>
              <p:spPr bwMode="auto">
                <a:xfrm>
                  <a:off x="4387" y="962"/>
                  <a:ext cx="182" cy="141"/>
                </a:xfrm>
                <a:custGeom>
                  <a:avLst/>
                  <a:gdLst>
                    <a:gd name="T0" fmla="*/ 182 w 182"/>
                    <a:gd name="T1" fmla="*/ 0 h 141"/>
                    <a:gd name="T2" fmla="*/ 182 w 182"/>
                    <a:gd name="T3" fmla="*/ 0 h 141"/>
                    <a:gd name="T4" fmla="*/ 177 w 182"/>
                    <a:gd name="T5" fmla="*/ 11 h 141"/>
                    <a:gd name="T6" fmla="*/ 170 w 182"/>
                    <a:gd name="T7" fmla="*/ 23 h 141"/>
                    <a:gd name="T8" fmla="*/ 170 w 182"/>
                    <a:gd name="T9" fmla="*/ 23 h 141"/>
                    <a:gd name="T10" fmla="*/ 156 w 182"/>
                    <a:gd name="T11" fmla="*/ 42 h 141"/>
                    <a:gd name="T12" fmla="*/ 146 w 182"/>
                    <a:gd name="T13" fmla="*/ 56 h 141"/>
                    <a:gd name="T14" fmla="*/ 139 w 182"/>
                    <a:gd name="T15" fmla="*/ 68 h 141"/>
                    <a:gd name="T16" fmla="*/ 139 w 182"/>
                    <a:gd name="T17" fmla="*/ 80 h 141"/>
                    <a:gd name="T18" fmla="*/ 139 w 182"/>
                    <a:gd name="T19" fmla="*/ 80 h 141"/>
                    <a:gd name="T20" fmla="*/ 137 w 182"/>
                    <a:gd name="T21" fmla="*/ 84 h 141"/>
                    <a:gd name="T22" fmla="*/ 135 w 182"/>
                    <a:gd name="T23" fmla="*/ 89 h 141"/>
                    <a:gd name="T24" fmla="*/ 130 w 182"/>
                    <a:gd name="T25" fmla="*/ 94 h 141"/>
                    <a:gd name="T26" fmla="*/ 125 w 182"/>
                    <a:gd name="T27" fmla="*/ 96 h 141"/>
                    <a:gd name="T28" fmla="*/ 116 w 182"/>
                    <a:gd name="T29" fmla="*/ 99 h 141"/>
                    <a:gd name="T30" fmla="*/ 111 w 182"/>
                    <a:gd name="T31" fmla="*/ 99 h 141"/>
                    <a:gd name="T32" fmla="*/ 111 w 182"/>
                    <a:gd name="T33" fmla="*/ 99 h 141"/>
                    <a:gd name="T34" fmla="*/ 106 w 182"/>
                    <a:gd name="T35" fmla="*/ 101 h 141"/>
                    <a:gd name="T36" fmla="*/ 99 w 182"/>
                    <a:gd name="T37" fmla="*/ 108 h 141"/>
                    <a:gd name="T38" fmla="*/ 92 w 182"/>
                    <a:gd name="T39" fmla="*/ 120 h 141"/>
                    <a:gd name="T40" fmla="*/ 90 w 182"/>
                    <a:gd name="T41" fmla="*/ 127 h 141"/>
                    <a:gd name="T42" fmla="*/ 90 w 182"/>
                    <a:gd name="T43" fmla="*/ 134 h 141"/>
                    <a:gd name="T44" fmla="*/ 90 w 182"/>
                    <a:gd name="T45" fmla="*/ 134 h 141"/>
                    <a:gd name="T46" fmla="*/ 90 w 182"/>
                    <a:gd name="T47" fmla="*/ 139 h 141"/>
                    <a:gd name="T48" fmla="*/ 85 w 182"/>
                    <a:gd name="T49" fmla="*/ 141 h 141"/>
                    <a:gd name="T50" fmla="*/ 78 w 182"/>
                    <a:gd name="T51" fmla="*/ 141 h 141"/>
                    <a:gd name="T52" fmla="*/ 69 w 182"/>
                    <a:gd name="T53" fmla="*/ 139 h 141"/>
                    <a:gd name="T54" fmla="*/ 0 w 182"/>
                    <a:gd name="T55" fmla="*/ 37 h 141"/>
                    <a:gd name="T56" fmla="*/ 85 w 182"/>
                    <a:gd name="T57" fmla="*/ 16 h 141"/>
                    <a:gd name="T58" fmla="*/ 85 w 182"/>
                    <a:gd name="T59" fmla="*/ 16 h 141"/>
                    <a:gd name="T60" fmla="*/ 92 w 182"/>
                    <a:gd name="T61" fmla="*/ 11 h 141"/>
                    <a:gd name="T62" fmla="*/ 109 w 182"/>
                    <a:gd name="T63" fmla="*/ 0 h 141"/>
                    <a:gd name="T64" fmla="*/ 182 w 182"/>
                    <a:gd name="T65" fmla="*/ 0 h 141"/>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82" h="141">
                      <a:moveTo>
                        <a:pt x="182" y="0"/>
                      </a:moveTo>
                      <a:lnTo>
                        <a:pt x="182" y="0"/>
                      </a:lnTo>
                      <a:lnTo>
                        <a:pt x="177" y="11"/>
                      </a:lnTo>
                      <a:lnTo>
                        <a:pt x="170" y="23"/>
                      </a:lnTo>
                      <a:lnTo>
                        <a:pt x="156" y="42"/>
                      </a:lnTo>
                      <a:lnTo>
                        <a:pt x="146" y="56"/>
                      </a:lnTo>
                      <a:lnTo>
                        <a:pt x="139" y="68"/>
                      </a:lnTo>
                      <a:lnTo>
                        <a:pt x="139" y="80"/>
                      </a:lnTo>
                      <a:lnTo>
                        <a:pt x="137" y="84"/>
                      </a:lnTo>
                      <a:lnTo>
                        <a:pt x="135" y="89"/>
                      </a:lnTo>
                      <a:lnTo>
                        <a:pt x="130" y="94"/>
                      </a:lnTo>
                      <a:lnTo>
                        <a:pt x="125" y="96"/>
                      </a:lnTo>
                      <a:lnTo>
                        <a:pt x="116" y="99"/>
                      </a:lnTo>
                      <a:lnTo>
                        <a:pt x="111" y="99"/>
                      </a:lnTo>
                      <a:lnTo>
                        <a:pt x="106" y="101"/>
                      </a:lnTo>
                      <a:lnTo>
                        <a:pt x="99" y="108"/>
                      </a:lnTo>
                      <a:lnTo>
                        <a:pt x="92" y="120"/>
                      </a:lnTo>
                      <a:lnTo>
                        <a:pt x="90" y="127"/>
                      </a:lnTo>
                      <a:lnTo>
                        <a:pt x="90" y="134"/>
                      </a:lnTo>
                      <a:lnTo>
                        <a:pt x="90" y="139"/>
                      </a:lnTo>
                      <a:lnTo>
                        <a:pt x="85" y="141"/>
                      </a:lnTo>
                      <a:lnTo>
                        <a:pt x="78" y="141"/>
                      </a:lnTo>
                      <a:lnTo>
                        <a:pt x="69" y="139"/>
                      </a:lnTo>
                      <a:lnTo>
                        <a:pt x="0" y="37"/>
                      </a:lnTo>
                      <a:lnTo>
                        <a:pt x="85" y="16"/>
                      </a:lnTo>
                      <a:lnTo>
                        <a:pt x="92" y="11"/>
                      </a:lnTo>
                      <a:lnTo>
                        <a:pt x="109" y="0"/>
                      </a:lnTo>
                      <a:lnTo>
                        <a:pt x="182" y="0"/>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8" name="Freeform 93"/>
                <p:cNvSpPr>
                  <a:spLocks/>
                </p:cNvSpPr>
                <p:nvPr/>
              </p:nvSpPr>
              <p:spPr bwMode="auto">
                <a:xfrm>
                  <a:off x="4175" y="1178"/>
                  <a:ext cx="813" cy="797"/>
                </a:xfrm>
                <a:custGeom>
                  <a:avLst/>
                  <a:gdLst>
                    <a:gd name="T0" fmla="*/ 264 w 813"/>
                    <a:gd name="T1" fmla="*/ 3 h 797"/>
                    <a:gd name="T2" fmla="*/ 236 w 813"/>
                    <a:gd name="T3" fmla="*/ 8 h 797"/>
                    <a:gd name="T4" fmla="*/ 179 w 813"/>
                    <a:gd name="T5" fmla="*/ 19 h 797"/>
                    <a:gd name="T6" fmla="*/ 127 w 813"/>
                    <a:gd name="T7" fmla="*/ 38 h 797"/>
                    <a:gd name="T8" fmla="*/ 78 w 813"/>
                    <a:gd name="T9" fmla="*/ 66 h 797"/>
                    <a:gd name="T10" fmla="*/ 24 w 813"/>
                    <a:gd name="T11" fmla="*/ 109 h 797"/>
                    <a:gd name="T12" fmla="*/ 0 w 813"/>
                    <a:gd name="T13" fmla="*/ 133 h 797"/>
                    <a:gd name="T14" fmla="*/ 0 w 813"/>
                    <a:gd name="T15" fmla="*/ 599 h 797"/>
                    <a:gd name="T16" fmla="*/ 2 w 813"/>
                    <a:gd name="T17" fmla="*/ 611 h 797"/>
                    <a:gd name="T18" fmla="*/ 40 w 813"/>
                    <a:gd name="T19" fmla="*/ 656 h 797"/>
                    <a:gd name="T20" fmla="*/ 83 w 813"/>
                    <a:gd name="T21" fmla="*/ 696 h 797"/>
                    <a:gd name="T22" fmla="*/ 130 w 813"/>
                    <a:gd name="T23" fmla="*/ 731 h 797"/>
                    <a:gd name="T24" fmla="*/ 222 w 813"/>
                    <a:gd name="T25" fmla="*/ 783 h 797"/>
                    <a:gd name="T26" fmla="*/ 264 w 813"/>
                    <a:gd name="T27" fmla="*/ 797 h 797"/>
                    <a:gd name="T28" fmla="*/ 568 w 813"/>
                    <a:gd name="T29" fmla="*/ 797 h 797"/>
                    <a:gd name="T30" fmla="*/ 613 w 813"/>
                    <a:gd name="T31" fmla="*/ 779 h 797"/>
                    <a:gd name="T32" fmla="*/ 655 w 813"/>
                    <a:gd name="T33" fmla="*/ 755 h 797"/>
                    <a:gd name="T34" fmla="*/ 695 w 813"/>
                    <a:gd name="T35" fmla="*/ 724 h 797"/>
                    <a:gd name="T36" fmla="*/ 731 w 813"/>
                    <a:gd name="T37" fmla="*/ 687 h 797"/>
                    <a:gd name="T38" fmla="*/ 752 w 813"/>
                    <a:gd name="T39" fmla="*/ 661 h 797"/>
                    <a:gd name="T40" fmla="*/ 785 w 813"/>
                    <a:gd name="T41" fmla="*/ 604 h 797"/>
                    <a:gd name="T42" fmla="*/ 809 w 813"/>
                    <a:gd name="T43" fmla="*/ 533 h 797"/>
                    <a:gd name="T44" fmla="*/ 811 w 813"/>
                    <a:gd name="T45" fmla="*/ 505 h 797"/>
                    <a:gd name="T46" fmla="*/ 813 w 813"/>
                    <a:gd name="T47" fmla="*/ 453 h 797"/>
                    <a:gd name="T48" fmla="*/ 809 w 813"/>
                    <a:gd name="T49" fmla="*/ 404 h 797"/>
                    <a:gd name="T50" fmla="*/ 799 w 813"/>
                    <a:gd name="T51" fmla="*/ 354 h 797"/>
                    <a:gd name="T52" fmla="*/ 773 w 813"/>
                    <a:gd name="T53" fmla="*/ 288 h 797"/>
                    <a:gd name="T54" fmla="*/ 757 w 813"/>
                    <a:gd name="T55" fmla="*/ 260 h 797"/>
                    <a:gd name="T56" fmla="*/ 721 w 813"/>
                    <a:gd name="T57" fmla="*/ 206 h 797"/>
                    <a:gd name="T58" fmla="*/ 679 w 813"/>
                    <a:gd name="T59" fmla="*/ 158 h 797"/>
                    <a:gd name="T60" fmla="*/ 632 w 813"/>
                    <a:gd name="T61" fmla="*/ 114 h 797"/>
                    <a:gd name="T62" fmla="*/ 568 w 813"/>
                    <a:gd name="T63" fmla="*/ 71 h 797"/>
                    <a:gd name="T64" fmla="*/ 538 w 813"/>
                    <a:gd name="T65" fmla="*/ 55 h 797"/>
                    <a:gd name="T66" fmla="*/ 474 w 813"/>
                    <a:gd name="T67" fmla="*/ 29 h 797"/>
                    <a:gd name="T68" fmla="*/ 410 w 813"/>
                    <a:gd name="T69" fmla="*/ 12 h 797"/>
                    <a:gd name="T70" fmla="*/ 344 w 813"/>
                    <a:gd name="T71" fmla="*/ 3 h 797"/>
                    <a:gd name="T72" fmla="*/ 309 w 813"/>
                    <a:gd name="T73" fmla="*/ 0 h 797"/>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813" h="797">
                      <a:moveTo>
                        <a:pt x="309" y="0"/>
                      </a:moveTo>
                      <a:lnTo>
                        <a:pt x="264" y="3"/>
                      </a:lnTo>
                      <a:lnTo>
                        <a:pt x="236" y="8"/>
                      </a:lnTo>
                      <a:lnTo>
                        <a:pt x="208" y="12"/>
                      </a:lnTo>
                      <a:lnTo>
                        <a:pt x="179" y="19"/>
                      </a:lnTo>
                      <a:lnTo>
                        <a:pt x="153" y="29"/>
                      </a:lnTo>
                      <a:lnTo>
                        <a:pt x="127" y="38"/>
                      </a:lnTo>
                      <a:lnTo>
                        <a:pt x="104" y="52"/>
                      </a:lnTo>
                      <a:lnTo>
                        <a:pt x="78" y="66"/>
                      </a:lnTo>
                      <a:lnTo>
                        <a:pt x="54" y="83"/>
                      </a:lnTo>
                      <a:lnTo>
                        <a:pt x="24" y="109"/>
                      </a:lnTo>
                      <a:lnTo>
                        <a:pt x="0" y="133"/>
                      </a:lnTo>
                      <a:lnTo>
                        <a:pt x="0" y="599"/>
                      </a:lnTo>
                      <a:lnTo>
                        <a:pt x="2" y="611"/>
                      </a:lnTo>
                      <a:lnTo>
                        <a:pt x="21" y="635"/>
                      </a:lnTo>
                      <a:lnTo>
                        <a:pt x="40" y="656"/>
                      </a:lnTo>
                      <a:lnTo>
                        <a:pt x="61" y="677"/>
                      </a:lnTo>
                      <a:lnTo>
                        <a:pt x="83" y="696"/>
                      </a:lnTo>
                      <a:lnTo>
                        <a:pt x="106" y="715"/>
                      </a:lnTo>
                      <a:lnTo>
                        <a:pt x="130" y="731"/>
                      </a:lnTo>
                      <a:lnTo>
                        <a:pt x="182" y="764"/>
                      </a:lnTo>
                      <a:lnTo>
                        <a:pt x="222" y="783"/>
                      </a:lnTo>
                      <a:lnTo>
                        <a:pt x="264" y="797"/>
                      </a:lnTo>
                      <a:lnTo>
                        <a:pt x="568" y="797"/>
                      </a:lnTo>
                      <a:lnTo>
                        <a:pt x="592" y="790"/>
                      </a:lnTo>
                      <a:lnTo>
                        <a:pt x="613" y="779"/>
                      </a:lnTo>
                      <a:lnTo>
                        <a:pt x="637" y="767"/>
                      </a:lnTo>
                      <a:lnTo>
                        <a:pt x="655" y="755"/>
                      </a:lnTo>
                      <a:lnTo>
                        <a:pt x="677" y="741"/>
                      </a:lnTo>
                      <a:lnTo>
                        <a:pt x="695" y="724"/>
                      </a:lnTo>
                      <a:lnTo>
                        <a:pt x="714" y="708"/>
                      </a:lnTo>
                      <a:lnTo>
                        <a:pt x="731" y="687"/>
                      </a:lnTo>
                      <a:lnTo>
                        <a:pt x="752" y="661"/>
                      </a:lnTo>
                      <a:lnTo>
                        <a:pt x="771" y="632"/>
                      </a:lnTo>
                      <a:lnTo>
                        <a:pt x="785" y="604"/>
                      </a:lnTo>
                      <a:lnTo>
                        <a:pt x="797" y="571"/>
                      </a:lnTo>
                      <a:lnTo>
                        <a:pt x="809" y="533"/>
                      </a:lnTo>
                      <a:lnTo>
                        <a:pt x="811" y="505"/>
                      </a:lnTo>
                      <a:lnTo>
                        <a:pt x="813" y="479"/>
                      </a:lnTo>
                      <a:lnTo>
                        <a:pt x="813" y="453"/>
                      </a:lnTo>
                      <a:lnTo>
                        <a:pt x="813" y="430"/>
                      </a:lnTo>
                      <a:lnTo>
                        <a:pt x="809" y="404"/>
                      </a:lnTo>
                      <a:lnTo>
                        <a:pt x="804" y="378"/>
                      </a:lnTo>
                      <a:lnTo>
                        <a:pt x="799" y="354"/>
                      </a:lnTo>
                      <a:lnTo>
                        <a:pt x="790" y="328"/>
                      </a:lnTo>
                      <a:lnTo>
                        <a:pt x="773" y="288"/>
                      </a:lnTo>
                      <a:lnTo>
                        <a:pt x="757" y="260"/>
                      </a:lnTo>
                      <a:lnTo>
                        <a:pt x="740" y="232"/>
                      </a:lnTo>
                      <a:lnTo>
                        <a:pt x="721" y="206"/>
                      </a:lnTo>
                      <a:lnTo>
                        <a:pt x="702" y="182"/>
                      </a:lnTo>
                      <a:lnTo>
                        <a:pt x="679" y="158"/>
                      </a:lnTo>
                      <a:lnTo>
                        <a:pt x="658" y="135"/>
                      </a:lnTo>
                      <a:lnTo>
                        <a:pt x="632" y="114"/>
                      </a:lnTo>
                      <a:lnTo>
                        <a:pt x="606" y="95"/>
                      </a:lnTo>
                      <a:lnTo>
                        <a:pt x="568" y="71"/>
                      </a:lnTo>
                      <a:lnTo>
                        <a:pt x="538" y="55"/>
                      </a:lnTo>
                      <a:lnTo>
                        <a:pt x="507" y="41"/>
                      </a:lnTo>
                      <a:lnTo>
                        <a:pt x="474" y="29"/>
                      </a:lnTo>
                      <a:lnTo>
                        <a:pt x="443" y="19"/>
                      </a:lnTo>
                      <a:lnTo>
                        <a:pt x="410" y="12"/>
                      </a:lnTo>
                      <a:lnTo>
                        <a:pt x="380" y="5"/>
                      </a:lnTo>
                      <a:lnTo>
                        <a:pt x="344" y="3"/>
                      </a:lnTo>
                      <a:lnTo>
                        <a:pt x="30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69" name="Freeform 94"/>
                <p:cNvSpPr>
                  <a:spLocks/>
                </p:cNvSpPr>
                <p:nvPr/>
              </p:nvSpPr>
              <p:spPr bwMode="auto">
                <a:xfrm>
                  <a:off x="4175" y="1190"/>
                  <a:ext cx="804" cy="785"/>
                </a:xfrm>
                <a:custGeom>
                  <a:avLst/>
                  <a:gdLst>
                    <a:gd name="T0" fmla="*/ 309 w 804"/>
                    <a:gd name="T1" fmla="*/ 0 h 785"/>
                    <a:gd name="T2" fmla="*/ 309 w 804"/>
                    <a:gd name="T3" fmla="*/ 0 h 785"/>
                    <a:gd name="T4" fmla="*/ 262 w 804"/>
                    <a:gd name="T5" fmla="*/ 3 h 785"/>
                    <a:gd name="T6" fmla="*/ 217 w 804"/>
                    <a:gd name="T7" fmla="*/ 10 h 785"/>
                    <a:gd name="T8" fmla="*/ 172 w 804"/>
                    <a:gd name="T9" fmla="*/ 21 h 785"/>
                    <a:gd name="T10" fmla="*/ 132 w 804"/>
                    <a:gd name="T11" fmla="*/ 36 h 785"/>
                    <a:gd name="T12" fmla="*/ 94 w 804"/>
                    <a:gd name="T13" fmla="*/ 57 h 785"/>
                    <a:gd name="T14" fmla="*/ 59 w 804"/>
                    <a:gd name="T15" fmla="*/ 80 h 785"/>
                    <a:gd name="T16" fmla="*/ 28 w 804"/>
                    <a:gd name="T17" fmla="*/ 106 h 785"/>
                    <a:gd name="T18" fmla="*/ 0 w 804"/>
                    <a:gd name="T19" fmla="*/ 137 h 785"/>
                    <a:gd name="T20" fmla="*/ 0 w 804"/>
                    <a:gd name="T21" fmla="*/ 580 h 785"/>
                    <a:gd name="T22" fmla="*/ 0 w 804"/>
                    <a:gd name="T23" fmla="*/ 580 h 785"/>
                    <a:gd name="T24" fmla="*/ 28 w 804"/>
                    <a:gd name="T25" fmla="*/ 618 h 785"/>
                    <a:gd name="T26" fmla="*/ 59 w 804"/>
                    <a:gd name="T27" fmla="*/ 651 h 785"/>
                    <a:gd name="T28" fmla="*/ 94 w 804"/>
                    <a:gd name="T29" fmla="*/ 682 h 785"/>
                    <a:gd name="T30" fmla="*/ 132 w 804"/>
                    <a:gd name="T31" fmla="*/ 710 h 785"/>
                    <a:gd name="T32" fmla="*/ 170 w 804"/>
                    <a:gd name="T33" fmla="*/ 734 h 785"/>
                    <a:gd name="T34" fmla="*/ 212 w 804"/>
                    <a:gd name="T35" fmla="*/ 755 h 785"/>
                    <a:gd name="T36" fmla="*/ 257 w 804"/>
                    <a:gd name="T37" fmla="*/ 774 h 785"/>
                    <a:gd name="T38" fmla="*/ 302 w 804"/>
                    <a:gd name="T39" fmla="*/ 785 h 785"/>
                    <a:gd name="T40" fmla="*/ 535 w 804"/>
                    <a:gd name="T41" fmla="*/ 785 h 785"/>
                    <a:gd name="T42" fmla="*/ 535 w 804"/>
                    <a:gd name="T43" fmla="*/ 785 h 785"/>
                    <a:gd name="T44" fmla="*/ 568 w 804"/>
                    <a:gd name="T45" fmla="*/ 776 h 785"/>
                    <a:gd name="T46" fmla="*/ 599 w 804"/>
                    <a:gd name="T47" fmla="*/ 764 h 785"/>
                    <a:gd name="T48" fmla="*/ 627 w 804"/>
                    <a:gd name="T49" fmla="*/ 748 h 785"/>
                    <a:gd name="T50" fmla="*/ 655 w 804"/>
                    <a:gd name="T51" fmla="*/ 731 h 785"/>
                    <a:gd name="T52" fmla="*/ 679 w 804"/>
                    <a:gd name="T53" fmla="*/ 712 h 785"/>
                    <a:gd name="T54" fmla="*/ 702 w 804"/>
                    <a:gd name="T55" fmla="*/ 691 h 785"/>
                    <a:gd name="T56" fmla="*/ 724 w 804"/>
                    <a:gd name="T57" fmla="*/ 668 h 785"/>
                    <a:gd name="T58" fmla="*/ 743 w 804"/>
                    <a:gd name="T59" fmla="*/ 644 h 785"/>
                    <a:gd name="T60" fmla="*/ 759 w 804"/>
                    <a:gd name="T61" fmla="*/ 618 h 785"/>
                    <a:gd name="T62" fmla="*/ 773 w 804"/>
                    <a:gd name="T63" fmla="*/ 590 h 785"/>
                    <a:gd name="T64" fmla="*/ 785 w 804"/>
                    <a:gd name="T65" fmla="*/ 561 h 785"/>
                    <a:gd name="T66" fmla="*/ 794 w 804"/>
                    <a:gd name="T67" fmla="*/ 531 h 785"/>
                    <a:gd name="T68" fmla="*/ 799 w 804"/>
                    <a:gd name="T69" fmla="*/ 500 h 785"/>
                    <a:gd name="T70" fmla="*/ 804 w 804"/>
                    <a:gd name="T71" fmla="*/ 467 h 785"/>
                    <a:gd name="T72" fmla="*/ 804 w 804"/>
                    <a:gd name="T73" fmla="*/ 434 h 785"/>
                    <a:gd name="T74" fmla="*/ 799 w 804"/>
                    <a:gd name="T75" fmla="*/ 399 h 785"/>
                    <a:gd name="T76" fmla="*/ 799 w 804"/>
                    <a:gd name="T77" fmla="*/ 399 h 785"/>
                    <a:gd name="T78" fmla="*/ 792 w 804"/>
                    <a:gd name="T79" fmla="*/ 359 h 785"/>
                    <a:gd name="T80" fmla="*/ 780 w 804"/>
                    <a:gd name="T81" fmla="*/ 319 h 785"/>
                    <a:gd name="T82" fmla="*/ 764 w 804"/>
                    <a:gd name="T83" fmla="*/ 281 h 785"/>
                    <a:gd name="T84" fmla="*/ 745 w 804"/>
                    <a:gd name="T85" fmla="*/ 243 h 785"/>
                    <a:gd name="T86" fmla="*/ 721 w 804"/>
                    <a:gd name="T87" fmla="*/ 210 h 785"/>
                    <a:gd name="T88" fmla="*/ 695 w 804"/>
                    <a:gd name="T89" fmla="*/ 177 h 785"/>
                    <a:gd name="T90" fmla="*/ 665 w 804"/>
                    <a:gd name="T91" fmla="*/ 146 h 785"/>
                    <a:gd name="T92" fmla="*/ 634 w 804"/>
                    <a:gd name="T93" fmla="*/ 116 h 785"/>
                    <a:gd name="T94" fmla="*/ 599 w 804"/>
                    <a:gd name="T95" fmla="*/ 90 h 785"/>
                    <a:gd name="T96" fmla="*/ 563 w 804"/>
                    <a:gd name="T97" fmla="*/ 69 h 785"/>
                    <a:gd name="T98" fmla="*/ 523 w 804"/>
                    <a:gd name="T99" fmla="*/ 47 h 785"/>
                    <a:gd name="T100" fmla="*/ 483 w 804"/>
                    <a:gd name="T101" fmla="*/ 31 h 785"/>
                    <a:gd name="T102" fmla="*/ 441 w 804"/>
                    <a:gd name="T103" fmla="*/ 17 h 785"/>
                    <a:gd name="T104" fmla="*/ 398 w 804"/>
                    <a:gd name="T105" fmla="*/ 7 h 785"/>
                    <a:gd name="T106" fmla="*/ 354 w 804"/>
                    <a:gd name="T107" fmla="*/ 3 h 785"/>
                    <a:gd name="T108" fmla="*/ 309 w 804"/>
                    <a:gd name="T109" fmla="*/ 0 h 785"/>
                    <a:gd name="T110" fmla="*/ 309 w 804"/>
                    <a:gd name="T111" fmla="*/ 0 h 78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804" h="785">
                      <a:moveTo>
                        <a:pt x="309" y="0"/>
                      </a:moveTo>
                      <a:lnTo>
                        <a:pt x="309" y="0"/>
                      </a:lnTo>
                      <a:lnTo>
                        <a:pt x="262" y="3"/>
                      </a:lnTo>
                      <a:lnTo>
                        <a:pt x="217" y="10"/>
                      </a:lnTo>
                      <a:lnTo>
                        <a:pt x="172" y="21"/>
                      </a:lnTo>
                      <a:lnTo>
                        <a:pt x="132" y="36"/>
                      </a:lnTo>
                      <a:lnTo>
                        <a:pt x="94" y="57"/>
                      </a:lnTo>
                      <a:lnTo>
                        <a:pt x="59" y="80"/>
                      </a:lnTo>
                      <a:lnTo>
                        <a:pt x="28" y="106"/>
                      </a:lnTo>
                      <a:lnTo>
                        <a:pt x="0" y="137"/>
                      </a:lnTo>
                      <a:lnTo>
                        <a:pt x="0" y="580"/>
                      </a:lnTo>
                      <a:lnTo>
                        <a:pt x="28" y="618"/>
                      </a:lnTo>
                      <a:lnTo>
                        <a:pt x="59" y="651"/>
                      </a:lnTo>
                      <a:lnTo>
                        <a:pt x="94" y="682"/>
                      </a:lnTo>
                      <a:lnTo>
                        <a:pt x="132" y="710"/>
                      </a:lnTo>
                      <a:lnTo>
                        <a:pt x="170" y="734"/>
                      </a:lnTo>
                      <a:lnTo>
                        <a:pt x="212" y="755"/>
                      </a:lnTo>
                      <a:lnTo>
                        <a:pt x="257" y="774"/>
                      </a:lnTo>
                      <a:lnTo>
                        <a:pt x="302" y="785"/>
                      </a:lnTo>
                      <a:lnTo>
                        <a:pt x="535" y="785"/>
                      </a:lnTo>
                      <a:lnTo>
                        <a:pt x="568" y="776"/>
                      </a:lnTo>
                      <a:lnTo>
                        <a:pt x="599" y="764"/>
                      </a:lnTo>
                      <a:lnTo>
                        <a:pt x="627" y="748"/>
                      </a:lnTo>
                      <a:lnTo>
                        <a:pt x="655" y="731"/>
                      </a:lnTo>
                      <a:lnTo>
                        <a:pt x="679" y="712"/>
                      </a:lnTo>
                      <a:lnTo>
                        <a:pt x="702" y="691"/>
                      </a:lnTo>
                      <a:lnTo>
                        <a:pt x="724" y="668"/>
                      </a:lnTo>
                      <a:lnTo>
                        <a:pt x="743" y="644"/>
                      </a:lnTo>
                      <a:lnTo>
                        <a:pt x="759" y="618"/>
                      </a:lnTo>
                      <a:lnTo>
                        <a:pt x="773" y="590"/>
                      </a:lnTo>
                      <a:lnTo>
                        <a:pt x="785" y="561"/>
                      </a:lnTo>
                      <a:lnTo>
                        <a:pt x="794" y="531"/>
                      </a:lnTo>
                      <a:lnTo>
                        <a:pt x="799" y="500"/>
                      </a:lnTo>
                      <a:lnTo>
                        <a:pt x="804" y="467"/>
                      </a:lnTo>
                      <a:lnTo>
                        <a:pt x="804" y="434"/>
                      </a:lnTo>
                      <a:lnTo>
                        <a:pt x="799" y="399"/>
                      </a:lnTo>
                      <a:lnTo>
                        <a:pt x="792" y="359"/>
                      </a:lnTo>
                      <a:lnTo>
                        <a:pt x="780" y="319"/>
                      </a:lnTo>
                      <a:lnTo>
                        <a:pt x="764" y="281"/>
                      </a:lnTo>
                      <a:lnTo>
                        <a:pt x="745" y="243"/>
                      </a:lnTo>
                      <a:lnTo>
                        <a:pt x="721" y="210"/>
                      </a:lnTo>
                      <a:lnTo>
                        <a:pt x="695" y="177"/>
                      </a:lnTo>
                      <a:lnTo>
                        <a:pt x="665" y="146"/>
                      </a:lnTo>
                      <a:lnTo>
                        <a:pt x="634" y="116"/>
                      </a:lnTo>
                      <a:lnTo>
                        <a:pt x="599" y="90"/>
                      </a:lnTo>
                      <a:lnTo>
                        <a:pt x="563" y="69"/>
                      </a:lnTo>
                      <a:lnTo>
                        <a:pt x="523" y="47"/>
                      </a:lnTo>
                      <a:lnTo>
                        <a:pt x="483" y="31"/>
                      </a:lnTo>
                      <a:lnTo>
                        <a:pt x="441" y="17"/>
                      </a:lnTo>
                      <a:lnTo>
                        <a:pt x="398" y="7"/>
                      </a:lnTo>
                      <a:lnTo>
                        <a:pt x="354" y="3"/>
                      </a:lnTo>
                      <a:lnTo>
                        <a:pt x="309" y="0"/>
                      </a:lnTo>
                      <a:close/>
                    </a:path>
                  </a:pathLst>
                </a:custGeom>
                <a:solidFill>
                  <a:srgbClr val="FF9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0" name="Freeform 95"/>
                <p:cNvSpPr>
                  <a:spLocks/>
                </p:cNvSpPr>
                <p:nvPr/>
              </p:nvSpPr>
              <p:spPr bwMode="auto">
                <a:xfrm>
                  <a:off x="4342" y="1209"/>
                  <a:ext cx="342" cy="21"/>
                </a:xfrm>
                <a:custGeom>
                  <a:avLst/>
                  <a:gdLst>
                    <a:gd name="T0" fmla="*/ 342 w 342"/>
                    <a:gd name="T1" fmla="*/ 21 h 21"/>
                    <a:gd name="T2" fmla="*/ 0 w 342"/>
                    <a:gd name="T3" fmla="*/ 2 h 21"/>
                    <a:gd name="T4" fmla="*/ 0 w 342"/>
                    <a:gd name="T5" fmla="*/ 2 h 21"/>
                    <a:gd name="T6" fmla="*/ 8 w 342"/>
                    <a:gd name="T7" fmla="*/ 0 h 21"/>
                    <a:gd name="T8" fmla="*/ 293 w 342"/>
                    <a:gd name="T9" fmla="*/ 2 h 21"/>
                    <a:gd name="T10" fmla="*/ 293 w 342"/>
                    <a:gd name="T11" fmla="*/ 2 h 21"/>
                    <a:gd name="T12" fmla="*/ 342 w 342"/>
                    <a:gd name="T13" fmla="*/ 21 h 21"/>
                    <a:gd name="T14" fmla="*/ 342 w 342"/>
                    <a:gd name="T15" fmla="*/ 21 h 2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42" h="21">
                      <a:moveTo>
                        <a:pt x="342" y="21"/>
                      </a:moveTo>
                      <a:lnTo>
                        <a:pt x="0" y="2"/>
                      </a:lnTo>
                      <a:lnTo>
                        <a:pt x="8" y="0"/>
                      </a:lnTo>
                      <a:lnTo>
                        <a:pt x="293" y="2"/>
                      </a:lnTo>
                      <a:lnTo>
                        <a:pt x="342" y="21"/>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1" name="Freeform 96"/>
                <p:cNvSpPr>
                  <a:spLocks/>
                </p:cNvSpPr>
                <p:nvPr/>
              </p:nvSpPr>
              <p:spPr bwMode="auto">
                <a:xfrm>
                  <a:off x="4281" y="1240"/>
                  <a:ext cx="469" cy="26"/>
                </a:xfrm>
                <a:custGeom>
                  <a:avLst/>
                  <a:gdLst>
                    <a:gd name="T0" fmla="*/ 469 w 469"/>
                    <a:gd name="T1" fmla="*/ 26 h 26"/>
                    <a:gd name="T2" fmla="*/ 469 w 469"/>
                    <a:gd name="T3" fmla="*/ 26 h 26"/>
                    <a:gd name="T4" fmla="*/ 0 w 469"/>
                    <a:gd name="T5" fmla="*/ 0 h 26"/>
                    <a:gd name="T6" fmla="*/ 0 w 469"/>
                    <a:gd name="T7" fmla="*/ 0 h 26"/>
                    <a:gd name="T8" fmla="*/ 0 w 469"/>
                    <a:gd name="T9" fmla="*/ 0 h 26"/>
                    <a:gd name="T10" fmla="*/ 0 w 469"/>
                    <a:gd name="T11" fmla="*/ 0 h 26"/>
                    <a:gd name="T12" fmla="*/ 432 w 469"/>
                    <a:gd name="T13" fmla="*/ 4 h 26"/>
                    <a:gd name="T14" fmla="*/ 432 w 469"/>
                    <a:gd name="T15" fmla="*/ 4 h 26"/>
                    <a:gd name="T16" fmla="*/ 469 w 469"/>
                    <a:gd name="T17" fmla="*/ 26 h 26"/>
                    <a:gd name="T18" fmla="*/ 469 w 469"/>
                    <a:gd name="T19" fmla="*/ 26 h 2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69" h="26">
                      <a:moveTo>
                        <a:pt x="469" y="26"/>
                      </a:moveTo>
                      <a:lnTo>
                        <a:pt x="469" y="26"/>
                      </a:lnTo>
                      <a:lnTo>
                        <a:pt x="0" y="0"/>
                      </a:lnTo>
                      <a:lnTo>
                        <a:pt x="432" y="4"/>
                      </a:lnTo>
                      <a:lnTo>
                        <a:pt x="469" y="26"/>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2" name="Freeform 97"/>
                <p:cNvSpPr>
                  <a:spLocks/>
                </p:cNvSpPr>
                <p:nvPr/>
              </p:nvSpPr>
              <p:spPr bwMode="auto">
                <a:xfrm>
                  <a:off x="4276" y="1270"/>
                  <a:ext cx="524" cy="29"/>
                </a:xfrm>
                <a:custGeom>
                  <a:avLst/>
                  <a:gdLst>
                    <a:gd name="T0" fmla="*/ 524 w 524"/>
                    <a:gd name="T1" fmla="*/ 29 h 29"/>
                    <a:gd name="T2" fmla="*/ 524 w 524"/>
                    <a:gd name="T3" fmla="*/ 29 h 29"/>
                    <a:gd name="T4" fmla="*/ 0 w 524"/>
                    <a:gd name="T5" fmla="*/ 0 h 29"/>
                    <a:gd name="T6" fmla="*/ 0 w 524"/>
                    <a:gd name="T7" fmla="*/ 0 h 29"/>
                    <a:gd name="T8" fmla="*/ 491 w 524"/>
                    <a:gd name="T9" fmla="*/ 5 h 29"/>
                    <a:gd name="T10" fmla="*/ 491 w 524"/>
                    <a:gd name="T11" fmla="*/ 5 h 29"/>
                    <a:gd name="T12" fmla="*/ 524 w 524"/>
                    <a:gd name="T13" fmla="*/ 29 h 29"/>
                    <a:gd name="T14" fmla="*/ 524 w 524"/>
                    <a:gd name="T15" fmla="*/ 29 h 2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24" h="29">
                      <a:moveTo>
                        <a:pt x="524" y="29"/>
                      </a:moveTo>
                      <a:lnTo>
                        <a:pt x="524" y="29"/>
                      </a:lnTo>
                      <a:lnTo>
                        <a:pt x="0" y="0"/>
                      </a:lnTo>
                      <a:lnTo>
                        <a:pt x="491" y="5"/>
                      </a:lnTo>
                      <a:lnTo>
                        <a:pt x="524" y="29"/>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3" name="Freeform 98"/>
                <p:cNvSpPr>
                  <a:spLocks/>
                </p:cNvSpPr>
                <p:nvPr/>
              </p:nvSpPr>
              <p:spPr bwMode="auto">
                <a:xfrm>
                  <a:off x="4276" y="1301"/>
                  <a:ext cx="561" cy="31"/>
                </a:xfrm>
                <a:custGeom>
                  <a:avLst/>
                  <a:gdLst>
                    <a:gd name="T0" fmla="*/ 561 w 561"/>
                    <a:gd name="T1" fmla="*/ 31 h 31"/>
                    <a:gd name="T2" fmla="*/ 561 w 561"/>
                    <a:gd name="T3" fmla="*/ 31 h 31"/>
                    <a:gd name="T4" fmla="*/ 0 w 561"/>
                    <a:gd name="T5" fmla="*/ 0 h 31"/>
                    <a:gd name="T6" fmla="*/ 0 w 561"/>
                    <a:gd name="T7" fmla="*/ 0 h 31"/>
                    <a:gd name="T8" fmla="*/ 533 w 561"/>
                    <a:gd name="T9" fmla="*/ 5 h 31"/>
                    <a:gd name="T10" fmla="*/ 533 w 561"/>
                    <a:gd name="T11" fmla="*/ 5 h 31"/>
                    <a:gd name="T12" fmla="*/ 561 w 561"/>
                    <a:gd name="T13" fmla="*/ 31 h 31"/>
                    <a:gd name="T14" fmla="*/ 561 w 561"/>
                    <a:gd name="T15" fmla="*/ 31 h 31"/>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61" h="31">
                      <a:moveTo>
                        <a:pt x="561" y="31"/>
                      </a:moveTo>
                      <a:lnTo>
                        <a:pt x="561" y="31"/>
                      </a:lnTo>
                      <a:lnTo>
                        <a:pt x="0" y="0"/>
                      </a:lnTo>
                      <a:lnTo>
                        <a:pt x="533" y="5"/>
                      </a:lnTo>
                      <a:lnTo>
                        <a:pt x="561" y="31"/>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4" name="Freeform 99"/>
                <p:cNvSpPr>
                  <a:spLocks/>
                </p:cNvSpPr>
                <p:nvPr/>
              </p:nvSpPr>
              <p:spPr bwMode="auto">
                <a:xfrm>
                  <a:off x="4276" y="1332"/>
                  <a:ext cx="592" cy="33"/>
                </a:xfrm>
                <a:custGeom>
                  <a:avLst/>
                  <a:gdLst>
                    <a:gd name="T0" fmla="*/ 592 w 592"/>
                    <a:gd name="T1" fmla="*/ 33 h 33"/>
                    <a:gd name="T2" fmla="*/ 592 w 592"/>
                    <a:gd name="T3" fmla="*/ 33 h 33"/>
                    <a:gd name="T4" fmla="*/ 0 w 592"/>
                    <a:gd name="T5" fmla="*/ 0 h 33"/>
                    <a:gd name="T6" fmla="*/ 0 w 592"/>
                    <a:gd name="T7" fmla="*/ 0 h 33"/>
                    <a:gd name="T8" fmla="*/ 568 w 592"/>
                    <a:gd name="T9" fmla="*/ 7 h 33"/>
                    <a:gd name="T10" fmla="*/ 568 w 592"/>
                    <a:gd name="T11" fmla="*/ 7 h 33"/>
                    <a:gd name="T12" fmla="*/ 592 w 592"/>
                    <a:gd name="T13" fmla="*/ 33 h 33"/>
                    <a:gd name="T14" fmla="*/ 592 w 592"/>
                    <a:gd name="T15" fmla="*/ 33 h 3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592" h="33">
                      <a:moveTo>
                        <a:pt x="592" y="33"/>
                      </a:moveTo>
                      <a:lnTo>
                        <a:pt x="592" y="33"/>
                      </a:lnTo>
                      <a:lnTo>
                        <a:pt x="0" y="0"/>
                      </a:lnTo>
                      <a:lnTo>
                        <a:pt x="568" y="7"/>
                      </a:lnTo>
                      <a:lnTo>
                        <a:pt x="592" y="33"/>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5" name="Freeform 100"/>
                <p:cNvSpPr>
                  <a:spLocks/>
                </p:cNvSpPr>
                <p:nvPr/>
              </p:nvSpPr>
              <p:spPr bwMode="auto">
                <a:xfrm>
                  <a:off x="4276" y="1362"/>
                  <a:ext cx="618" cy="33"/>
                </a:xfrm>
                <a:custGeom>
                  <a:avLst/>
                  <a:gdLst>
                    <a:gd name="T0" fmla="*/ 618 w 618"/>
                    <a:gd name="T1" fmla="*/ 33 h 33"/>
                    <a:gd name="T2" fmla="*/ 618 w 618"/>
                    <a:gd name="T3" fmla="*/ 33 h 33"/>
                    <a:gd name="T4" fmla="*/ 0 w 618"/>
                    <a:gd name="T5" fmla="*/ 0 h 33"/>
                    <a:gd name="T6" fmla="*/ 0 w 618"/>
                    <a:gd name="T7" fmla="*/ 0 h 33"/>
                    <a:gd name="T8" fmla="*/ 597 w 618"/>
                    <a:gd name="T9" fmla="*/ 7 h 33"/>
                    <a:gd name="T10" fmla="*/ 597 w 618"/>
                    <a:gd name="T11" fmla="*/ 7 h 33"/>
                    <a:gd name="T12" fmla="*/ 618 w 618"/>
                    <a:gd name="T13" fmla="*/ 33 h 33"/>
                    <a:gd name="T14" fmla="*/ 618 w 618"/>
                    <a:gd name="T15" fmla="*/ 33 h 3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18" h="33">
                      <a:moveTo>
                        <a:pt x="618" y="33"/>
                      </a:moveTo>
                      <a:lnTo>
                        <a:pt x="618" y="33"/>
                      </a:lnTo>
                      <a:lnTo>
                        <a:pt x="0" y="0"/>
                      </a:lnTo>
                      <a:lnTo>
                        <a:pt x="597" y="7"/>
                      </a:lnTo>
                      <a:lnTo>
                        <a:pt x="618" y="33"/>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6" name="Freeform 101"/>
                <p:cNvSpPr>
                  <a:spLocks/>
                </p:cNvSpPr>
                <p:nvPr/>
              </p:nvSpPr>
              <p:spPr bwMode="auto">
                <a:xfrm>
                  <a:off x="4276" y="1393"/>
                  <a:ext cx="639" cy="35"/>
                </a:xfrm>
                <a:custGeom>
                  <a:avLst/>
                  <a:gdLst>
                    <a:gd name="T0" fmla="*/ 639 w 639"/>
                    <a:gd name="T1" fmla="*/ 35 h 35"/>
                    <a:gd name="T2" fmla="*/ 639 w 639"/>
                    <a:gd name="T3" fmla="*/ 35 h 35"/>
                    <a:gd name="T4" fmla="*/ 0 w 639"/>
                    <a:gd name="T5" fmla="*/ 0 h 35"/>
                    <a:gd name="T6" fmla="*/ 0 w 639"/>
                    <a:gd name="T7" fmla="*/ 0 h 35"/>
                    <a:gd name="T8" fmla="*/ 620 w 639"/>
                    <a:gd name="T9" fmla="*/ 7 h 35"/>
                    <a:gd name="T10" fmla="*/ 620 w 639"/>
                    <a:gd name="T11" fmla="*/ 7 h 35"/>
                    <a:gd name="T12" fmla="*/ 639 w 639"/>
                    <a:gd name="T13" fmla="*/ 35 h 35"/>
                    <a:gd name="T14" fmla="*/ 639 w 639"/>
                    <a:gd name="T15" fmla="*/ 35 h 3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39" h="35">
                      <a:moveTo>
                        <a:pt x="639" y="35"/>
                      </a:moveTo>
                      <a:lnTo>
                        <a:pt x="639" y="35"/>
                      </a:lnTo>
                      <a:lnTo>
                        <a:pt x="0" y="0"/>
                      </a:lnTo>
                      <a:lnTo>
                        <a:pt x="620" y="7"/>
                      </a:lnTo>
                      <a:lnTo>
                        <a:pt x="639" y="35"/>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7" name="Freeform 102"/>
                <p:cNvSpPr>
                  <a:spLocks/>
                </p:cNvSpPr>
                <p:nvPr/>
              </p:nvSpPr>
              <p:spPr bwMode="auto">
                <a:xfrm>
                  <a:off x="4276" y="1424"/>
                  <a:ext cx="658" cy="35"/>
                </a:xfrm>
                <a:custGeom>
                  <a:avLst/>
                  <a:gdLst>
                    <a:gd name="T0" fmla="*/ 658 w 658"/>
                    <a:gd name="T1" fmla="*/ 35 h 35"/>
                    <a:gd name="T2" fmla="*/ 658 w 658"/>
                    <a:gd name="T3" fmla="*/ 35 h 35"/>
                    <a:gd name="T4" fmla="*/ 0 w 658"/>
                    <a:gd name="T5" fmla="*/ 0 h 35"/>
                    <a:gd name="T6" fmla="*/ 0 w 658"/>
                    <a:gd name="T7" fmla="*/ 0 h 35"/>
                    <a:gd name="T8" fmla="*/ 642 w 658"/>
                    <a:gd name="T9" fmla="*/ 7 h 35"/>
                    <a:gd name="T10" fmla="*/ 642 w 658"/>
                    <a:gd name="T11" fmla="*/ 7 h 35"/>
                    <a:gd name="T12" fmla="*/ 658 w 658"/>
                    <a:gd name="T13" fmla="*/ 35 h 35"/>
                    <a:gd name="T14" fmla="*/ 658 w 658"/>
                    <a:gd name="T15" fmla="*/ 35 h 3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58" h="35">
                      <a:moveTo>
                        <a:pt x="658" y="35"/>
                      </a:moveTo>
                      <a:lnTo>
                        <a:pt x="658" y="35"/>
                      </a:lnTo>
                      <a:lnTo>
                        <a:pt x="0" y="0"/>
                      </a:lnTo>
                      <a:lnTo>
                        <a:pt x="642" y="7"/>
                      </a:lnTo>
                      <a:lnTo>
                        <a:pt x="658" y="35"/>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8" name="Freeform 103"/>
                <p:cNvSpPr>
                  <a:spLocks/>
                </p:cNvSpPr>
                <p:nvPr/>
              </p:nvSpPr>
              <p:spPr bwMode="auto">
                <a:xfrm>
                  <a:off x="4276" y="1454"/>
                  <a:ext cx="672" cy="38"/>
                </a:xfrm>
                <a:custGeom>
                  <a:avLst/>
                  <a:gdLst>
                    <a:gd name="T0" fmla="*/ 672 w 672"/>
                    <a:gd name="T1" fmla="*/ 38 h 38"/>
                    <a:gd name="T2" fmla="*/ 672 w 672"/>
                    <a:gd name="T3" fmla="*/ 38 h 38"/>
                    <a:gd name="T4" fmla="*/ 0 w 672"/>
                    <a:gd name="T5" fmla="*/ 0 h 38"/>
                    <a:gd name="T6" fmla="*/ 0 w 672"/>
                    <a:gd name="T7" fmla="*/ 0 h 38"/>
                    <a:gd name="T8" fmla="*/ 658 w 672"/>
                    <a:gd name="T9" fmla="*/ 7 h 38"/>
                    <a:gd name="T10" fmla="*/ 658 w 672"/>
                    <a:gd name="T11" fmla="*/ 7 h 38"/>
                    <a:gd name="T12" fmla="*/ 672 w 672"/>
                    <a:gd name="T13" fmla="*/ 38 h 38"/>
                    <a:gd name="T14" fmla="*/ 672 w 672"/>
                    <a:gd name="T15" fmla="*/ 38 h 3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72" h="38">
                      <a:moveTo>
                        <a:pt x="672" y="38"/>
                      </a:moveTo>
                      <a:lnTo>
                        <a:pt x="672" y="38"/>
                      </a:lnTo>
                      <a:lnTo>
                        <a:pt x="0" y="0"/>
                      </a:lnTo>
                      <a:lnTo>
                        <a:pt x="658" y="7"/>
                      </a:lnTo>
                      <a:lnTo>
                        <a:pt x="672" y="38"/>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79" name="Freeform 104"/>
                <p:cNvSpPr>
                  <a:spLocks/>
                </p:cNvSpPr>
                <p:nvPr/>
              </p:nvSpPr>
              <p:spPr bwMode="auto">
                <a:xfrm>
                  <a:off x="4276" y="1485"/>
                  <a:ext cx="684" cy="38"/>
                </a:xfrm>
                <a:custGeom>
                  <a:avLst/>
                  <a:gdLst>
                    <a:gd name="T0" fmla="*/ 684 w 684"/>
                    <a:gd name="T1" fmla="*/ 38 h 38"/>
                    <a:gd name="T2" fmla="*/ 684 w 684"/>
                    <a:gd name="T3" fmla="*/ 38 h 38"/>
                    <a:gd name="T4" fmla="*/ 0 w 684"/>
                    <a:gd name="T5" fmla="*/ 0 h 38"/>
                    <a:gd name="T6" fmla="*/ 0 w 684"/>
                    <a:gd name="T7" fmla="*/ 0 h 38"/>
                    <a:gd name="T8" fmla="*/ 672 w 684"/>
                    <a:gd name="T9" fmla="*/ 7 h 38"/>
                    <a:gd name="T10" fmla="*/ 672 w 684"/>
                    <a:gd name="T11" fmla="*/ 7 h 38"/>
                    <a:gd name="T12" fmla="*/ 684 w 684"/>
                    <a:gd name="T13" fmla="*/ 38 h 38"/>
                    <a:gd name="T14" fmla="*/ 684 w 684"/>
                    <a:gd name="T15" fmla="*/ 38 h 3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84" h="38">
                      <a:moveTo>
                        <a:pt x="684" y="38"/>
                      </a:moveTo>
                      <a:lnTo>
                        <a:pt x="684" y="38"/>
                      </a:lnTo>
                      <a:lnTo>
                        <a:pt x="0" y="0"/>
                      </a:lnTo>
                      <a:lnTo>
                        <a:pt x="672" y="7"/>
                      </a:lnTo>
                      <a:lnTo>
                        <a:pt x="684" y="38"/>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0" name="Freeform 105"/>
                <p:cNvSpPr>
                  <a:spLocks/>
                </p:cNvSpPr>
                <p:nvPr/>
              </p:nvSpPr>
              <p:spPr bwMode="auto">
                <a:xfrm>
                  <a:off x="4276" y="1516"/>
                  <a:ext cx="693" cy="37"/>
                </a:xfrm>
                <a:custGeom>
                  <a:avLst/>
                  <a:gdLst>
                    <a:gd name="T0" fmla="*/ 693 w 693"/>
                    <a:gd name="T1" fmla="*/ 37 h 37"/>
                    <a:gd name="T2" fmla="*/ 693 w 693"/>
                    <a:gd name="T3" fmla="*/ 37 h 37"/>
                    <a:gd name="T4" fmla="*/ 0 w 693"/>
                    <a:gd name="T5" fmla="*/ 0 h 37"/>
                    <a:gd name="T6" fmla="*/ 0 w 693"/>
                    <a:gd name="T7" fmla="*/ 0 h 37"/>
                    <a:gd name="T8" fmla="*/ 684 w 693"/>
                    <a:gd name="T9" fmla="*/ 7 h 37"/>
                    <a:gd name="T10" fmla="*/ 684 w 693"/>
                    <a:gd name="T11" fmla="*/ 7 h 37"/>
                    <a:gd name="T12" fmla="*/ 693 w 693"/>
                    <a:gd name="T13" fmla="*/ 37 h 37"/>
                    <a:gd name="T14" fmla="*/ 693 w 693"/>
                    <a:gd name="T15" fmla="*/ 37 h 3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93" h="37">
                      <a:moveTo>
                        <a:pt x="693" y="37"/>
                      </a:moveTo>
                      <a:lnTo>
                        <a:pt x="693" y="37"/>
                      </a:lnTo>
                      <a:lnTo>
                        <a:pt x="0" y="0"/>
                      </a:lnTo>
                      <a:lnTo>
                        <a:pt x="684" y="7"/>
                      </a:lnTo>
                      <a:lnTo>
                        <a:pt x="693" y="37"/>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1" name="Freeform 106"/>
                <p:cNvSpPr>
                  <a:spLocks/>
                </p:cNvSpPr>
                <p:nvPr/>
              </p:nvSpPr>
              <p:spPr bwMode="auto">
                <a:xfrm>
                  <a:off x="4276" y="1546"/>
                  <a:ext cx="698" cy="38"/>
                </a:xfrm>
                <a:custGeom>
                  <a:avLst/>
                  <a:gdLst>
                    <a:gd name="T0" fmla="*/ 698 w 698"/>
                    <a:gd name="T1" fmla="*/ 38 h 38"/>
                    <a:gd name="T2" fmla="*/ 698 w 698"/>
                    <a:gd name="T3" fmla="*/ 38 h 38"/>
                    <a:gd name="T4" fmla="*/ 0 w 698"/>
                    <a:gd name="T5" fmla="*/ 0 h 38"/>
                    <a:gd name="T6" fmla="*/ 0 w 698"/>
                    <a:gd name="T7" fmla="*/ 0 h 38"/>
                    <a:gd name="T8" fmla="*/ 693 w 698"/>
                    <a:gd name="T9" fmla="*/ 7 h 38"/>
                    <a:gd name="T10" fmla="*/ 693 w 698"/>
                    <a:gd name="T11" fmla="*/ 7 h 38"/>
                    <a:gd name="T12" fmla="*/ 698 w 698"/>
                    <a:gd name="T13" fmla="*/ 38 h 38"/>
                    <a:gd name="T14" fmla="*/ 698 w 698"/>
                    <a:gd name="T15" fmla="*/ 38 h 3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98" h="38">
                      <a:moveTo>
                        <a:pt x="698" y="38"/>
                      </a:moveTo>
                      <a:lnTo>
                        <a:pt x="698" y="38"/>
                      </a:lnTo>
                      <a:lnTo>
                        <a:pt x="0" y="0"/>
                      </a:lnTo>
                      <a:lnTo>
                        <a:pt x="693" y="7"/>
                      </a:lnTo>
                      <a:lnTo>
                        <a:pt x="698" y="38"/>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2" name="Freeform 107"/>
                <p:cNvSpPr>
                  <a:spLocks/>
                </p:cNvSpPr>
                <p:nvPr/>
              </p:nvSpPr>
              <p:spPr bwMode="auto">
                <a:xfrm>
                  <a:off x="4276" y="1577"/>
                  <a:ext cx="703" cy="38"/>
                </a:xfrm>
                <a:custGeom>
                  <a:avLst/>
                  <a:gdLst>
                    <a:gd name="T0" fmla="*/ 703 w 703"/>
                    <a:gd name="T1" fmla="*/ 38 h 38"/>
                    <a:gd name="T2" fmla="*/ 703 w 703"/>
                    <a:gd name="T3" fmla="*/ 38 h 38"/>
                    <a:gd name="T4" fmla="*/ 0 w 703"/>
                    <a:gd name="T5" fmla="*/ 0 h 38"/>
                    <a:gd name="T6" fmla="*/ 0 w 703"/>
                    <a:gd name="T7" fmla="*/ 0 h 38"/>
                    <a:gd name="T8" fmla="*/ 698 w 703"/>
                    <a:gd name="T9" fmla="*/ 7 h 38"/>
                    <a:gd name="T10" fmla="*/ 698 w 703"/>
                    <a:gd name="T11" fmla="*/ 7 h 38"/>
                    <a:gd name="T12" fmla="*/ 698 w 703"/>
                    <a:gd name="T13" fmla="*/ 12 h 38"/>
                    <a:gd name="T14" fmla="*/ 698 w 703"/>
                    <a:gd name="T15" fmla="*/ 12 h 38"/>
                    <a:gd name="T16" fmla="*/ 703 w 703"/>
                    <a:gd name="T17" fmla="*/ 38 h 38"/>
                    <a:gd name="T18" fmla="*/ 703 w 703"/>
                    <a:gd name="T19" fmla="*/ 38 h 3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03" h="38">
                      <a:moveTo>
                        <a:pt x="703" y="38"/>
                      </a:moveTo>
                      <a:lnTo>
                        <a:pt x="703" y="38"/>
                      </a:lnTo>
                      <a:lnTo>
                        <a:pt x="0" y="0"/>
                      </a:lnTo>
                      <a:lnTo>
                        <a:pt x="698" y="7"/>
                      </a:lnTo>
                      <a:lnTo>
                        <a:pt x="698" y="12"/>
                      </a:lnTo>
                      <a:lnTo>
                        <a:pt x="703" y="38"/>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3" name="Freeform 108"/>
                <p:cNvSpPr>
                  <a:spLocks/>
                </p:cNvSpPr>
                <p:nvPr/>
              </p:nvSpPr>
              <p:spPr bwMode="auto">
                <a:xfrm>
                  <a:off x="4276" y="1608"/>
                  <a:ext cx="703" cy="37"/>
                </a:xfrm>
                <a:custGeom>
                  <a:avLst/>
                  <a:gdLst>
                    <a:gd name="T0" fmla="*/ 703 w 703"/>
                    <a:gd name="T1" fmla="*/ 37 h 37"/>
                    <a:gd name="T2" fmla="*/ 703 w 703"/>
                    <a:gd name="T3" fmla="*/ 37 h 37"/>
                    <a:gd name="T4" fmla="*/ 0 w 703"/>
                    <a:gd name="T5" fmla="*/ 0 h 37"/>
                    <a:gd name="T6" fmla="*/ 0 w 703"/>
                    <a:gd name="T7" fmla="*/ 0 h 37"/>
                    <a:gd name="T8" fmla="*/ 703 w 703"/>
                    <a:gd name="T9" fmla="*/ 7 h 37"/>
                    <a:gd name="T10" fmla="*/ 703 w 703"/>
                    <a:gd name="T11" fmla="*/ 7 h 37"/>
                    <a:gd name="T12" fmla="*/ 703 w 703"/>
                    <a:gd name="T13" fmla="*/ 37 h 37"/>
                    <a:gd name="T14" fmla="*/ 703 w 703"/>
                    <a:gd name="T15" fmla="*/ 37 h 3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03" h="37">
                      <a:moveTo>
                        <a:pt x="703" y="37"/>
                      </a:moveTo>
                      <a:lnTo>
                        <a:pt x="703" y="37"/>
                      </a:lnTo>
                      <a:lnTo>
                        <a:pt x="0" y="0"/>
                      </a:lnTo>
                      <a:lnTo>
                        <a:pt x="703" y="7"/>
                      </a:lnTo>
                      <a:lnTo>
                        <a:pt x="703" y="37"/>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4" name="Freeform 109"/>
                <p:cNvSpPr>
                  <a:spLocks/>
                </p:cNvSpPr>
                <p:nvPr/>
              </p:nvSpPr>
              <p:spPr bwMode="auto">
                <a:xfrm>
                  <a:off x="4276" y="1638"/>
                  <a:ext cx="703" cy="38"/>
                </a:xfrm>
                <a:custGeom>
                  <a:avLst/>
                  <a:gdLst>
                    <a:gd name="T0" fmla="*/ 700 w 703"/>
                    <a:gd name="T1" fmla="*/ 38 h 38"/>
                    <a:gd name="T2" fmla="*/ 700 w 703"/>
                    <a:gd name="T3" fmla="*/ 38 h 38"/>
                    <a:gd name="T4" fmla="*/ 0 w 703"/>
                    <a:gd name="T5" fmla="*/ 0 h 38"/>
                    <a:gd name="T6" fmla="*/ 0 w 703"/>
                    <a:gd name="T7" fmla="*/ 0 h 38"/>
                    <a:gd name="T8" fmla="*/ 703 w 703"/>
                    <a:gd name="T9" fmla="*/ 7 h 38"/>
                    <a:gd name="T10" fmla="*/ 703 w 703"/>
                    <a:gd name="T11" fmla="*/ 7 h 38"/>
                    <a:gd name="T12" fmla="*/ 700 w 703"/>
                    <a:gd name="T13" fmla="*/ 38 h 38"/>
                    <a:gd name="T14" fmla="*/ 700 w 703"/>
                    <a:gd name="T15" fmla="*/ 38 h 3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03" h="38">
                      <a:moveTo>
                        <a:pt x="700" y="38"/>
                      </a:moveTo>
                      <a:lnTo>
                        <a:pt x="700" y="38"/>
                      </a:lnTo>
                      <a:lnTo>
                        <a:pt x="0" y="0"/>
                      </a:lnTo>
                      <a:lnTo>
                        <a:pt x="703" y="7"/>
                      </a:lnTo>
                      <a:lnTo>
                        <a:pt x="700" y="38"/>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5" name="Freeform 110"/>
                <p:cNvSpPr>
                  <a:spLocks/>
                </p:cNvSpPr>
                <p:nvPr/>
              </p:nvSpPr>
              <p:spPr bwMode="auto">
                <a:xfrm>
                  <a:off x="4276" y="1669"/>
                  <a:ext cx="700" cy="38"/>
                </a:xfrm>
                <a:custGeom>
                  <a:avLst/>
                  <a:gdLst>
                    <a:gd name="T0" fmla="*/ 696 w 700"/>
                    <a:gd name="T1" fmla="*/ 38 h 38"/>
                    <a:gd name="T2" fmla="*/ 696 w 700"/>
                    <a:gd name="T3" fmla="*/ 38 h 38"/>
                    <a:gd name="T4" fmla="*/ 0 w 700"/>
                    <a:gd name="T5" fmla="*/ 0 h 38"/>
                    <a:gd name="T6" fmla="*/ 0 w 700"/>
                    <a:gd name="T7" fmla="*/ 0 h 38"/>
                    <a:gd name="T8" fmla="*/ 700 w 700"/>
                    <a:gd name="T9" fmla="*/ 7 h 38"/>
                    <a:gd name="T10" fmla="*/ 700 w 700"/>
                    <a:gd name="T11" fmla="*/ 7 h 38"/>
                    <a:gd name="T12" fmla="*/ 696 w 700"/>
                    <a:gd name="T13" fmla="*/ 38 h 38"/>
                    <a:gd name="T14" fmla="*/ 696 w 700"/>
                    <a:gd name="T15" fmla="*/ 38 h 3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00" h="38">
                      <a:moveTo>
                        <a:pt x="696" y="38"/>
                      </a:moveTo>
                      <a:lnTo>
                        <a:pt x="696" y="38"/>
                      </a:lnTo>
                      <a:lnTo>
                        <a:pt x="0" y="0"/>
                      </a:lnTo>
                      <a:lnTo>
                        <a:pt x="700" y="7"/>
                      </a:lnTo>
                      <a:lnTo>
                        <a:pt x="696" y="38"/>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6" name="Freeform 111"/>
                <p:cNvSpPr>
                  <a:spLocks/>
                </p:cNvSpPr>
                <p:nvPr/>
              </p:nvSpPr>
              <p:spPr bwMode="auto">
                <a:xfrm>
                  <a:off x="4276" y="1700"/>
                  <a:ext cx="696" cy="37"/>
                </a:xfrm>
                <a:custGeom>
                  <a:avLst/>
                  <a:gdLst>
                    <a:gd name="T0" fmla="*/ 689 w 696"/>
                    <a:gd name="T1" fmla="*/ 37 h 37"/>
                    <a:gd name="T2" fmla="*/ 689 w 696"/>
                    <a:gd name="T3" fmla="*/ 37 h 37"/>
                    <a:gd name="T4" fmla="*/ 0 w 696"/>
                    <a:gd name="T5" fmla="*/ 0 h 37"/>
                    <a:gd name="T6" fmla="*/ 0 w 696"/>
                    <a:gd name="T7" fmla="*/ 0 h 37"/>
                    <a:gd name="T8" fmla="*/ 696 w 696"/>
                    <a:gd name="T9" fmla="*/ 7 h 37"/>
                    <a:gd name="T10" fmla="*/ 696 w 696"/>
                    <a:gd name="T11" fmla="*/ 7 h 37"/>
                    <a:gd name="T12" fmla="*/ 689 w 696"/>
                    <a:gd name="T13" fmla="*/ 37 h 37"/>
                    <a:gd name="T14" fmla="*/ 689 w 696"/>
                    <a:gd name="T15" fmla="*/ 37 h 3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96" h="37">
                      <a:moveTo>
                        <a:pt x="689" y="37"/>
                      </a:moveTo>
                      <a:lnTo>
                        <a:pt x="689" y="37"/>
                      </a:lnTo>
                      <a:lnTo>
                        <a:pt x="0" y="0"/>
                      </a:lnTo>
                      <a:lnTo>
                        <a:pt x="696" y="7"/>
                      </a:lnTo>
                      <a:lnTo>
                        <a:pt x="689" y="37"/>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7" name="Freeform 112"/>
                <p:cNvSpPr>
                  <a:spLocks/>
                </p:cNvSpPr>
                <p:nvPr/>
              </p:nvSpPr>
              <p:spPr bwMode="auto">
                <a:xfrm>
                  <a:off x="4276" y="1730"/>
                  <a:ext cx="689" cy="38"/>
                </a:xfrm>
                <a:custGeom>
                  <a:avLst/>
                  <a:gdLst>
                    <a:gd name="T0" fmla="*/ 679 w 689"/>
                    <a:gd name="T1" fmla="*/ 38 h 38"/>
                    <a:gd name="T2" fmla="*/ 679 w 689"/>
                    <a:gd name="T3" fmla="*/ 38 h 38"/>
                    <a:gd name="T4" fmla="*/ 0 w 689"/>
                    <a:gd name="T5" fmla="*/ 0 h 38"/>
                    <a:gd name="T6" fmla="*/ 0 w 689"/>
                    <a:gd name="T7" fmla="*/ 0 h 38"/>
                    <a:gd name="T8" fmla="*/ 689 w 689"/>
                    <a:gd name="T9" fmla="*/ 7 h 38"/>
                    <a:gd name="T10" fmla="*/ 689 w 689"/>
                    <a:gd name="T11" fmla="*/ 7 h 38"/>
                    <a:gd name="T12" fmla="*/ 679 w 689"/>
                    <a:gd name="T13" fmla="*/ 38 h 38"/>
                    <a:gd name="T14" fmla="*/ 679 w 689"/>
                    <a:gd name="T15" fmla="*/ 38 h 3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89" h="38">
                      <a:moveTo>
                        <a:pt x="679" y="38"/>
                      </a:moveTo>
                      <a:lnTo>
                        <a:pt x="679" y="38"/>
                      </a:lnTo>
                      <a:lnTo>
                        <a:pt x="0" y="0"/>
                      </a:lnTo>
                      <a:lnTo>
                        <a:pt x="689" y="7"/>
                      </a:lnTo>
                      <a:lnTo>
                        <a:pt x="679" y="38"/>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8" name="Freeform 113"/>
                <p:cNvSpPr>
                  <a:spLocks/>
                </p:cNvSpPr>
                <p:nvPr/>
              </p:nvSpPr>
              <p:spPr bwMode="auto">
                <a:xfrm>
                  <a:off x="4276" y="1761"/>
                  <a:ext cx="677" cy="38"/>
                </a:xfrm>
                <a:custGeom>
                  <a:avLst/>
                  <a:gdLst>
                    <a:gd name="T0" fmla="*/ 665 w 677"/>
                    <a:gd name="T1" fmla="*/ 38 h 38"/>
                    <a:gd name="T2" fmla="*/ 665 w 677"/>
                    <a:gd name="T3" fmla="*/ 38 h 38"/>
                    <a:gd name="T4" fmla="*/ 0 w 677"/>
                    <a:gd name="T5" fmla="*/ 0 h 38"/>
                    <a:gd name="T6" fmla="*/ 0 w 677"/>
                    <a:gd name="T7" fmla="*/ 0 h 38"/>
                    <a:gd name="T8" fmla="*/ 677 w 677"/>
                    <a:gd name="T9" fmla="*/ 9 h 38"/>
                    <a:gd name="T10" fmla="*/ 677 w 677"/>
                    <a:gd name="T11" fmla="*/ 9 h 38"/>
                    <a:gd name="T12" fmla="*/ 665 w 677"/>
                    <a:gd name="T13" fmla="*/ 38 h 38"/>
                    <a:gd name="T14" fmla="*/ 665 w 677"/>
                    <a:gd name="T15" fmla="*/ 38 h 3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77" h="38">
                      <a:moveTo>
                        <a:pt x="665" y="38"/>
                      </a:moveTo>
                      <a:lnTo>
                        <a:pt x="665" y="38"/>
                      </a:lnTo>
                      <a:lnTo>
                        <a:pt x="0" y="0"/>
                      </a:lnTo>
                      <a:lnTo>
                        <a:pt x="677" y="9"/>
                      </a:lnTo>
                      <a:lnTo>
                        <a:pt x="665" y="38"/>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89" name="Freeform 114"/>
                <p:cNvSpPr>
                  <a:spLocks/>
                </p:cNvSpPr>
                <p:nvPr/>
              </p:nvSpPr>
              <p:spPr bwMode="auto">
                <a:xfrm>
                  <a:off x="4276" y="1792"/>
                  <a:ext cx="663" cy="35"/>
                </a:xfrm>
                <a:custGeom>
                  <a:avLst/>
                  <a:gdLst>
                    <a:gd name="T0" fmla="*/ 646 w 663"/>
                    <a:gd name="T1" fmla="*/ 35 h 35"/>
                    <a:gd name="T2" fmla="*/ 646 w 663"/>
                    <a:gd name="T3" fmla="*/ 35 h 35"/>
                    <a:gd name="T4" fmla="*/ 0 w 663"/>
                    <a:gd name="T5" fmla="*/ 0 h 35"/>
                    <a:gd name="T6" fmla="*/ 0 w 663"/>
                    <a:gd name="T7" fmla="*/ 0 h 35"/>
                    <a:gd name="T8" fmla="*/ 663 w 663"/>
                    <a:gd name="T9" fmla="*/ 9 h 35"/>
                    <a:gd name="T10" fmla="*/ 663 w 663"/>
                    <a:gd name="T11" fmla="*/ 9 h 35"/>
                    <a:gd name="T12" fmla="*/ 646 w 663"/>
                    <a:gd name="T13" fmla="*/ 35 h 35"/>
                    <a:gd name="T14" fmla="*/ 646 w 663"/>
                    <a:gd name="T15" fmla="*/ 35 h 3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63" h="35">
                      <a:moveTo>
                        <a:pt x="646" y="35"/>
                      </a:moveTo>
                      <a:lnTo>
                        <a:pt x="646" y="35"/>
                      </a:lnTo>
                      <a:lnTo>
                        <a:pt x="0" y="0"/>
                      </a:lnTo>
                      <a:lnTo>
                        <a:pt x="663" y="9"/>
                      </a:lnTo>
                      <a:lnTo>
                        <a:pt x="646" y="35"/>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0" name="Freeform 115"/>
                <p:cNvSpPr>
                  <a:spLocks/>
                </p:cNvSpPr>
                <p:nvPr/>
              </p:nvSpPr>
              <p:spPr bwMode="auto">
                <a:xfrm>
                  <a:off x="4276" y="1822"/>
                  <a:ext cx="644" cy="36"/>
                </a:xfrm>
                <a:custGeom>
                  <a:avLst/>
                  <a:gdLst>
                    <a:gd name="T0" fmla="*/ 625 w 644"/>
                    <a:gd name="T1" fmla="*/ 36 h 36"/>
                    <a:gd name="T2" fmla="*/ 625 w 644"/>
                    <a:gd name="T3" fmla="*/ 36 h 36"/>
                    <a:gd name="T4" fmla="*/ 0 w 644"/>
                    <a:gd name="T5" fmla="*/ 0 h 36"/>
                    <a:gd name="T6" fmla="*/ 0 w 644"/>
                    <a:gd name="T7" fmla="*/ 0 h 36"/>
                    <a:gd name="T8" fmla="*/ 644 w 644"/>
                    <a:gd name="T9" fmla="*/ 7 h 36"/>
                    <a:gd name="T10" fmla="*/ 644 w 644"/>
                    <a:gd name="T11" fmla="*/ 7 h 36"/>
                    <a:gd name="T12" fmla="*/ 625 w 644"/>
                    <a:gd name="T13" fmla="*/ 36 h 36"/>
                    <a:gd name="T14" fmla="*/ 625 w 644"/>
                    <a:gd name="T15" fmla="*/ 36 h 3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644" h="36">
                      <a:moveTo>
                        <a:pt x="625" y="36"/>
                      </a:moveTo>
                      <a:lnTo>
                        <a:pt x="625" y="36"/>
                      </a:lnTo>
                      <a:lnTo>
                        <a:pt x="0" y="0"/>
                      </a:lnTo>
                      <a:lnTo>
                        <a:pt x="644" y="7"/>
                      </a:lnTo>
                      <a:lnTo>
                        <a:pt x="625" y="36"/>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1" name="Freeform 116"/>
                <p:cNvSpPr>
                  <a:spLocks/>
                </p:cNvSpPr>
                <p:nvPr/>
              </p:nvSpPr>
              <p:spPr bwMode="auto">
                <a:xfrm>
                  <a:off x="4276" y="1853"/>
                  <a:ext cx="623" cy="33"/>
                </a:xfrm>
                <a:custGeom>
                  <a:avLst/>
                  <a:gdLst>
                    <a:gd name="T0" fmla="*/ 597 w 623"/>
                    <a:gd name="T1" fmla="*/ 33 h 33"/>
                    <a:gd name="T2" fmla="*/ 0 w 623"/>
                    <a:gd name="T3" fmla="*/ 0 h 33"/>
                    <a:gd name="T4" fmla="*/ 623 w 623"/>
                    <a:gd name="T5" fmla="*/ 7 h 33"/>
                    <a:gd name="T6" fmla="*/ 623 w 623"/>
                    <a:gd name="T7" fmla="*/ 7 h 33"/>
                    <a:gd name="T8" fmla="*/ 597 w 623"/>
                    <a:gd name="T9" fmla="*/ 33 h 33"/>
                    <a:gd name="T10" fmla="*/ 597 w 623"/>
                    <a:gd name="T11" fmla="*/ 33 h 33"/>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23" h="33">
                      <a:moveTo>
                        <a:pt x="597" y="33"/>
                      </a:moveTo>
                      <a:lnTo>
                        <a:pt x="0" y="0"/>
                      </a:lnTo>
                      <a:lnTo>
                        <a:pt x="623" y="7"/>
                      </a:lnTo>
                      <a:lnTo>
                        <a:pt x="597" y="33"/>
                      </a:lnTo>
                      <a:close/>
                    </a:path>
                  </a:pathLst>
                </a:custGeom>
                <a:solidFill>
                  <a:srgbClr val="FDCF9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2" name="Freeform 117"/>
                <p:cNvSpPr>
                  <a:spLocks/>
                </p:cNvSpPr>
                <p:nvPr/>
              </p:nvSpPr>
              <p:spPr bwMode="auto">
                <a:xfrm>
                  <a:off x="4399" y="1414"/>
                  <a:ext cx="330" cy="300"/>
                </a:xfrm>
                <a:custGeom>
                  <a:avLst/>
                  <a:gdLst>
                    <a:gd name="T0" fmla="*/ 146 w 330"/>
                    <a:gd name="T1" fmla="*/ 0 h 300"/>
                    <a:gd name="T2" fmla="*/ 146 w 330"/>
                    <a:gd name="T3" fmla="*/ 0 h 300"/>
                    <a:gd name="T4" fmla="*/ 120 w 330"/>
                    <a:gd name="T5" fmla="*/ 3 h 300"/>
                    <a:gd name="T6" fmla="*/ 94 w 330"/>
                    <a:gd name="T7" fmla="*/ 7 h 300"/>
                    <a:gd name="T8" fmla="*/ 73 w 330"/>
                    <a:gd name="T9" fmla="*/ 17 h 300"/>
                    <a:gd name="T10" fmla="*/ 52 w 330"/>
                    <a:gd name="T11" fmla="*/ 29 h 300"/>
                    <a:gd name="T12" fmla="*/ 35 w 330"/>
                    <a:gd name="T13" fmla="*/ 45 h 300"/>
                    <a:gd name="T14" fmla="*/ 19 w 330"/>
                    <a:gd name="T15" fmla="*/ 64 h 300"/>
                    <a:gd name="T16" fmla="*/ 9 w 330"/>
                    <a:gd name="T17" fmla="*/ 88 h 300"/>
                    <a:gd name="T18" fmla="*/ 2 w 330"/>
                    <a:gd name="T19" fmla="*/ 113 h 300"/>
                    <a:gd name="T20" fmla="*/ 2 w 330"/>
                    <a:gd name="T21" fmla="*/ 113 h 300"/>
                    <a:gd name="T22" fmla="*/ 0 w 330"/>
                    <a:gd name="T23" fmla="*/ 139 h 300"/>
                    <a:gd name="T24" fmla="*/ 5 w 330"/>
                    <a:gd name="T25" fmla="*/ 165 h 300"/>
                    <a:gd name="T26" fmla="*/ 12 w 330"/>
                    <a:gd name="T27" fmla="*/ 189 h 300"/>
                    <a:gd name="T28" fmla="*/ 24 w 330"/>
                    <a:gd name="T29" fmla="*/ 212 h 300"/>
                    <a:gd name="T30" fmla="*/ 38 w 330"/>
                    <a:gd name="T31" fmla="*/ 231 h 300"/>
                    <a:gd name="T32" fmla="*/ 57 w 330"/>
                    <a:gd name="T33" fmla="*/ 250 h 300"/>
                    <a:gd name="T34" fmla="*/ 75 w 330"/>
                    <a:gd name="T35" fmla="*/ 267 h 300"/>
                    <a:gd name="T36" fmla="*/ 97 w 330"/>
                    <a:gd name="T37" fmla="*/ 279 h 300"/>
                    <a:gd name="T38" fmla="*/ 120 w 330"/>
                    <a:gd name="T39" fmla="*/ 288 h 300"/>
                    <a:gd name="T40" fmla="*/ 146 w 330"/>
                    <a:gd name="T41" fmla="*/ 295 h 300"/>
                    <a:gd name="T42" fmla="*/ 170 w 330"/>
                    <a:gd name="T43" fmla="*/ 300 h 300"/>
                    <a:gd name="T44" fmla="*/ 196 w 330"/>
                    <a:gd name="T45" fmla="*/ 300 h 300"/>
                    <a:gd name="T46" fmla="*/ 219 w 330"/>
                    <a:gd name="T47" fmla="*/ 297 h 300"/>
                    <a:gd name="T48" fmla="*/ 245 w 330"/>
                    <a:gd name="T49" fmla="*/ 288 h 300"/>
                    <a:gd name="T50" fmla="*/ 266 w 330"/>
                    <a:gd name="T51" fmla="*/ 276 h 300"/>
                    <a:gd name="T52" fmla="*/ 290 w 330"/>
                    <a:gd name="T53" fmla="*/ 262 h 300"/>
                    <a:gd name="T54" fmla="*/ 290 w 330"/>
                    <a:gd name="T55" fmla="*/ 262 h 300"/>
                    <a:gd name="T56" fmla="*/ 306 w 330"/>
                    <a:gd name="T57" fmla="*/ 241 h 300"/>
                    <a:gd name="T58" fmla="*/ 318 w 330"/>
                    <a:gd name="T59" fmla="*/ 220 h 300"/>
                    <a:gd name="T60" fmla="*/ 325 w 330"/>
                    <a:gd name="T61" fmla="*/ 196 h 300"/>
                    <a:gd name="T62" fmla="*/ 330 w 330"/>
                    <a:gd name="T63" fmla="*/ 172 h 300"/>
                    <a:gd name="T64" fmla="*/ 330 w 330"/>
                    <a:gd name="T65" fmla="*/ 172 h 300"/>
                    <a:gd name="T66" fmla="*/ 328 w 330"/>
                    <a:gd name="T67" fmla="*/ 154 h 300"/>
                    <a:gd name="T68" fmla="*/ 325 w 330"/>
                    <a:gd name="T69" fmla="*/ 135 h 300"/>
                    <a:gd name="T70" fmla="*/ 321 w 330"/>
                    <a:gd name="T71" fmla="*/ 118 h 300"/>
                    <a:gd name="T72" fmla="*/ 314 w 330"/>
                    <a:gd name="T73" fmla="*/ 102 h 300"/>
                    <a:gd name="T74" fmla="*/ 306 w 330"/>
                    <a:gd name="T75" fmla="*/ 88 h 300"/>
                    <a:gd name="T76" fmla="*/ 297 w 330"/>
                    <a:gd name="T77" fmla="*/ 73 h 300"/>
                    <a:gd name="T78" fmla="*/ 285 w 330"/>
                    <a:gd name="T79" fmla="*/ 62 h 300"/>
                    <a:gd name="T80" fmla="*/ 273 w 330"/>
                    <a:gd name="T81" fmla="*/ 50 h 300"/>
                    <a:gd name="T82" fmla="*/ 259 w 330"/>
                    <a:gd name="T83" fmla="*/ 38 h 300"/>
                    <a:gd name="T84" fmla="*/ 245 w 330"/>
                    <a:gd name="T85" fmla="*/ 29 h 300"/>
                    <a:gd name="T86" fmla="*/ 231 w 330"/>
                    <a:gd name="T87" fmla="*/ 19 h 300"/>
                    <a:gd name="T88" fmla="*/ 215 w 330"/>
                    <a:gd name="T89" fmla="*/ 12 h 300"/>
                    <a:gd name="T90" fmla="*/ 198 w 330"/>
                    <a:gd name="T91" fmla="*/ 7 h 300"/>
                    <a:gd name="T92" fmla="*/ 182 w 330"/>
                    <a:gd name="T93" fmla="*/ 3 h 300"/>
                    <a:gd name="T94" fmla="*/ 163 w 330"/>
                    <a:gd name="T95" fmla="*/ 0 h 300"/>
                    <a:gd name="T96" fmla="*/ 146 w 330"/>
                    <a:gd name="T97" fmla="*/ 0 h 300"/>
                    <a:gd name="T98" fmla="*/ 146 w 330"/>
                    <a:gd name="T99" fmla="*/ 0 h 30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330" h="300">
                      <a:moveTo>
                        <a:pt x="146" y="0"/>
                      </a:moveTo>
                      <a:lnTo>
                        <a:pt x="146" y="0"/>
                      </a:lnTo>
                      <a:lnTo>
                        <a:pt x="120" y="3"/>
                      </a:lnTo>
                      <a:lnTo>
                        <a:pt x="94" y="7"/>
                      </a:lnTo>
                      <a:lnTo>
                        <a:pt x="73" y="17"/>
                      </a:lnTo>
                      <a:lnTo>
                        <a:pt x="52" y="29"/>
                      </a:lnTo>
                      <a:lnTo>
                        <a:pt x="35" y="45"/>
                      </a:lnTo>
                      <a:lnTo>
                        <a:pt x="19" y="64"/>
                      </a:lnTo>
                      <a:lnTo>
                        <a:pt x="9" y="88"/>
                      </a:lnTo>
                      <a:lnTo>
                        <a:pt x="2" y="113"/>
                      </a:lnTo>
                      <a:lnTo>
                        <a:pt x="0" y="139"/>
                      </a:lnTo>
                      <a:lnTo>
                        <a:pt x="5" y="165"/>
                      </a:lnTo>
                      <a:lnTo>
                        <a:pt x="12" y="189"/>
                      </a:lnTo>
                      <a:lnTo>
                        <a:pt x="24" y="212"/>
                      </a:lnTo>
                      <a:lnTo>
                        <a:pt x="38" y="231"/>
                      </a:lnTo>
                      <a:lnTo>
                        <a:pt x="57" y="250"/>
                      </a:lnTo>
                      <a:lnTo>
                        <a:pt x="75" y="267"/>
                      </a:lnTo>
                      <a:lnTo>
                        <a:pt x="97" y="279"/>
                      </a:lnTo>
                      <a:lnTo>
                        <a:pt x="120" y="288"/>
                      </a:lnTo>
                      <a:lnTo>
                        <a:pt x="146" y="295"/>
                      </a:lnTo>
                      <a:lnTo>
                        <a:pt x="170" y="300"/>
                      </a:lnTo>
                      <a:lnTo>
                        <a:pt x="196" y="300"/>
                      </a:lnTo>
                      <a:lnTo>
                        <a:pt x="219" y="297"/>
                      </a:lnTo>
                      <a:lnTo>
                        <a:pt x="245" y="288"/>
                      </a:lnTo>
                      <a:lnTo>
                        <a:pt x="266" y="276"/>
                      </a:lnTo>
                      <a:lnTo>
                        <a:pt x="290" y="262"/>
                      </a:lnTo>
                      <a:lnTo>
                        <a:pt x="306" y="241"/>
                      </a:lnTo>
                      <a:lnTo>
                        <a:pt x="318" y="220"/>
                      </a:lnTo>
                      <a:lnTo>
                        <a:pt x="325" y="196"/>
                      </a:lnTo>
                      <a:lnTo>
                        <a:pt x="330" y="172"/>
                      </a:lnTo>
                      <a:lnTo>
                        <a:pt x="328" y="154"/>
                      </a:lnTo>
                      <a:lnTo>
                        <a:pt x="325" y="135"/>
                      </a:lnTo>
                      <a:lnTo>
                        <a:pt x="321" y="118"/>
                      </a:lnTo>
                      <a:lnTo>
                        <a:pt x="314" y="102"/>
                      </a:lnTo>
                      <a:lnTo>
                        <a:pt x="306" y="88"/>
                      </a:lnTo>
                      <a:lnTo>
                        <a:pt x="297" y="73"/>
                      </a:lnTo>
                      <a:lnTo>
                        <a:pt x="285" y="62"/>
                      </a:lnTo>
                      <a:lnTo>
                        <a:pt x="273" y="50"/>
                      </a:lnTo>
                      <a:lnTo>
                        <a:pt x="259" y="38"/>
                      </a:lnTo>
                      <a:lnTo>
                        <a:pt x="245" y="29"/>
                      </a:lnTo>
                      <a:lnTo>
                        <a:pt x="231" y="19"/>
                      </a:lnTo>
                      <a:lnTo>
                        <a:pt x="215" y="12"/>
                      </a:lnTo>
                      <a:lnTo>
                        <a:pt x="198" y="7"/>
                      </a:lnTo>
                      <a:lnTo>
                        <a:pt x="182" y="3"/>
                      </a:lnTo>
                      <a:lnTo>
                        <a:pt x="163" y="0"/>
                      </a:lnTo>
                      <a:lnTo>
                        <a:pt x="14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3" name="Freeform 118"/>
                <p:cNvSpPr>
                  <a:spLocks/>
                </p:cNvSpPr>
                <p:nvPr/>
              </p:nvSpPr>
              <p:spPr bwMode="auto">
                <a:xfrm>
                  <a:off x="4411" y="1424"/>
                  <a:ext cx="306" cy="280"/>
                </a:xfrm>
                <a:custGeom>
                  <a:avLst/>
                  <a:gdLst>
                    <a:gd name="T0" fmla="*/ 134 w 306"/>
                    <a:gd name="T1" fmla="*/ 0 h 280"/>
                    <a:gd name="T2" fmla="*/ 134 w 306"/>
                    <a:gd name="T3" fmla="*/ 0 h 280"/>
                    <a:gd name="T4" fmla="*/ 118 w 306"/>
                    <a:gd name="T5" fmla="*/ 0 h 280"/>
                    <a:gd name="T6" fmla="*/ 104 w 306"/>
                    <a:gd name="T7" fmla="*/ 2 h 280"/>
                    <a:gd name="T8" fmla="*/ 89 w 306"/>
                    <a:gd name="T9" fmla="*/ 7 h 280"/>
                    <a:gd name="T10" fmla="*/ 75 w 306"/>
                    <a:gd name="T11" fmla="*/ 11 h 280"/>
                    <a:gd name="T12" fmla="*/ 63 w 306"/>
                    <a:gd name="T13" fmla="*/ 16 h 280"/>
                    <a:gd name="T14" fmla="*/ 52 w 306"/>
                    <a:gd name="T15" fmla="*/ 23 h 280"/>
                    <a:gd name="T16" fmla="*/ 42 w 306"/>
                    <a:gd name="T17" fmla="*/ 33 h 280"/>
                    <a:gd name="T18" fmla="*/ 30 w 306"/>
                    <a:gd name="T19" fmla="*/ 40 h 280"/>
                    <a:gd name="T20" fmla="*/ 23 w 306"/>
                    <a:gd name="T21" fmla="*/ 52 h 280"/>
                    <a:gd name="T22" fmla="*/ 16 w 306"/>
                    <a:gd name="T23" fmla="*/ 61 h 280"/>
                    <a:gd name="T24" fmla="*/ 9 w 306"/>
                    <a:gd name="T25" fmla="*/ 73 h 280"/>
                    <a:gd name="T26" fmla="*/ 5 w 306"/>
                    <a:gd name="T27" fmla="*/ 85 h 280"/>
                    <a:gd name="T28" fmla="*/ 2 w 306"/>
                    <a:gd name="T29" fmla="*/ 99 h 280"/>
                    <a:gd name="T30" fmla="*/ 0 w 306"/>
                    <a:gd name="T31" fmla="*/ 111 h 280"/>
                    <a:gd name="T32" fmla="*/ 0 w 306"/>
                    <a:gd name="T33" fmla="*/ 125 h 280"/>
                    <a:gd name="T34" fmla="*/ 0 w 306"/>
                    <a:gd name="T35" fmla="*/ 139 h 280"/>
                    <a:gd name="T36" fmla="*/ 0 w 306"/>
                    <a:gd name="T37" fmla="*/ 139 h 280"/>
                    <a:gd name="T38" fmla="*/ 2 w 306"/>
                    <a:gd name="T39" fmla="*/ 153 h 280"/>
                    <a:gd name="T40" fmla="*/ 7 w 306"/>
                    <a:gd name="T41" fmla="*/ 167 h 280"/>
                    <a:gd name="T42" fmla="*/ 12 w 306"/>
                    <a:gd name="T43" fmla="*/ 181 h 280"/>
                    <a:gd name="T44" fmla="*/ 19 w 306"/>
                    <a:gd name="T45" fmla="*/ 193 h 280"/>
                    <a:gd name="T46" fmla="*/ 38 w 306"/>
                    <a:gd name="T47" fmla="*/ 219 h 280"/>
                    <a:gd name="T48" fmla="*/ 59 w 306"/>
                    <a:gd name="T49" fmla="*/ 238 h 280"/>
                    <a:gd name="T50" fmla="*/ 85 w 306"/>
                    <a:gd name="T51" fmla="*/ 257 h 280"/>
                    <a:gd name="T52" fmla="*/ 111 w 306"/>
                    <a:gd name="T53" fmla="*/ 269 h 280"/>
                    <a:gd name="T54" fmla="*/ 141 w 306"/>
                    <a:gd name="T55" fmla="*/ 278 h 280"/>
                    <a:gd name="T56" fmla="*/ 158 w 306"/>
                    <a:gd name="T57" fmla="*/ 280 h 280"/>
                    <a:gd name="T58" fmla="*/ 172 w 306"/>
                    <a:gd name="T59" fmla="*/ 280 h 280"/>
                    <a:gd name="T60" fmla="*/ 172 w 306"/>
                    <a:gd name="T61" fmla="*/ 280 h 280"/>
                    <a:gd name="T62" fmla="*/ 188 w 306"/>
                    <a:gd name="T63" fmla="*/ 280 h 280"/>
                    <a:gd name="T64" fmla="*/ 203 w 306"/>
                    <a:gd name="T65" fmla="*/ 278 h 280"/>
                    <a:gd name="T66" fmla="*/ 217 w 306"/>
                    <a:gd name="T67" fmla="*/ 273 h 280"/>
                    <a:gd name="T68" fmla="*/ 231 w 306"/>
                    <a:gd name="T69" fmla="*/ 269 h 280"/>
                    <a:gd name="T70" fmla="*/ 243 w 306"/>
                    <a:gd name="T71" fmla="*/ 264 h 280"/>
                    <a:gd name="T72" fmla="*/ 254 w 306"/>
                    <a:gd name="T73" fmla="*/ 257 h 280"/>
                    <a:gd name="T74" fmla="*/ 266 w 306"/>
                    <a:gd name="T75" fmla="*/ 247 h 280"/>
                    <a:gd name="T76" fmla="*/ 276 w 306"/>
                    <a:gd name="T77" fmla="*/ 238 h 280"/>
                    <a:gd name="T78" fmla="*/ 283 w 306"/>
                    <a:gd name="T79" fmla="*/ 228 h 280"/>
                    <a:gd name="T80" fmla="*/ 290 w 306"/>
                    <a:gd name="T81" fmla="*/ 219 h 280"/>
                    <a:gd name="T82" fmla="*/ 297 w 306"/>
                    <a:gd name="T83" fmla="*/ 207 h 280"/>
                    <a:gd name="T84" fmla="*/ 302 w 306"/>
                    <a:gd name="T85" fmla="*/ 193 h 280"/>
                    <a:gd name="T86" fmla="*/ 304 w 306"/>
                    <a:gd name="T87" fmla="*/ 181 h 280"/>
                    <a:gd name="T88" fmla="*/ 306 w 306"/>
                    <a:gd name="T89" fmla="*/ 167 h 280"/>
                    <a:gd name="T90" fmla="*/ 306 w 306"/>
                    <a:gd name="T91" fmla="*/ 153 h 280"/>
                    <a:gd name="T92" fmla="*/ 306 w 306"/>
                    <a:gd name="T93" fmla="*/ 139 h 280"/>
                    <a:gd name="T94" fmla="*/ 306 w 306"/>
                    <a:gd name="T95" fmla="*/ 139 h 280"/>
                    <a:gd name="T96" fmla="*/ 304 w 306"/>
                    <a:gd name="T97" fmla="*/ 125 h 280"/>
                    <a:gd name="T98" fmla="*/ 299 w 306"/>
                    <a:gd name="T99" fmla="*/ 111 h 280"/>
                    <a:gd name="T100" fmla="*/ 292 w 306"/>
                    <a:gd name="T101" fmla="*/ 99 h 280"/>
                    <a:gd name="T102" fmla="*/ 285 w 306"/>
                    <a:gd name="T103" fmla="*/ 85 h 280"/>
                    <a:gd name="T104" fmla="*/ 269 w 306"/>
                    <a:gd name="T105" fmla="*/ 61 h 280"/>
                    <a:gd name="T106" fmla="*/ 247 w 306"/>
                    <a:gd name="T107" fmla="*/ 40 h 280"/>
                    <a:gd name="T108" fmla="*/ 221 w 306"/>
                    <a:gd name="T109" fmla="*/ 23 h 280"/>
                    <a:gd name="T110" fmla="*/ 195 w 306"/>
                    <a:gd name="T111" fmla="*/ 11 h 280"/>
                    <a:gd name="T112" fmla="*/ 165 w 306"/>
                    <a:gd name="T113" fmla="*/ 2 h 280"/>
                    <a:gd name="T114" fmla="*/ 148 w 306"/>
                    <a:gd name="T115" fmla="*/ 0 h 280"/>
                    <a:gd name="T116" fmla="*/ 134 w 306"/>
                    <a:gd name="T117" fmla="*/ 0 h 280"/>
                    <a:gd name="T118" fmla="*/ 134 w 306"/>
                    <a:gd name="T119" fmla="*/ 0 h 28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06" h="280">
                      <a:moveTo>
                        <a:pt x="134" y="0"/>
                      </a:moveTo>
                      <a:lnTo>
                        <a:pt x="134" y="0"/>
                      </a:lnTo>
                      <a:lnTo>
                        <a:pt x="118" y="0"/>
                      </a:lnTo>
                      <a:lnTo>
                        <a:pt x="104" y="2"/>
                      </a:lnTo>
                      <a:lnTo>
                        <a:pt x="89" y="7"/>
                      </a:lnTo>
                      <a:lnTo>
                        <a:pt x="75" y="11"/>
                      </a:lnTo>
                      <a:lnTo>
                        <a:pt x="63" y="16"/>
                      </a:lnTo>
                      <a:lnTo>
                        <a:pt x="52" y="23"/>
                      </a:lnTo>
                      <a:lnTo>
                        <a:pt x="42" y="33"/>
                      </a:lnTo>
                      <a:lnTo>
                        <a:pt x="30" y="40"/>
                      </a:lnTo>
                      <a:lnTo>
                        <a:pt x="23" y="52"/>
                      </a:lnTo>
                      <a:lnTo>
                        <a:pt x="16" y="61"/>
                      </a:lnTo>
                      <a:lnTo>
                        <a:pt x="9" y="73"/>
                      </a:lnTo>
                      <a:lnTo>
                        <a:pt x="5" y="85"/>
                      </a:lnTo>
                      <a:lnTo>
                        <a:pt x="2" y="99"/>
                      </a:lnTo>
                      <a:lnTo>
                        <a:pt x="0" y="111"/>
                      </a:lnTo>
                      <a:lnTo>
                        <a:pt x="0" y="125"/>
                      </a:lnTo>
                      <a:lnTo>
                        <a:pt x="0" y="139"/>
                      </a:lnTo>
                      <a:lnTo>
                        <a:pt x="2" y="153"/>
                      </a:lnTo>
                      <a:lnTo>
                        <a:pt x="7" y="167"/>
                      </a:lnTo>
                      <a:lnTo>
                        <a:pt x="12" y="181"/>
                      </a:lnTo>
                      <a:lnTo>
                        <a:pt x="19" y="193"/>
                      </a:lnTo>
                      <a:lnTo>
                        <a:pt x="38" y="219"/>
                      </a:lnTo>
                      <a:lnTo>
                        <a:pt x="59" y="238"/>
                      </a:lnTo>
                      <a:lnTo>
                        <a:pt x="85" y="257"/>
                      </a:lnTo>
                      <a:lnTo>
                        <a:pt x="111" y="269"/>
                      </a:lnTo>
                      <a:lnTo>
                        <a:pt x="141" y="278"/>
                      </a:lnTo>
                      <a:lnTo>
                        <a:pt x="158" y="280"/>
                      </a:lnTo>
                      <a:lnTo>
                        <a:pt x="172" y="280"/>
                      </a:lnTo>
                      <a:lnTo>
                        <a:pt x="188" y="280"/>
                      </a:lnTo>
                      <a:lnTo>
                        <a:pt x="203" y="278"/>
                      </a:lnTo>
                      <a:lnTo>
                        <a:pt x="217" y="273"/>
                      </a:lnTo>
                      <a:lnTo>
                        <a:pt x="231" y="269"/>
                      </a:lnTo>
                      <a:lnTo>
                        <a:pt x="243" y="264"/>
                      </a:lnTo>
                      <a:lnTo>
                        <a:pt x="254" y="257"/>
                      </a:lnTo>
                      <a:lnTo>
                        <a:pt x="266" y="247"/>
                      </a:lnTo>
                      <a:lnTo>
                        <a:pt x="276" y="238"/>
                      </a:lnTo>
                      <a:lnTo>
                        <a:pt x="283" y="228"/>
                      </a:lnTo>
                      <a:lnTo>
                        <a:pt x="290" y="219"/>
                      </a:lnTo>
                      <a:lnTo>
                        <a:pt x="297" y="207"/>
                      </a:lnTo>
                      <a:lnTo>
                        <a:pt x="302" y="193"/>
                      </a:lnTo>
                      <a:lnTo>
                        <a:pt x="304" y="181"/>
                      </a:lnTo>
                      <a:lnTo>
                        <a:pt x="306" y="167"/>
                      </a:lnTo>
                      <a:lnTo>
                        <a:pt x="306" y="153"/>
                      </a:lnTo>
                      <a:lnTo>
                        <a:pt x="306" y="139"/>
                      </a:lnTo>
                      <a:lnTo>
                        <a:pt x="304" y="125"/>
                      </a:lnTo>
                      <a:lnTo>
                        <a:pt x="299" y="111"/>
                      </a:lnTo>
                      <a:lnTo>
                        <a:pt x="292" y="99"/>
                      </a:lnTo>
                      <a:lnTo>
                        <a:pt x="285" y="85"/>
                      </a:lnTo>
                      <a:lnTo>
                        <a:pt x="269" y="61"/>
                      </a:lnTo>
                      <a:lnTo>
                        <a:pt x="247" y="40"/>
                      </a:lnTo>
                      <a:lnTo>
                        <a:pt x="221" y="23"/>
                      </a:lnTo>
                      <a:lnTo>
                        <a:pt x="195" y="11"/>
                      </a:lnTo>
                      <a:lnTo>
                        <a:pt x="165" y="2"/>
                      </a:lnTo>
                      <a:lnTo>
                        <a:pt x="148" y="0"/>
                      </a:lnTo>
                      <a:lnTo>
                        <a:pt x="134" y="0"/>
                      </a:lnTo>
                      <a:close/>
                    </a:path>
                  </a:pathLst>
                </a:custGeom>
                <a:solidFill>
                  <a:srgbClr val="D2D8D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4" name="Freeform 119"/>
                <p:cNvSpPr>
                  <a:spLocks/>
                </p:cNvSpPr>
                <p:nvPr/>
              </p:nvSpPr>
              <p:spPr bwMode="auto">
                <a:xfrm>
                  <a:off x="4503" y="1490"/>
                  <a:ext cx="134" cy="122"/>
                </a:xfrm>
                <a:custGeom>
                  <a:avLst/>
                  <a:gdLst>
                    <a:gd name="T0" fmla="*/ 61 w 134"/>
                    <a:gd name="T1" fmla="*/ 0 h 122"/>
                    <a:gd name="T2" fmla="*/ 61 w 134"/>
                    <a:gd name="T3" fmla="*/ 0 h 122"/>
                    <a:gd name="T4" fmla="*/ 49 w 134"/>
                    <a:gd name="T5" fmla="*/ 0 h 122"/>
                    <a:gd name="T6" fmla="*/ 40 w 134"/>
                    <a:gd name="T7" fmla="*/ 2 h 122"/>
                    <a:gd name="T8" fmla="*/ 23 w 134"/>
                    <a:gd name="T9" fmla="*/ 12 h 122"/>
                    <a:gd name="T10" fmla="*/ 12 w 134"/>
                    <a:gd name="T11" fmla="*/ 21 h 122"/>
                    <a:gd name="T12" fmla="*/ 4 w 134"/>
                    <a:gd name="T13" fmla="*/ 35 h 122"/>
                    <a:gd name="T14" fmla="*/ 0 w 134"/>
                    <a:gd name="T15" fmla="*/ 52 h 122"/>
                    <a:gd name="T16" fmla="*/ 2 w 134"/>
                    <a:gd name="T17" fmla="*/ 68 h 122"/>
                    <a:gd name="T18" fmla="*/ 9 w 134"/>
                    <a:gd name="T19" fmla="*/ 87 h 122"/>
                    <a:gd name="T20" fmla="*/ 21 w 134"/>
                    <a:gd name="T21" fmla="*/ 101 h 122"/>
                    <a:gd name="T22" fmla="*/ 21 w 134"/>
                    <a:gd name="T23" fmla="*/ 101 h 122"/>
                    <a:gd name="T24" fmla="*/ 35 w 134"/>
                    <a:gd name="T25" fmla="*/ 113 h 122"/>
                    <a:gd name="T26" fmla="*/ 49 w 134"/>
                    <a:gd name="T27" fmla="*/ 120 h 122"/>
                    <a:gd name="T28" fmla="*/ 66 w 134"/>
                    <a:gd name="T29" fmla="*/ 122 h 122"/>
                    <a:gd name="T30" fmla="*/ 80 w 134"/>
                    <a:gd name="T31" fmla="*/ 122 h 122"/>
                    <a:gd name="T32" fmla="*/ 96 w 134"/>
                    <a:gd name="T33" fmla="*/ 120 h 122"/>
                    <a:gd name="T34" fmla="*/ 111 w 134"/>
                    <a:gd name="T35" fmla="*/ 113 h 122"/>
                    <a:gd name="T36" fmla="*/ 122 w 134"/>
                    <a:gd name="T37" fmla="*/ 103 h 122"/>
                    <a:gd name="T38" fmla="*/ 132 w 134"/>
                    <a:gd name="T39" fmla="*/ 87 h 122"/>
                    <a:gd name="T40" fmla="*/ 132 w 134"/>
                    <a:gd name="T41" fmla="*/ 87 h 122"/>
                    <a:gd name="T42" fmla="*/ 134 w 134"/>
                    <a:gd name="T43" fmla="*/ 70 h 122"/>
                    <a:gd name="T44" fmla="*/ 132 w 134"/>
                    <a:gd name="T45" fmla="*/ 54 h 122"/>
                    <a:gd name="T46" fmla="*/ 127 w 134"/>
                    <a:gd name="T47" fmla="*/ 40 h 122"/>
                    <a:gd name="T48" fmla="*/ 118 w 134"/>
                    <a:gd name="T49" fmla="*/ 26 h 122"/>
                    <a:gd name="T50" fmla="*/ 106 w 134"/>
                    <a:gd name="T51" fmla="*/ 16 h 122"/>
                    <a:gd name="T52" fmla="*/ 92 w 134"/>
                    <a:gd name="T53" fmla="*/ 7 h 122"/>
                    <a:gd name="T54" fmla="*/ 78 w 134"/>
                    <a:gd name="T55" fmla="*/ 2 h 122"/>
                    <a:gd name="T56" fmla="*/ 61 w 134"/>
                    <a:gd name="T57" fmla="*/ 0 h 122"/>
                    <a:gd name="T58" fmla="*/ 61 w 134"/>
                    <a:gd name="T59" fmla="*/ 0 h 12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134" h="122">
                      <a:moveTo>
                        <a:pt x="61" y="0"/>
                      </a:moveTo>
                      <a:lnTo>
                        <a:pt x="61" y="0"/>
                      </a:lnTo>
                      <a:lnTo>
                        <a:pt x="49" y="0"/>
                      </a:lnTo>
                      <a:lnTo>
                        <a:pt x="40" y="2"/>
                      </a:lnTo>
                      <a:lnTo>
                        <a:pt x="23" y="12"/>
                      </a:lnTo>
                      <a:lnTo>
                        <a:pt x="12" y="21"/>
                      </a:lnTo>
                      <a:lnTo>
                        <a:pt x="4" y="35"/>
                      </a:lnTo>
                      <a:lnTo>
                        <a:pt x="0" y="52"/>
                      </a:lnTo>
                      <a:lnTo>
                        <a:pt x="2" y="68"/>
                      </a:lnTo>
                      <a:lnTo>
                        <a:pt x="9" y="87"/>
                      </a:lnTo>
                      <a:lnTo>
                        <a:pt x="21" y="101"/>
                      </a:lnTo>
                      <a:lnTo>
                        <a:pt x="35" y="113"/>
                      </a:lnTo>
                      <a:lnTo>
                        <a:pt x="49" y="120"/>
                      </a:lnTo>
                      <a:lnTo>
                        <a:pt x="66" y="122"/>
                      </a:lnTo>
                      <a:lnTo>
                        <a:pt x="80" y="122"/>
                      </a:lnTo>
                      <a:lnTo>
                        <a:pt x="96" y="120"/>
                      </a:lnTo>
                      <a:lnTo>
                        <a:pt x="111" y="113"/>
                      </a:lnTo>
                      <a:lnTo>
                        <a:pt x="122" y="103"/>
                      </a:lnTo>
                      <a:lnTo>
                        <a:pt x="132" y="87"/>
                      </a:lnTo>
                      <a:lnTo>
                        <a:pt x="134" y="70"/>
                      </a:lnTo>
                      <a:lnTo>
                        <a:pt x="132" y="54"/>
                      </a:lnTo>
                      <a:lnTo>
                        <a:pt x="127" y="40"/>
                      </a:lnTo>
                      <a:lnTo>
                        <a:pt x="118" y="26"/>
                      </a:lnTo>
                      <a:lnTo>
                        <a:pt x="106" y="16"/>
                      </a:lnTo>
                      <a:lnTo>
                        <a:pt x="92" y="7"/>
                      </a:lnTo>
                      <a:lnTo>
                        <a:pt x="78" y="2"/>
                      </a:lnTo>
                      <a:lnTo>
                        <a:pt x="6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5" name="Freeform 120"/>
                <p:cNvSpPr>
                  <a:spLocks/>
                </p:cNvSpPr>
                <p:nvPr/>
              </p:nvSpPr>
              <p:spPr bwMode="auto">
                <a:xfrm>
                  <a:off x="4515" y="1499"/>
                  <a:ext cx="113" cy="104"/>
                </a:xfrm>
                <a:custGeom>
                  <a:avLst/>
                  <a:gdLst>
                    <a:gd name="T0" fmla="*/ 49 w 113"/>
                    <a:gd name="T1" fmla="*/ 0 h 104"/>
                    <a:gd name="T2" fmla="*/ 49 w 113"/>
                    <a:gd name="T3" fmla="*/ 0 h 104"/>
                    <a:gd name="T4" fmla="*/ 37 w 113"/>
                    <a:gd name="T5" fmla="*/ 3 h 104"/>
                    <a:gd name="T6" fmla="*/ 28 w 113"/>
                    <a:gd name="T7" fmla="*/ 5 h 104"/>
                    <a:gd name="T8" fmla="*/ 18 w 113"/>
                    <a:gd name="T9" fmla="*/ 10 h 104"/>
                    <a:gd name="T10" fmla="*/ 11 w 113"/>
                    <a:gd name="T11" fmla="*/ 17 h 104"/>
                    <a:gd name="T12" fmla="*/ 4 w 113"/>
                    <a:gd name="T13" fmla="*/ 24 h 104"/>
                    <a:gd name="T14" fmla="*/ 0 w 113"/>
                    <a:gd name="T15" fmla="*/ 33 h 104"/>
                    <a:gd name="T16" fmla="*/ 0 w 113"/>
                    <a:gd name="T17" fmla="*/ 43 h 104"/>
                    <a:gd name="T18" fmla="*/ 0 w 113"/>
                    <a:gd name="T19" fmla="*/ 52 h 104"/>
                    <a:gd name="T20" fmla="*/ 0 w 113"/>
                    <a:gd name="T21" fmla="*/ 52 h 104"/>
                    <a:gd name="T22" fmla="*/ 2 w 113"/>
                    <a:gd name="T23" fmla="*/ 64 h 104"/>
                    <a:gd name="T24" fmla="*/ 7 w 113"/>
                    <a:gd name="T25" fmla="*/ 73 h 104"/>
                    <a:gd name="T26" fmla="*/ 11 w 113"/>
                    <a:gd name="T27" fmla="*/ 80 h 104"/>
                    <a:gd name="T28" fmla="*/ 21 w 113"/>
                    <a:gd name="T29" fmla="*/ 90 h 104"/>
                    <a:gd name="T30" fmla="*/ 30 w 113"/>
                    <a:gd name="T31" fmla="*/ 94 h 104"/>
                    <a:gd name="T32" fmla="*/ 40 w 113"/>
                    <a:gd name="T33" fmla="*/ 99 h 104"/>
                    <a:gd name="T34" fmla="*/ 51 w 113"/>
                    <a:gd name="T35" fmla="*/ 104 h 104"/>
                    <a:gd name="T36" fmla="*/ 63 w 113"/>
                    <a:gd name="T37" fmla="*/ 104 h 104"/>
                    <a:gd name="T38" fmla="*/ 63 w 113"/>
                    <a:gd name="T39" fmla="*/ 104 h 104"/>
                    <a:gd name="T40" fmla="*/ 73 w 113"/>
                    <a:gd name="T41" fmla="*/ 104 h 104"/>
                    <a:gd name="T42" fmla="*/ 84 w 113"/>
                    <a:gd name="T43" fmla="*/ 99 h 104"/>
                    <a:gd name="T44" fmla="*/ 91 w 113"/>
                    <a:gd name="T45" fmla="*/ 94 h 104"/>
                    <a:gd name="T46" fmla="*/ 101 w 113"/>
                    <a:gd name="T47" fmla="*/ 90 h 104"/>
                    <a:gd name="T48" fmla="*/ 106 w 113"/>
                    <a:gd name="T49" fmla="*/ 80 h 104"/>
                    <a:gd name="T50" fmla="*/ 110 w 113"/>
                    <a:gd name="T51" fmla="*/ 73 h 104"/>
                    <a:gd name="T52" fmla="*/ 113 w 113"/>
                    <a:gd name="T53" fmla="*/ 64 h 104"/>
                    <a:gd name="T54" fmla="*/ 110 w 113"/>
                    <a:gd name="T55" fmla="*/ 52 h 104"/>
                    <a:gd name="T56" fmla="*/ 110 w 113"/>
                    <a:gd name="T57" fmla="*/ 52 h 104"/>
                    <a:gd name="T58" fmla="*/ 108 w 113"/>
                    <a:gd name="T59" fmla="*/ 43 h 104"/>
                    <a:gd name="T60" fmla="*/ 103 w 113"/>
                    <a:gd name="T61" fmla="*/ 33 h 104"/>
                    <a:gd name="T62" fmla="*/ 99 w 113"/>
                    <a:gd name="T63" fmla="*/ 24 h 104"/>
                    <a:gd name="T64" fmla="*/ 89 w 113"/>
                    <a:gd name="T65" fmla="*/ 17 h 104"/>
                    <a:gd name="T66" fmla="*/ 80 w 113"/>
                    <a:gd name="T67" fmla="*/ 10 h 104"/>
                    <a:gd name="T68" fmla="*/ 70 w 113"/>
                    <a:gd name="T69" fmla="*/ 5 h 104"/>
                    <a:gd name="T70" fmla="*/ 58 w 113"/>
                    <a:gd name="T71" fmla="*/ 3 h 104"/>
                    <a:gd name="T72" fmla="*/ 49 w 113"/>
                    <a:gd name="T73" fmla="*/ 0 h 104"/>
                    <a:gd name="T74" fmla="*/ 49 w 113"/>
                    <a:gd name="T75" fmla="*/ 0 h 10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3" h="104">
                      <a:moveTo>
                        <a:pt x="49" y="0"/>
                      </a:moveTo>
                      <a:lnTo>
                        <a:pt x="49" y="0"/>
                      </a:lnTo>
                      <a:lnTo>
                        <a:pt x="37" y="3"/>
                      </a:lnTo>
                      <a:lnTo>
                        <a:pt x="28" y="5"/>
                      </a:lnTo>
                      <a:lnTo>
                        <a:pt x="18" y="10"/>
                      </a:lnTo>
                      <a:lnTo>
                        <a:pt x="11" y="17"/>
                      </a:lnTo>
                      <a:lnTo>
                        <a:pt x="4" y="24"/>
                      </a:lnTo>
                      <a:lnTo>
                        <a:pt x="0" y="33"/>
                      </a:lnTo>
                      <a:lnTo>
                        <a:pt x="0" y="43"/>
                      </a:lnTo>
                      <a:lnTo>
                        <a:pt x="0" y="52"/>
                      </a:lnTo>
                      <a:lnTo>
                        <a:pt x="2" y="64"/>
                      </a:lnTo>
                      <a:lnTo>
                        <a:pt x="7" y="73"/>
                      </a:lnTo>
                      <a:lnTo>
                        <a:pt x="11" y="80"/>
                      </a:lnTo>
                      <a:lnTo>
                        <a:pt x="21" y="90"/>
                      </a:lnTo>
                      <a:lnTo>
                        <a:pt x="30" y="94"/>
                      </a:lnTo>
                      <a:lnTo>
                        <a:pt x="40" y="99"/>
                      </a:lnTo>
                      <a:lnTo>
                        <a:pt x="51" y="104"/>
                      </a:lnTo>
                      <a:lnTo>
                        <a:pt x="63" y="104"/>
                      </a:lnTo>
                      <a:lnTo>
                        <a:pt x="73" y="104"/>
                      </a:lnTo>
                      <a:lnTo>
                        <a:pt x="84" y="99"/>
                      </a:lnTo>
                      <a:lnTo>
                        <a:pt x="91" y="94"/>
                      </a:lnTo>
                      <a:lnTo>
                        <a:pt x="101" y="90"/>
                      </a:lnTo>
                      <a:lnTo>
                        <a:pt x="106" y="80"/>
                      </a:lnTo>
                      <a:lnTo>
                        <a:pt x="110" y="73"/>
                      </a:lnTo>
                      <a:lnTo>
                        <a:pt x="113" y="64"/>
                      </a:lnTo>
                      <a:lnTo>
                        <a:pt x="110" y="52"/>
                      </a:lnTo>
                      <a:lnTo>
                        <a:pt x="108" y="43"/>
                      </a:lnTo>
                      <a:lnTo>
                        <a:pt x="103" y="33"/>
                      </a:lnTo>
                      <a:lnTo>
                        <a:pt x="99" y="24"/>
                      </a:lnTo>
                      <a:lnTo>
                        <a:pt x="89" y="17"/>
                      </a:lnTo>
                      <a:lnTo>
                        <a:pt x="80" y="10"/>
                      </a:lnTo>
                      <a:lnTo>
                        <a:pt x="70" y="5"/>
                      </a:lnTo>
                      <a:lnTo>
                        <a:pt x="58" y="3"/>
                      </a:lnTo>
                      <a:lnTo>
                        <a:pt x="49" y="0"/>
                      </a:lnTo>
                      <a:close/>
                    </a:path>
                  </a:pathLst>
                </a:cu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6" name="Freeform 121"/>
                <p:cNvSpPr>
                  <a:spLocks/>
                </p:cNvSpPr>
                <p:nvPr/>
              </p:nvSpPr>
              <p:spPr bwMode="auto">
                <a:xfrm>
                  <a:off x="4545" y="1530"/>
                  <a:ext cx="50" cy="45"/>
                </a:xfrm>
                <a:custGeom>
                  <a:avLst/>
                  <a:gdLst>
                    <a:gd name="T0" fmla="*/ 21 w 50"/>
                    <a:gd name="T1" fmla="*/ 0 h 45"/>
                    <a:gd name="T2" fmla="*/ 21 w 50"/>
                    <a:gd name="T3" fmla="*/ 0 h 45"/>
                    <a:gd name="T4" fmla="*/ 12 w 50"/>
                    <a:gd name="T5" fmla="*/ 0 h 45"/>
                    <a:gd name="T6" fmla="*/ 5 w 50"/>
                    <a:gd name="T7" fmla="*/ 5 h 45"/>
                    <a:gd name="T8" fmla="*/ 0 w 50"/>
                    <a:gd name="T9" fmla="*/ 12 h 45"/>
                    <a:gd name="T10" fmla="*/ 0 w 50"/>
                    <a:gd name="T11" fmla="*/ 21 h 45"/>
                    <a:gd name="T12" fmla="*/ 0 w 50"/>
                    <a:gd name="T13" fmla="*/ 21 h 45"/>
                    <a:gd name="T14" fmla="*/ 5 w 50"/>
                    <a:gd name="T15" fmla="*/ 30 h 45"/>
                    <a:gd name="T16" fmla="*/ 10 w 50"/>
                    <a:gd name="T17" fmla="*/ 38 h 45"/>
                    <a:gd name="T18" fmla="*/ 19 w 50"/>
                    <a:gd name="T19" fmla="*/ 42 h 45"/>
                    <a:gd name="T20" fmla="*/ 28 w 50"/>
                    <a:gd name="T21" fmla="*/ 45 h 45"/>
                    <a:gd name="T22" fmla="*/ 28 w 50"/>
                    <a:gd name="T23" fmla="*/ 45 h 45"/>
                    <a:gd name="T24" fmla="*/ 38 w 50"/>
                    <a:gd name="T25" fmla="*/ 42 h 45"/>
                    <a:gd name="T26" fmla="*/ 45 w 50"/>
                    <a:gd name="T27" fmla="*/ 38 h 45"/>
                    <a:gd name="T28" fmla="*/ 50 w 50"/>
                    <a:gd name="T29" fmla="*/ 30 h 45"/>
                    <a:gd name="T30" fmla="*/ 50 w 50"/>
                    <a:gd name="T31" fmla="*/ 21 h 45"/>
                    <a:gd name="T32" fmla="*/ 50 w 50"/>
                    <a:gd name="T33" fmla="*/ 21 h 45"/>
                    <a:gd name="T34" fmla="*/ 47 w 50"/>
                    <a:gd name="T35" fmla="*/ 12 h 45"/>
                    <a:gd name="T36" fmla="*/ 40 w 50"/>
                    <a:gd name="T37" fmla="*/ 5 h 45"/>
                    <a:gd name="T38" fmla="*/ 31 w 50"/>
                    <a:gd name="T39" fmla="*/ 0 h 45"/>
                    <a:gd name="T40" fmla="*/ 21 w 50"/>
                    <a:gd name="T41" fmla="*/ 0 h 45"/>
                    <a:gd name="T42" fmla="*/ 21 w 50"/>
                    <a:gd name="T43" fmla="*/ 0 h 45"/>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50" h="45">
                      <a:moveTo>
                        <a:pt x="21" y="0"/>
                      </a:moveTo>
                      <a:lnTo>
                        <a:pt x="21" y="0"/>
                      </a:lnTo>
                      <a:lnTo>
                        <a:pt x="12" y="0"/>
                      </a:lnTo>
                      <a:lnTo>
                        <a:pt x="5" y="5"/>
                      </a:lnTo>
                      <a:lnTo>
                        <a:pt x="0" y="12"/>
                      </a:lnTo>
                      <a:lnTo>
                        <a:pt x="0" y="21"/>
                      </a:lnTo>
                      <a:lnTo>
                        <a:pt x="5" y="30"/>
                      </a:lnTo>
                      <a:lnTo>
                        <a:pt x="10" y="38"/>
                      </a:lnTo>
                      <a:lnTo>
                        <a:pt x="19" y="42"/>
                      </a:lnTo>
                      <a:lnTo>
                        <a:pt x="28" y="45"/>
                      </a:lnTo>
                      <a:lnTo>
                        <a:pt x="38" y="42"/>
                      </a:lnTo>
                      <a:lnTo>
                        <a:pt x="45" y="38"/>
                      </a:lnTo>
                      <a:lnTo>
                        <a:pt x="50" y="30"/>
                      </a:lnTo>
                      <a:lnTo>
                        <a:pt x="50" y="21"/>
                      </a:lnTo>
                      <a:lnTo>
                        <a:pt x="47" y="12"/>
                      </a:lnTo>
                      <a:lnTo>
                        <a:pt x="40" y="5"/>
                      </a:lnTo>
                      <a:lnTo>
                        <a:pt x="31" y="0"/>
                      </a:lnTo>
                      <a:lnTo>
                        <a:pt x="21"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7" name="Freeform 122"/>
                <p:cNvSpPr>
                  <a:spLocks/>
                </p:cNvSpPr>
                <p:nvPr/>
              </p:nvSpPr>
              <p:spPr bwMode="auto">
                <a:xfrm>
                  <a:off x="4185" y="1832"/>
                  <a:ext cx="61" cy="80"/>
                </a:xfrm>
                <a:custGeom>
                  <a:avLst/>
                  <a:gdLst>
                    <a:gd name="T0" fmla="*/ 9 w 61"/>
                    <a:gd name="T1" fmla="*/ 0 h 80"/>
                    <a:gd name="T2" fmla="*/ 9 w 61"/>
                    <a:gd name="T3" fmla="*/ 0 h 80"/>
                    <a:gd name="T4" fmla="*/ 0 w 61"/>
                    <a:gd name="T5" fmla="*/ 0 h 80"/>
                    <a:gd name="T6" fmla="*/ 0 w 61"/>
                    <a:gd name="T7" fmla="*/ 0 h 80"/>
                    <a:gd name="T8" fmla="*/ 7 w 61"/>
                    <a:gd name="T9" fmla="*/ 23 h 80"/>
                    <a:gd name="T10" fmla="*/ 18 w 61"/>
                    <a:gd name="T11" fmla="*/ 44 h 80"/>
                    <a:gd name="T12" fmla="*/ 30 w 61"/>
                    <a:gd name="T13" fmla="*/ 63 h 80"/>
                    <a:gd name="T14" fmla="*/ 44 w 61"/>
                    <a:gd name="T15" fmla="*/ 80 h 80"/>
                    <a:gd name="T16" fmla="*/ 44 w 61"/>
                    <a:gd name="T17" fmla="*/ 80 h 80"/>
                    <a:gd name="T18" fmla="*/ 51 w 61"/>
                    <a:gd name="T19" fmla="*/ 75 h 80"/>
                    <a:gd name="T20" fmla="*/ 56 w 61"/>
                    <a:gd name="T21" fmla="*/ 66 h 80"/>
                    <a:gd name="T22" fmla="*/ 61 w 61"/>
                    <a:gd name="T23" fmla="*/ 56 h 80"/>
                    <a:gd name="T24" fmla="*/ 61 w 61"/>
                    <a:gd name="T25" fmla="*/ 44 h 80"/>
                    <a:gd name="T26" fmla="*/ 61 w 61"/>
                    <a:gd name="T27" fmla="*/ 44 h 80"/>
                    <a:gd name="T28" fmla="*/ 58 w 61"/>
                    <a:gd name="T29" fmla="*/ 35 h 80"/>
                    <a:gd name="T30" fmla="*/ 54 w 61"/>
                    <a:gd name="T31" fmla="*/ 28 h 80"/>
                    <a:gd name="T32" fmla="*/ 49 w 61"/>
                    <a:gd name="T33" fmla="*/ 19 h 80"/>
                    <a:gd name="T34" fmla="*/ 44 w 61"/>
                    <a:gd name="T35" fmla="*/ 14 h 80"/>
                    <a:gd name="T36" fmla="*/ 35 w 61"/>
                    <a:gd name="T37" fmla="*/ 7 h 80"/>
                    <a:gd name="T38" fmla="*/ 28 w 61"/>
                    <a:gd name="T39" fmla="*/ 4 h 80"/>
                    <a:gd name="T40" fmla="*/ 18 w 61"/>
                    <a:gd name="T41" fmla="*/ 2 h 80"/>
                    <a:gd name="T42" fmla="*/ 9 w 61"/>
                    <a:gd name="T43" fmla="*/ 0 h 80"/>
                    <a:gd name="T44" fmla="*/ 9 w 61"/>
                    <a:gd name="T45" fmla="*/ 0 h 8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61" h="80">
                      <a:moveTo>
                        <a:pt x="9" y="0"/>
                      </a:moveTo>
                      <a:lnTo>
                        <a:pt x="9" y="0"/>
                      </a:lnTo>
                      <a:lnTo>
                        <a:pt x="0" y="0"/>
                      </a:lnTo>
                      <a:lnTo>
                        <a:pt x="7" y="23"/>
                      </a:lnTo>
                      <a:lnTo>
                        <a:pt x="18" y="44"/>
                      </a:lnTo>
                      <a:lnTo>
                        <a:pt x="30" y="63"/>
                      </a:lnTo>
                      <a:lnTo>
                        <a:pt x="44" y="80"/>
                      </a:lnTo>
                      <a:lnTo>
                        <a:pt x="51" y="75"/>
                      </a:lnTo>
                      <a:lnTo>
                        <a:pt x="56" y="66"/>
                      </a:lnTo>
                      <a:lnTo>
                        <a:pt x="61" y="56"/>
                      </a:lnTo>
                      <a:lnTo>
                        <a:pt x="61" y="44"/>
                      </a:lnTo>
                      <a:lnTo>
                        <a:pt x="58" y="35"/>
                      </a:lnTo>
                      <a:lnTo>
                        <a:pt x="54" y="28"/>
                      </a:lnTo>
                      <a:lnTo>
                        <a:pt x="49" y="19"/>
                      </a:lnTo>
                      <a:lnTo>
                        <a:pt x="44" y="14"/>
                      </a:lnTo>
                      <a:lnTo>
                        <a:pt x="35" y="7"/>
                      </a:lnTo>
                      <a:lnTo>
                        <a:pt x="28" y="4"/>
                      </a:lnTo>
                      <a:lnTo>
                        <a:pt x="18" y="2"/>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8" name="Freeform 123"/>
                <p:cNvSpPr>
                  <a:spLocks/>
                </p:cNvSpPr>
                <p:nvPr/>
              </p:nvSpPr>
              <p:spPr bwMode="auto">
                <a:xfrm>
                  <a:off x="4187" y="1841"/>
                  <a:ext cx="47" cy="64"/>
                </a:xfrm>
                <a:custGeom>
                  <a:avLst/>
                  <a:gdLst>
                    <a:gd name="T0" fmla="*/ 7 w 47"/>
                    <a:gd name="T1" fmla="*/ 0 h 64"/>
                    <a:gd name="T2" fmla="*/ 7 w 47"/>
                    <a:gd name="T3" fmla="*/ 0 h 64"/>
                    <a:gd name="T4" fmla="*/ 0 w 47"/>
                    <a:gd name="T5" fmla="*/ 2 h 64"/>
                    <a:gd name="T6" fmla="*/ 0 w 47"/>
                    <a:gd name="T7" fmla="*/ 2 h 64"/>
                    <a:gd name="T8" fmla="*/ 7 w 47"/>
                    <a:gd name="T9" fmla="*/ 19 h 64"/>
                    <a:gd name="T10" fmla="*/ 16 w 47"/>
                    <a:gd name="T11" fmla="*/ 33 h 64"/>
                    <a:gd name="T12" fmla="*/ 26 w 47"/>
                    <a:gd name="T13" fmla="*/ 50 h 64"/>
                    <a:gd name="T14" fmla="*/ 35 w 47"/>
                    <a:gd name="T15" fmla="*/ 64 h 64"/>
                    <a:gd name="T16" fmla="*/ 35 w 47"/>
                    <a:gd name="T17" fmla="*/ 64 h 64"/>
                    <a:gd name="T18" fmla="*/ 42 w 47"/>
                    <a:gd name="T19" fmla="*/ 59 h 64"/>
                    <a:gd name="T20" fmla="*/ 47 w 47"/>
                    <a:gd name="T21" fmla="*/ 52 h 64"/>
                    <a:gd name="T22" fmla="*/ 47 w 47"/>
                    <a:gd name="T23" fmla="*/ 45 h 64"/>
                    <a:gd name="T24" fmla="*/ 47 w 47"/>
                    <a:gd name="T25" fmla="*/ 35 h 64"/>
                    <a:gd name="T26" fmla="*/ 47 w 47"/>
                    <a:gd name="T27" fmla="*/ 35 h 64"/>
                    <a:gd name="T28" fmla="*/ 47 w 47"/>
                    <a:gd name="T29" fmla="*/ 28 h 64"/>
                    <a:gd name="T30" fmla="*/ 42 w 47"/>
                    <a:gd name="T31" fmla="*/ 21 h 64"/>
                    <a:gd name="T32" fmla="*/ 33 w 47"/>
                    <a:gd name="T33" fmla="*/ 12 h 64"/>
                    <a:gd name="T34" fmla="*/ 21 w 47"/>
                    <a:gd name="T35" fmla="*/ 5 h 64"/>
                    <a:gd name="T36" fmla="*/ 7 w 47"/>
                    <a:gd name="T37" fmla="*/ 0 h 64"/>
                    <a:gd name="T38" fmla="*/ 7 w 47"/>
                    <a:gd name="T39" fmla="*/ 0 h 6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47" h="64">
                      <a:moveTo>
                        <a:pt x="7" y="0"/>
                      </a:moveTo>
                      <a:lnTo>
                        <a:pt x="7" y="0"/>
                      </a:lnTo>
                      <a:lnTo>
                        <a:pt x="0" y="2"/>
                      </a:lnTo>
                      <a:lnTo>
                        <a:pt x="7" y="19"/>
                      </a:lnTo>
                      <a:lnTo>
                        <a:pt x="16" y="33"/>
                      </a:lnTo>
                      <a:lnTo>
                        <a:pt x="26" y="50"/>
                      </a:lnTo>
                      <a:lnTo>
                        <a:pt x="35" y="64"/>
                      </a:lnTo>
                      <a:lnTo>
                        <a:pt x="42" y="59"/>
                      </a:lnTo>
                      <a:lnTo>
                        <a:pt x="47" y="52"/>
                      </a:lnTo>
                      <a:lnTo>
                        <a:pt x="47" y="45"/>
                      </a:lnTo>
                      <a:lnTo>
                        <a:pt x="47" y="35"/>
                      </a:lnTo>
                      <a:lnTo>
                        <a:pt x="47" y="28"/>
                      </a:lnTo>
                      <a:lnTo>
                        <a:pt x="42" y="21"/>
                      </a:lnTo>
                      <a:lnTo>
                        <a:pt x="33" y="12"/>
                      </a:lnTo>
                      <a:lnTo>
                        <a:pt x="21" y="5"/>
                      </a:lnTo>
                      <a:lnTo>
                        <a:pt x="7" y="0"/>
                      </a:lnTo>
                      <a:close/>
                    </a:path>
                  </a:pathLst>
                </a:cu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699" name="Freeform 124"/>
                <p:cNvSpPr>
                  <a:spLocks/>
                </p:cNvSpPr>
                <p:nvPr/>
              </p:nvSpPr>
              <p:spPr bwMode="auto">
                <a:xfrm>
                  <a:off x="4196" y="1865"/>
                  <a:ext cx="14" cy="21"/>
                </a:xfrm>
                <a:custGeom>
                  <a:avLst/>
                  <a:gdLst>
                    <a:gd name="T0" fmla="*/ 12 w 14"/>
                    <a:gd name="T1" fmla="*/ 21 h 21"/>
                    <a:gd name="T2" fmla="*/ 12 w 14"/>
                    <a:gd name="T3" fmla="*/ 21 h 21"/>
                    <a:gd name="T4" fmla="*/ 14 w 14"/>
                    <a:gd name="T5" fmla="*/ 16 h 21"/>
                    <a:gd name="T6" fmla="*/ 14 w 14"/>
                    <a:gd name="T7" fmla="*/ 11 h 21"/>
                    <a:gd name="T8" fmla="*/ 14 w 14"/>
                    <a:gd name="T9" fmla="*/ 11 h 21"/>
                    <a:gd name="T10" fmla="*/ 12 w 14"/>
                    <a:gd name="T11" fmla="*/ 7 h 21"/>
                    <a:gd name="T12" fmla="*/ 10 w 14"/>
                    <a:gd name="T13" fmla="*/ 2 h 21"/>
                    <a:gd name="T14" fmla="*/ 5 w 14"/>
                    <a:gd name="T15" fmla="*/ 0 h 21"/>
                    <a:gd name="T16" fmla="*/ 0 w 14"/>
                    <a:gd name="T17" fmla="*/ 0 h 21"/>
                    <a:gd name="T18" fmla="*/ 0 w 14"/>
                    <a:gd name="T19" fmla="*/ 0 h 21"/>
                    <a:gd name="T20" fmla="*/ 12 w 14"/>
                    <a:gd name="T21" fmla="*/ 21 h 21"/>
                    <a:gd name="T22" fmla="*/ 12 w 14"/>
                    <a:gd name="T23" fmla="*/ 21 h 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4" h="21">
                      <a:moveTo>
                        <a:pt x="12" y="21"/>
                      </a:moveTo>
                      <a:lnTo>
                        <a:pt x="12" y="21"/>
                      </a:lnTo>
                      <a:lnTo>
                        <a:pt x="14" y="16"/>
                      </a:lnTo>
                      <a:lnTo>
                        <a:pt x="14" y="11"/>
                      </a:lnTo>
                      <a:lnTo>
                        <a:pt x="12" y="7"/>
                      </a:lnTo>
                      <a:lnTo>
                        <a:pt x="10" y="2"/>
                      </a:lnTo>
                      <a:lnTo>
                        <a:pt x="5" y="0"/>
                      </a:lnTo>
                      <a:lnTo>
                        <a:pt x="0" y="0"/>
                      </a:lnTo>
                      <a:lnTo>
                        <a:pt x="12" y="2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0" name="Freeform 125"/>
                <p:cNvSpPr>
                  <a:spLocks/>
                </p:cNvSpPr>
                <p:nvPr/>
              </p:nvSpPr>
              <p:spPr bwMode="auto">
                <a:xfrm>
                  <a:off x="4529" y="1457"/>
                  <a:ext cx="26" cy="21"/>
                </a:xfrm>
                <a:custGeom>
                  <a:avLst/>
                  <a:gdLst>
                    <a:gd name="T0" fmla="*/ 11 w 26"/>
                    <a:gd name="T1" fmla="*/ 0 h 21"/>
                    <a:gd name="T2" fmla="*/ 11 w 26"/>
                    <a:gd name="T3" fmla="*/ 0 h 21"/>
                    <a:gd name="T4" fmla="*/ 7 w 26"/>
                    <a:gd name="T5" fmla="*/ 0 h 21"/>
                    <a:gd name="T6" fmla="*/ 2 w 26"/>
                    <a:gd name="T7" fmla="*/ 2 h 21"/>
                    <a:gd name="T8" fmla="*/ 2 w 26"/>
                    <a:gd name="T9" fmla="*/ 7 h 21"/>
                    <a:gd name="T10" fmla="*/ 0 w 26"/>
                    <a:gd name="T11" fmla="*/ 12 h 21"/>
                    <a:gd name="T12" fmla="*/ 0 w 26"/>
                    <a:gd name="T13" fmla="*/ 12 h 21"/>
                    <a:gd name="T14" fmla="*/ 2 w 26"/>
                    <a:gd name="T15" fmla="*/ 14 h 21"/>
                    <a:gd name="T16" fmla="*/ 4 w 26"/>
                    <a:gd name="T17" fmla="*/ 19 h 21"/>
                    <a:gd name="T18" fmla="*/ 9 w 26"/>
                    <a:gd name="T19" fmla="*/ 21 h 21"/>
                    <a:gd name="T20" fmla="*/ 14 w 26"/>
                    <a:gd name="T21" fmla="*/ 21 h 21"/>
                    <a:gd name="T22" fmla="*/ 14 w 26"/>
                    <a:gd name="T23" fmla="*/ 21 h 21"/>
                    <a:gd name="T24" fmla="*/ 19 w 26"/>
                    <a:gd name="T25" fmla="*/ 21 h 21"/>
                    <a:gd name="T26" fmla="*/ 23 w 26"/>
                    <a:gd name="T27" fmla="*/ 19 h 21"/>
                    <a:gd name="T28" fmla="*/ 26 w 26"/>
                    <a:gd name="T29" fmla="*/ 14 h 21"/>
                    <a:gd name="T30" fmla="*/ 26 w 26"/>
                    <a:gd name="T31" fmla="*/ 12 h 21"/>
                    <a:gd name="T32" fmla="*/ 26 w 26"/>
                    <a:gd name="T33" fmla="*/ 12 h 21"/>
                    <a:gd name="T34" fmla="*/ 23 w 26"/>
                    <a:gd name="T35" fmla="*/ 7 h 21"/>
                    <a:gd name="T36" fmla="*/ 21 w 26"/>
                    <a:gd name="T37" fmla="*/ 2 h 21"/>
                    <a:gd name="T38" fmla="*/ 16 w 26"/>
                    <a:gd name="T39" fmla="*/ 0 h 21"/>
                    <a:gd name="T40" fmla="*/ 11 w 26"/>
                    <a:gd name="T41" fmla="*/ 0 h 21"/>
                    <a:gd name="T42" fmla="*/ 11 w 26"/>
                    <a:gd name="T43" fmla="*/ 0 h 2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6" h="21">
                      <a:moveTo>
                        <a:pt x="11" y="0"/>
                      </a:moveTo>
                      <a:lnTo>
                        <a:pt x="11" y="0"/>
                      </a:lnTo>
                      <a:lnTo>
                        <a:pt x="7" y="0"/>
                      </a:lnTo>
                      <a:lnTo>
                        <a:pt x="2" y="2"/>
                      </a:lnTo>
                      <a:lnTo>
                        <a:pt x="2" y="7"/>
                      </a:lnTo>
                      <a:lnTo>
                        <a:pt x="0" y="12"/>
                      </a:lnTo>
                      <a:lnTo>
                        <a:pt x="2" y="14"/>
                      </a:lnTo>
                      <a:lnTo>
                        <a:pt x="4" y="19"/>
                      </a:lnTo>
                      <a:lnTo>
                        <a:pt x="9" y="21"/>
                      </a:lnTo>
                      <a:lnTo>
                        <a:pt x="14" y="21"/>
                      </a:lnTo>
                      <a:lnTo>
                        <a:pt x="19" y="21"/>
                      </a:lnTo>
                      <a:lnTo>
                        <a:pt x="23" y="19"/>
                      </a:lnTo>
                      <a:lnTo>
                        <a:pt x="26" y="14"/>
                      </a:lnTo>
                      <a:lnTo>
                        <a:pt x="26" y="12"/>
                      </a:lnTo>
                      <a:lnTo>
                        <a:pt x="23" y="7"/>
                      </a:lnTo>
                      <a:lnTo>
                        <a:pt x="21" y="2"/>
                      </a:lnTo>
                      <a:lnTo>
                        <a:pt x="16" y="0"/>
                      </a:lnTo>
                      <a:lnTo>
                        <a:pt x="1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1" name="Freeform 126"/>
                <p:cNvSpPr>
                  <a:spLocks/>
                </p:cNvSpPr>
                <p:nvPr/>
              </p:nvSpPr>
              <p:spPr bwMode="auto">
                <a:xfrm>
                  <a:off x="4472" y="1494"/>
                  <a:ext cx="24" cy="22"/>
                </a:xfrm>
                <a:custGeom>
                  <a:avLst/>
                  <a:gdLst>
                    <a:gd name="T0" fmla="*/ 10 w 24"/>
                    <a:gd name="T1" fmla="*/ 0 h 22"/>
                    <a:gd name="T2" fmla="*/ 10 w 24"/>
                    <a:gd name="T3" fmla="*/ 0 h 22"/>
                    <a:gd name="T4" fmla="*/ 5 w 24"/>
                    <a:gd name="T5" fmla="*/ 0 h 22"/>
                    <a:gd name="T6" fmla="*/ 2 w 24"/>
                    <a:gd name="T7" fmla="*/ 3 h 22"/>
                    <a:gd name="T8" fmla="*/ 0 w 24"/>
                    <a:gd name="T9" fmla="*/ 8 h 22"/>
                    <a:gd name="T10" fmla="*/ 0 w 24"/>
                    <a:gd name="T11" fmla="*/ 12 h 22"/>
                    <a:gd name="T12" fmla="*/ 0 w 24"/>
                    <a:gd name="T13" fmla="*/ 12 h 22"/>
                    <a:gd name="T14" fmla="*/ 0 w 24"/>
                    <a:gd name="T15" fmla="*/ 17 h 22"/>
                    <a:gd name="T16" fmla="*/ 5 w 24"/>
                    <a:gd name="T17" fmla="*/ 19 h 22"/>
                    <a:gd name="T18" fmla="*/ 7 w 24"/>
                    <a:gd name="T19" fmla="*/ 22 h 22"/>
                    <a:gd name="T20" fmla="*/ 12 w 24"/>
                    <a:gd name="T21" fmla="*/ 22 h 22"/>
                    <a:gd name="T22" fmla="*/ 12 w 24"/>
                    <a:gd name="T23" fmla="*/ 22 h 22"/>
                    <a:gd name="T24" fmla="*/ 17 w 24"/>
                    <a:gd name="T25" fmla="*/ 22 h 22"/>
                    <a:gd name="T26" fmla="*/ 21 w 24"/>
                    <a:gd name="T27" fmla="*/ 19 h 22"/>
                    <a:gd name="T28" fmla="*/ 24 w 24"/>
                    <a:gd name="T29" fmla="*/ 17 h 22"/>
                    <a:gd name="T30" fmla="*/ 24 w 24"/>
                    <a:gd name="T31" fmla="*/ 12 h 22"/>
                    <a:gd name="T32" fmla="*/ 24 w 24"/>
                    <a:gd name="T33" fmla="*/ 12 h 22"/>
                    <a:gd name="T34" fmla="*/ 21 w 24"/>
                    <a:gd name="T35" fmla="*/ 8 h 22"/>
                    <a:gd name="T36" fmla="*/ 19 w 24"/>
                    <a:gd name="T37" fmla="*/ 3 h 22"/>
                    <a:gd name="T38" fmla="*/ 14 w 24"/>
                    <a:gd name="T39" fmla="*/ 0 h 22"/>
                    <a:gd name="T40" fmla="*/ 10 w 24"/>
                    <a:gd name="T41" fmla="*/ 0 h 22"/>
                    <a:gd name="T42" fmla="*/ 10 w 24"/>
                    <a:gd name="T43" fmla="*/ 0 h 2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4" h="22">
                      <a:moveTo>
                        <a:pt x="10" y="0"/>
                      </a:moveTo>
                      <a:lnTo>
                        <a:pt x="10" y="0"/>
                      </a:lnTo>
                      <a:lnTo>
                        <a:pt x="5" y="0"/>
                      </a:lnTo>
                      <a:lnTo>
                        <a:pt x="2" y="3"/>
                      </a:lnTo>
                      <a:lnTo>
                        <a:pt x="0" y="8"/>
                      </a:lnTo>
                      <a:lnTo>
                        <a:pt x="0" y="12"/>
                      </a:lnTo>
                      <a:lnTo>
                        <a:pt x="0" y="17"/>
                      </a:lnTo>
                      <a:lnTo>
                        <a:pt x="5" y="19"/>
                      </a:lnTo>
                      <a:lnTo>
                        <a:pt x="7" y="22"/>
                      </a:lnTo>
                      <a:lnTo>
                        <a:pt x="12" y="22"/>
                      </a:lnTo>
                      <a:lnTo>
                        <a:pt x="17" y="22"/>
                      </a:lnTo>
                      <a:lnTo>
                        <a:pt x="21" y="19"/>
                      </a:lnTo>
                      <a:lnTo>
                        <a:pt x="24" y="17"/>
                      </a:lnTo>
                      <a:lnTo>
                        <a:pt x="24" y="12"/>
                      </a:lnTo>
                      <a:lnTo>
                        <a:pt x="21" y="8"/>
                      </a:lnTo>
                      <a:lnTo>
                        <a:pt x="19" y="3"/>
                      </a:lnTo>
                      <a:lnTo>
                        <a:pt x="14" y="0"/>
                      </a:lnTo>
                      <a:lnTo>
                        <a:pt x="1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2" name="Freeform 127"/>
                <p:cNvSpPr>
                  <a:spLocks/>
                </p:cNvSpPr>
                <p:nvPr/>
              </p:nvSpPr>
              <p:spPr bwMode="auto">
                <a:xfrm>
                  <a:off x="4463" y="1556"/>
                  <a:ext cx="26" cy="23"/>
                </a:xfrm>
                <a:custGeom>
                  <a:avLst/>
                  <a:gdLst>
                    <a:gd name="T0" fmla="*/ 11 w 26"/>
                    <a:gd name="T1" fmla="*/ 0 h 23"/>
                    <a:gd name="T2" fmla="*/ 11 w 26"/>
                    <a:gd name="T3" fmla="*/ 0 h 23"/>
                    <a:gd name="T4" fmla="*/ 7 w 26"/>
                    <a:gd name="T5" fmla="*/ 2 h 23"/>
                    <a:gd name="T6" fmla="*/ 2 w 26"/>
                    <a:gd name="T7" fmla="*/ 4 h 23"/>
                    <a:gd name="T8" fmla="*/ 0 w 26"/>
                    <a:gd name="T9" fmla="*/ 7 h 23"/>
                    <a:gd name="T10" fmla="*/ 0 w 26"/>
                    <a:gd name="T11" fmla="*/ 12 h 23"/>
                    <a:gd name="T12" fmla="*/ 0 w 26"/>
                    <a:gd name="T13" fmla="*/ 12 h 23"/>
                    <a:gd name="T14" fmla="*/ 2 w 26"/>
                    <a:gd name="T15" fmla="*/ 16 h 23"/>
                    <a:gd name="T16" fmla="*/ 4 w 26"/>
                    <a:gd name="T17" fmla="*/ 19 h 23"/>
                    <a:gd name="T18" fmla="*/ 9 w 26"/>
                    <a:gd name="T19" fmla="*/ 23 h 23"/>
                    <a:gd name="T20" fmla="*/ 14 w 26"/>
                    <a:gd name="T21" fmla="*/ 23 h 23"/>
                    <a:gd name="T22" fmla="*/ 14 w 26"/>
                    <a:gd name="T23" fmla="*/ 23 h 23"/>
                    <a:gd name="T24" fmla="*/ 19 w 26"/>
                    <a:gd name="T25" fmla="*/ 23 h 23"/>
                    <a:gd name="T26" fmla="*/ 23 w 26"/>
                    <a:gd name="T27" fmla="*/ 19 h 23"/>
                    <a:gd name="T28" fmla="*/ 26 w 26"/>
                    <a:gd name="T29" fmla="*/ 16 h 23"/>
                    <a:gd name="T30" fmla="*/ 26 w 26"/>
                    <a:gd name="T31" fmla="*/ 12 h 23"/>
                    <a:gd name="T32" fmla="*/ 26 w 26"/>
                    <a:gd name="T33" fmla="*/ 12 h 23"/>
                    <a:gd name="T34" fmla="*/ 23 w 26"/>
                    <a:gd name="T35" fmla="*/ 7 h 23"/>
                    <a:gd name="T36" fmla="*/ 21 w 26"/>
                    <a:gd name="T37" fmla="*/ 4 h 23"/>
                    <a:gd name="T38" fmla="*/ 16 w 26"/>
                    <a:gd name="T39" fmla="*/ 2 h 23"/>
                    <a:gd name="T40" fmla="*/ 11 w 26"/>
                    <a:gd name="T41" fmla="*/ 0 h 23"/>
                    <a:gd name="T42" fmla="*/ 11 w 26"/>
                    <a:gd name="T43" fmla="*/ 0 h 2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6" h="23">
                      <a:moveTo>
                        <a:pt x="11" y="0"/>
                      </a:moveTo>
                      <a:lnTo>
                        <a:pt x="11" y="0"/>
                      </a:lnTo>
                      <a:lnTo>
                        <a:pt x="7" y="2"/>
                      </a:lnTo>
                      <a:lnTo>
                        <a:pt x="2" y="4"/>
                      </a:lnTo>
                      <a:lnTo>
                        <a:pt x="0" y="7"/>
                      </a:lnTo>
                      <a:lnTo>
                        <a:pt x="0" y="12"/>
                      </a:lnTo>
                      <a:lnTo>
                        <a:pt x="2" y="16"/>
                      </a:lnTo>
                      <a:lnTo>
                        <a:pt x="4" y="19"/>
                      </a:lnTo>
                      <a:lnTo>
                        <a:pt x="9" y="23"/>
                      </a:lnTo>
                      <a:lnTo>
                        <a:pt x="14" y="23"/>
                      </a:lnTo>
                      <a:lnTo>
                        <a:pt x="19" y="23"/>
                      </a:lnTo>
                      <a:lnTo>
                        <a:pt x="23" y="19"/>
                      </a:lnTo>
                      <a:lnTo>
                        <a:pt x="26" y="16"/>
                      </a:lnTo>
                      <a:lnTo>
                        <a:pt x="26" y="12"/>
                      </a:lnTo>
                      <a:lnTo>
                        <a:pt x="23" y="7"/>
                      </a:lnTo>
                      <a:lnTo>
                        <a:pt x="21" y="4"/>
                      </a:lnTo>
                      <a:lnTo>
                        <a:pt x="16" y="2"/>
                      </a:lnTo>
                      <a:lnTo>
                        <a:pt x="1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3" name="Freeform 128"/>
                <p:cNvSpPr>
                  <a:spLocks/>
                </p:cNvSpPr>
                <p:nvPr/>
              </p:nvSpPr>
              <p:spPr bwMode="auto">
                <a:xfrm>
                  <a:off x="4500" y="1615"/>
                  <a:ext cx="26" cy="21"/>
                </a:xfrm>
                <a:custGeom>
                  <a:avLst/>
                  <a:gdLst>
                    <a:gd name="T0" fmla="*/ 12 w 26"/>
                    <a:gd name="T1" fmla="*/ 0 h 21"/>
                    <a:gd name="T2" fmla="*/ 12 w 26"/>
                    <a:gd name="T3" fmla="*/ 0 h 21"/>
                    <a:gd name="T4" fmla="*/ 7 w 26"/>
                    <a:gd name="T5" fmla="*/ 0 h 21"/>
                    <a:gd name="T6" fmla="*/ 3 w 26"/>
                    <a:gd name="T7" fmla="*/ 2 h 21"/>
                    <a:gd name="T8" fmla="*/ 3 w 26"/>
                    <a:gd name="T9" fmla="*/ 7 h 21"/>
                    <a:gd name="T10" fmla="*/ 0 w 26"/>
                    <a:gd name="T11" fmla="*/ 11 h 21"/>
                    <a:gd name="T12" fmla="*/ 0 w 26"/>
                    <a:gd name="T13" fmla="*/ 11 h 21"/>
                    <a:gd name="T14" fmla="*/ 3 w 26"/>
                    <a:gd name="T15" fmla="*/ 16 h 21"/>
                    <a:gd name="T16" fmla="*/ 7 w 26"/>
                    <a:gd name="T17" fmla="*/ 19 h 21"/>
                    <a:gd name="T18" fmla="*/ 10 w 26"/>
                    <a:gd name="T19" fmla="*/ 21 h 21"/>
                    <a:gd name="T20" fmla="*/ 15 w 26"/>
                    <a:gd name="T21" fmla="*/ 21 h 21"/>
                    <a:gd name="T22" fmla="*/ 15 w 26"/>
                    <a:gd name="T23" fmla="*/ 21 h 21"/>
                    <a:gd name="T24" fmla="*/ 19 w 26"/>
                    <a:gd name="T25" fmla="*/ 21 h 21"/>
                    <a:gd name="T26" fmla="*/ 24 w 26"/>
                    <a:gd name="T27" fmla="*/ 19 h 21"/>
                    <a:gd name="T28" fmla="*/ 26 w 26"/>
                    <a:gd name="T29" fmla="*/ 16 h 21"/>
                    <a:gd name="T30" fmla="*/ 26 w 26"/>
                    <a:gd name="T31" fmla="*/ 11 h 21"/>
                    <a:gd name="T32" fmla="*/ 26 w 26"/>
                    <a:gd name="T33" fmla="*/ 11 h 21"/>
                    <a:gd name="T34" fmla="*/ 24 w 26"/>
                    <a:gd name="T35" fmla="*/ 7 h 21"/>
                    <a:gd name="T36" fmla="*/ 22 w 26"/>
                    <a:gd name="T37" fmla="*/ 2 h 21"/>
                    <a:gd name="T38" fmla="*/ 17 w 26"/>
                    <a:gd name="T39" fmla="*/ 0 h 21"/>
                    <a:gd name="T40" fmla="*/ 12 w 26"/>
                    <a:gd name="T41" fmla="*/ 0 h 21"/>
                    <a:gd name="T42" fmla="*/ 12 w 26"/>
                    <a:gd name="T43" fmla="*/ 0 h 2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6" h="21">
                      <a:moveTo>
                        <a:pt x="12" y="0"/>
                      </a:moveTo>
                      <a:lnTo>
                        <a:pt x="12" y="0"/>
                      </a:lnTo>
                      <a:lnTo>
                        <a:pt x="7" y="0"/>
                      </a:lnTo>
                      <a:lnTo>
                        <a:pt x="3" y="2"/>
                      </a:lnTo>
                      <a:lnTo>
                        <a:pt x="3" y="7"/>
                      </a:lnTo>
                      <a:lnTo>
                        <a:pt x="0" y="11"/>
                      </a:lnTo>
                      <a:lnTo>
                        <a:pt x="3" y="16"/>
                      </a:lnTo>
                      <a:lnTo>
                        <a:pt x="7" y="19"/>
                      </a:lnTo>
                      <a:lnTo>
                        <a:pt x="10" y="21"/>
                      </a:lnTo>
                      <a:lnTo>
                        <a:pt x="15" y="21"/>
                      </a:lnTo>
                      <a:lnTo>
                        <a:pt x="19" y="21"/>
                      </a:lnTo>
                      <a:lnTo>
                        <a:pt x="24" y="19"/>
                      </a:lnTo>
                      <a:lnTo>
                        <a:pt x="26" y="16"/>
                      </a:lnTo>
                      <a:lnTo>
                        <a:pt x="26" y="11"/>
                      </a:lnTo>
                      <a:lnTo>
                        <a:pt x="24" y="7"/>
                      </a:lnTo>
                      <a:lnTo>
                        <a:pt x="22" y="2"/>
                      </a:lnTo>
                      <a:lnTo>
                        <a:pt x="17" y="0"/>
                      </a:lnTo>
                      <a:lnTo>
                        <a:pt x="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4" name="Freeform 129"/>
                <p:cNvSpPr>
                  <a:spLocks/>
                </p:cNvSpPr>
                <p:nvPr/>
              </p:nvSpPr>
              <p:spPr bwMode="auto">
                <a:xfrm>
                  <a:off x="4581" y="1636"/>
                  <a:ext cx="23" cy="24"/>
                </a:xfrm>
                <a:custGeom>
                  <a:avLst/>
                  <a:gdLst>
                    <a:gd name="T0" fmla="*/ 9 w 23"/>
                    <a:gd name="T1" fmla="*/ 0 h 24"/>
                    <a:gd name="T2" fmla="*/ 9 w 23"/>
                    <a:gd name="T3" fmla="*/ 0 h 24"/>
                    <a:gd name="T4" fmla="*/ 4 w 23"/>
                    <a:gd name="T5" fmla="*/ 2 h 24"/>
                    <a:gd name="T6" fmla="*/ 2 w 23"/>
                    <a:gd name="T7" fmla="*/ 5 h 24"/>
                    <a:gd name="T8" fmla="*/ 0 w 23"/>
                    <a:gd name="T9" fmla="*/ 7 h 24"/>
                    <a:gd name="T10" fmla="*/ 0 w 23"/>
                    <a:gd name="T11" fmla="*/ 12 h 24"/>
                    <a:gd name="T12" fmla="*/ 0 w 23"/>
                    <a:gd name="T13" fmla="*/ 12 h 24"/>
                    <a:gd name="T14" fmla="*/ 0 w 23"/>
                    <a:gd name="T15" fmla="*/ 16 h 24"/>
                    <a:gd name="T16" fmla="*/ 4 w 23"/>
                    <a:gd name="T17" fmla="*/ 19 h 24"/>
                    <a:gd name="T18" fmla="*/ 7 w 23"/>
                    <a:gd name="T19" fmla="*/ 24 h 24"/>
                    <a:gd name="T20" fmla="*/ 14 w 23"/>
                    <a:gd name="T21" fmla="*/ 24 h 24"/>
                    <a:gd name="T22" fmla="*/ 14 w 23"/>
                    <a:gd name="T23" fmla="*/ 24 h 24"/>
                    <a:gd name="T24" fmla="*/ 18 w 23"/>
                    <a:gd name="T25" fmla="*/ 24 h 24"/>
                    <a:gd name="T26" fmla="*/ 21 w 23"/>
                    <a:gd name="T27" fmla="*/ 19 h 24"/>
                    <a:gd name="T28" fmla="*/ 23 w 23"/>
                    <a:gd name="T29" fmla="*/ 16 h 24"/>
                    <a:gd name="T30" fmla="*/ 23 w 23"/>
                    <a:gd name="T31" fmla="*/ 12 h 24"/>
                    <a:gd name="T32" fmla="*/ 23 w 23"/>
                    <a:gd name="T33" fmla="*/ 12 h 24"/>
                    <a:gd name="T34" fmla="*/ 21 w 23"/>
                    <a:gd name="T35" fmla="*/ 7 h 24"/>
                    <a:gd name="T36" fmla="*/ 18 w 23"/>
                    <a:gd name="T37" fmla="*/ 5 h 24"/>
                    <a:gd name="T38" fmla="*/ 14 w 23"/>
                    <a:gd name="T39" fmla="*/ 2 h 24"/>
                    <a:gd name="T40" fmla="*/ 9 w 23"/>
                    <a:gd name="T41" fmla="*/ 0 h 24"/>
                    <a:gd name="T42" fmla="*/ 9 w 23"/>
                    <a:gd name="T43" fmla="*/ 0 h 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3" h="24">
                      <a:moveTo>
                        <a:pt x="9" y="0"/>
                      </a:moveTo>
                      <a:lnTo>
                        <a:pt x="9" y="0"/>
                      </a:lnTo>
                      <a:lnTo>
                        <a:pt x="4" y="2"/>
                      </a:lnTo>
                      <a:lnTo>
                        <a:pt x="2" y="5"/>
                      </a:lnTo>
                      <a:lnTo>
                        <a:pt x="0" y="7"/>
                      </a:lnTo>
                      <a:lnTo>
                        <a:pt x="0" y="12"/>
                      </a:lnTo>
                      <a:lnTo>
                        <a:pt x="0" y="16"/>
                      </a:lnTo>
                      <a:lnTo>
                        <a:pt x="4" y="19"/>
                      </a:lnTo>
                      <a:lnTo>
                        <a:pt x="7" y="24"/>
                      </a:lnTo>
                      <a:lnTo>
                        <a:pt x="14" y="24"/>
                      </a:lnTo>
                      <a:lnTo>
                        <a:pt x="18" y="24"/>
                      </a:lnTo>
                      <a:lnTo>
                        <a:pt x="21" y="19"/>
                      </a:lnTo>
                      <a:lnTo>
                        <a:pt x="23" y="16"/>
                      </a:lnTo>
                      <a:lnTo>
                        <a:pt x="23" y="12"/>
                      </a:lnTo>
                      <a:lnTo>
                        <a:pt x="21" y="7"/>
                      </a:lnTo>
                      <a:lnTo>
                        <a:pt x="18" y="5"/>
                      </a:lnTo>
                      <a:lnTo>
                        <a:pt x="14" y="2"/>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5" name="Freeform 130"/>
                <p:cNvSpPr>
                  <a:spLocks/>
                </p:cNvSpPr>
                <p:nvPr/>
              </p:nvSpPr>
              <p:spPr bwMode="auto">
                <a:xfrm>
                  <a:off x="4637" y="1605"/>
                  <a:ext cx="26" cy="21"/>
                </a:xfrm>
                <a:custGeom>
                  <a:avLst/>
                  <a:gdLst>
                    <a:gd name="T0" fmla="*/ 12 w 26"/>
                    <a:gd name="T1" fmla="*/ 0 h 21"/>
                    <a:gd name="T2" fmla="*/ 12 w 26"/>
                    <a:gd name="T3" fmla="*/ 0 h 21"/>
                    <a:gd name="T4" fmla="*/ 7 w 26"/>
                    <a:gd name="T5" fmla="*/ 0 h 21"/>
                    <a:gd name="T6" fmla="*/ 2 w 26"/>
                    <a:gd name="T7" fmla="*/ 3 h 21"/>
                    <a:gd name="T8" fmla="*/ 0 w 26"/>
                    <a:gd name="T9" fmla="*/ 7 h 21"/>
                    <a:gd name="T10" fmla="*/ 0 w 26"/>
                    <a:gd name="T11" fmla="*/ 10 h 21"/>
                    <a:gd name="T12" fmla="*/ 0 w 26"/>
                    <a:gd name="T13" fmla="*/ 10 h 21"/>
                    <a:gd name="T14" fmla="*/ 2 w 26"/>
                    <a:gd name="T15" fmla="*/ 14 h 21"/>
                    <a:gd name="T16" fmla="*/ 5 w 26"/>
                    <a:gd name="T17" fmla="*/ 19 h 21"/>
                    <a:gd name="T18" fmla="*/ 10 w 26"/>
                    <a:gd name="T19" fmla="*/ 21 h 21"/>
                    <a:gd name="T20" fmla="*/ 14 w 26"/>
                    <a:gd name="T21" fmla="*/ 21 h 21"/>
                    <a:gd name="T22" fmla="*/ 14 w 26"/>
                    <a:gd name="T23" fmla="*/ 21 h 21"/>
                    <a:gd name="T24" fmla="*/ 19 w 26"/>
                    <a:gd name="T25" fmla="*/ 21 h 21"/>
                    <a:gd name="T26" fmla="*/ 24 w 26"/>
                    <a:gd name="T27" fmla="*/ 19 h 21"/>
                    <a:gd name="T28" fmla="*/ 26 w 26"/>
                    <a:gd name="T29" fmla="*/ 14 h 21"/>
                    <a:gd name="T30" fmla="*/ 26 w 26"/>
                    <a:gd name="T31" fmla="*/ 10 h 21"/>
                    <a:gd name="T32" fmla="*/ 26 w 26"/>
                    <a:gd name="T33" fmla="*/ 10 h 21"/>
                    <a:gd name="T34" fmla="*/ 24 w 26"/>
                    <a:gd name="T35" fmla="*/ 7 h 21"/>
                    <a:gd name="T36" fmla="*/ 21 w 26"/>
                    <a:gd name="T37" fmla="*/ 3 h 21"/>
                    <a:gd name="T38" fmla="*/ 17 w 26"/>
                    <a:gd name="T39" fmla="*/ 0 h 21"/>
                    <a:gd name="T40" fmla="*/ 12 w 26"/>
                    <a:gd name="T41" fmla="*/ 0 h 21"/>
                    <a:gd name="T42" fmla="*/ 12 w 26"/>
                    <a:gd name="T43" fmla="*/ 0 h 2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6" h="21">
                      <a:moveTo>
                        <a:pt x="12" y="0"/>
                      </a:moveTo>
                      <a:lnTo>
                        <a:pt x="12" y="0"/>
                      </a:lnTo>
                      <a:lnTo>
                        <a:pt x="7" y="0"/>
                      </a:lnTo>
                      <a:lnTo>
                        <a:pt x="2" y="3"/>
                      </a:lnTo>
                      <a:lnTo>
                        <a:pt x="0" y="7"/>
                      </a:lnTo>
                      <a:lnTo>
                        <a:pt x="0" y="10"/>
                      </a:lnTo>
                      <a:lnTo>
                        <a:pt x="2" y="14"/>
                      </a:lnTo>
                      <a:lnTo>
                        <a:pt x="5" y="19"/>
                      </a:lnTo>
                      <a:lnTo>
                        <a:pt x="10" y="21"/>
                      </a:lnTo>
                      <a:lnTo>
                        <a:pt x="14" y="21"/>
                      </a:lnTo>
                      <a:lnTo>
                        <a:pt x="19" y="21"/>
                      </a:lnTo>
                      <a:lnTo>
                        <a:pt x="24" y="19"/>
                      </a:lnTo>
                      <a:lnTo>
                        <a:pt x="26" y="14"/>
                      </a:lnTo>
                      <a:lnTo>
                        <a:pt x="26" y="10"/>
                      </a:lnTo>
                      <a:lnTo>
                        <a:pt x="24" y="7"/>
                      </a:lnTo>
                      <a:lnTo>
                        <a:pt x="21" y="3"/>
                      </a:lnTo>
                      <a:lnTo>
                        <a:pt x="17" y="0"/>
                      </a:lnTo>
                      <a:lnTo>
                        <a:pt x="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6" name="Freeform 131"/>
                <p:cNvSpPr>
                  <a:spLocks/>
                </p:cNvSpPr>
                <p:nvPr/>
              </p:nvSpPr>
              <p:spPr bwMode="auto">
                <a:xfrm>
                  <a:off x="4649" y="1537"/>
                  <a:ext cx="23" cy="21"/>
                </a:xfrm>
                <a:custGeom>
                  <a:avLst/>
                  <a:gdLst>
                    <a:gd name="T0" fmla="*/ 9 w 23"/>
                    <a:gd name="T1" fmla="*/ 0 h 21"/>
                    <a:gd name="T2" fmla="*/ 9 w 23"/>
                    <a:gd name="T3" fmla="*/ 0 h 21"/>
                    <a:gd name="T4" fmla="*/ 5 w 23"/>
                    <a:gd name="T5" fmla="*/ 0 h 21"/>
                    <a:gd name="T6" fmla="*/ 2 w 23"/>
                    <a:gd name="T7" fmla="*/ 2 h 21"/>
                    <a:gd name="T8" fmla="*/ 0 w 23"/>
                    <a:gd name="T9" fmla="*/ 7 h 21"/>
                    <a:gd name="T10" fmla="*/ 0 w 23"/>
                    <a:gd name="T11" fmla="*/ 9 h 21"/>
                    <a:gd name="T12" fmla="*/ 0 w 23"/>
                    <a:gd name="T13" fmla="*/ 9 h 21"/>
                    <a:gd name="T14" fmla="*/ 0 w 23"/>
                    <a:gd name="T15" fmla="*/ 14 h 21"/>
                    <a:gd name="T16" fmla="*/ 5 w 23"/>
                    <a:gd name="T17" fmla="*/ 19 h 21"/>
                    <a:gd name="T18" fmla="*/ 9 w 23"/>
                    <a:gd name="T19" fmla="*/ 21 h 21"/>
                    <a:gd name="T20" fmla="*/ 14 w 23"/>
                    <a:gd name="T21" fmla="*/ 21 h 21"/>
                    <a:gd name="T22" fmla="*/ 14 w 23"/>
                    <a:gd name="T23" fmla="*/ 21 h 21"/>
                    <a:gd name="T24" fmla="*/ 19 w 23"/>
                    <a:gd name="T25" fmla="*/ 21 h 21"/>
                    <a:gd name="T26" fmla="*/ 21 w 23"/>
                    <a:gd name="T27" fmla="*/ 19 h 21"/>
                    <a:gd name="T28" fmla="*/ 23 w 23"/>
                    <a:gd name="T29" fmla="*/ 14 h 21"/>
                    <a:gd name="T30" fmla="*/ 23 w 23"/>
                    <a:gd name="T31" fmla="*/ 9 h 21"/>
                    <a:gd name="T32" fmla="*/ 23 w 23"/>
                    <a:gd name="T33" fmla="*/ 9 h 21"/>
                    <a:gd name="T34" fmla="*/ 21 w 23"/>
                    <a:gd name="T35" fmla="*/ 7 h 21"/>
                    <a:gd name="T36" fmla="*/ 19 w 23"/>
                    <a:gd name="T37" fmla="*/ 2 h 21"/>
                    <a:gd name="T38" fmla="*/ 14 w 23"/>
                    <a:gd name="T39" fmla="*/ 0 h 21"/>
                    <a:gd name="T40" fmla="*/ 9 w 23"/>
                    <a:gd name="T41" fmla="*/ 0 h 21"/>
                    <a:gd name="T42" fmla="*/ 9 w 23"/>
                    <a:gd name="T43" fmla="*/ 0 h 2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3" h="21">
                      <a:moveTo>
                        <a:pt x="9" y="0"/>
                      </a:moveTo>
                      <a:lnTo>
                        <a:pt x="9" y="0"/>
                      </a:lnTo>
                      <a:lnTo>
                        <a:pt x="5" y="0"/>
                      </a:lnTo>
                      <a:lnTo>
                        <a:pt x="2" y="2"/>
                      </a:lnTo>
                      <a:lnTo>
                        <a:pt x="0" y="7"/>
                      </a:lnTo>
                      <a:lnTo>
                        <a:pt x="0" y="9"/>
                      </a:lnTo>
                      <a:lnTo>
                        <a:pt x="0" y="14"/>
                      </a:lnTo>
                      <a:lnTo>
                        <a:pt x="5" y="19"/>
                      </a:lnTo>
                      <a:lnTo>
                        <a:pt x="9" y="21"/>
                      </a:lnTo>
                      <a:lnTo>
                        <a:pt x="14" y="21"/>
                      </a:lnTo>
                      <a:lnTo>
                        <a:pt x="19" y="21"/>
                      </a:lnTo>
                      <a:lnTo>
                        <a:pt x="21" y="19"/>
                      </a:lnTo>
                      <a:lnTo>
                        <a:pt x="23" y="14"/>
                      </a:lnTo>
                      <a:lnTo>
                        <a:pt x="23" y="9"/>
                      </a:lnTo>
                      <a:lnTo>
                        <a:pt x="21" y="7"/>
                      </a:lnTo>
                      <a:lnTo>
                        <a:pt x="19" y="2"/>
                      </a:lnTo>
                      <a:lnTo>
                        <a:pt x="14" y="0"/>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7" name="Freeform 132"/>
                <p:cNvSpPr>
                  <a:spLocks/>
                </p:cNvSpPr>
                <p:nvPr/>
              </p:nvSpPr>
              <p:spPr bwMode="auto">
                <a:xfrm>
                  <a:off x="4602" y="1478"/>
                  <a:ext cx="23" cy="24"/>
                </a:xfrm>
                <a:custGeom>
                  <a:avLst/>
                  <a:gdLst>
                    <a:gd name="T0" fmla="*/ 12 w 23"/>
                    <a:gd name="T1" fmla="*/ 0 h 24"/>
                    <a:gd name="T2" fmla="*/ 12 w 23"/>
                    <a:gd name="T3" fmla="*/ 0 h 24"/>
                    <a:gd name="T4" fmla="*/ 7 w 23"/>
                    <a:gd name="T5" fmla="*/ 0 h 24"/>
                    <a:gd name="T6" fmla="*/ 2 w 23"/>
                    <a:gd name="T7" fmla="*/ 2 h 24"/>
                    <a:gd name="T8" fmla="*/ 0 w 23"/>
                    <a:gd name="T9" fmla="*/ 7 h 24"/>
                    <a:gd name="T10" fmla="*/ 0 w 23"/>
                    <a:gd name="T11" fmla="*/ 12 h 24"/>
                    <a:gd name="T12" fmla="*/ 0 w 23"/>
                    <a:gd name="T13" fmla="*/ 12 h 24"/>
                    <a:gd name="T14" fmla="*/ 2 w 23"/>
                    <a:gd name="T15" fmla="*/ 16 h 24"/>
                    <a:gd name="T16" fmla="*/ 4 w 23"/>
                    <a:gd name="T17" fmla="*/ 19 h 24"/>
                    <a:gd name="T18" fmla="*/ 9 w 23"/>
                    <a:gd name="T19" fmla="*/ 21 h 24"/>
                    <a:gd name="T20" fmla="*/ 14 w 23"/>
                    <a:gd name="T21" fmla="*/ 24 h 24"/>
                    <a:gd name="T22" fmla="*/ 14 w 23"/>
                    <a:gd name="T23" fmla="*/ 24 h 24"/>
                    <a:gd name="T24" fmla="*/ 19 w 23"/>
                    <a:gd name="T25" fmla="*/ 21 h 24"/>
                    <a:gd name="T26" fmla="*/ 23 w 23"/>
                    <a:gd name="T27" fmla="*/ 19 h 24"/>
                    <a:gd name="T28" fmla="*/ 23 w 23"/>
                    <a:gd name="T29" fmla="*/ 16 h 24"/>
                    <a:gd name="T30" fmla="*/ 23 w 23"/>
                    <a:gd name="T31" fmla="*/ 12 h 24"/>
                    <a:gd name="T32" fmla="*/ 23 w 23"/>
                    <a:gd name="T33" fmla="*/ 12 h 24"/>
                    <a:gd name="T34" fmla="*/ 23 w 23"/>
                    <a:gd name="T35" fmla="*/ 7 h 24"/>
                    <a:gd name="T36" fmla="*/ 19 w 23"/>
                    <a:gd name="T37" fmla="*/ 2 h 24"/>
                    <a:gd name="T38" fmla="*/ 16 w 23"/>
                    <a:gd name="T39" fmla="*/ 0 h 24"/>
                    <a:gd name="T40" fmla="*/ 12 w 23"/>
                    <a:gd name="T41" fmla="*/ 0 h 24"/>
                    <a:gd name="T42" fmla="*/ 12 w 23"/>
                    <a:gd name="T43" fmla="*/ 0 h 2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3" h="24">
                      <a:moveTo>
                        <a:pt x="12" y="0"/>
                      </a:moveTo>
                      <a:lnTo>
                        <a:pt x="12" y="0"/>
                      </a:lnTo>
                      <a:lnTo>
                        <a:pt x="7" y="0"/>
                      </a:lnTo>
                      <a:lnTo>
                        <a:pt x="2" y="2"/>
                      </a:lnTo>
                      <a:lnTo>
                        <a:pt x="0" y="7"/>
                      </a:lnTo>
                      <a:lnTo>
                        <a:pt x="0" y="12"/>
                      </a:lnTo>
                      <a:lnTo>
                        <a:pt x="2" y="16"/>
                      </a:lnTo>
                      <a:lnTo>
                        <a:pt x="4" y="19"/>
                      </a:lnTo>
                      <a:lnTo>
                        <a:pt x="9" y="21"/>
                      </a:lnTo>
                      <a:lnTo>
                        <a:pt x="14" y="24"/>
                      </a:lnTo>
                      <a:lnTo>
                        <a:pt x="19" y="21"/>
                      </a:lnTo>
                      <a:lnTo>
                        <a:pt x="23" y="19"/>
                      </a:lnTo>
                      <a:lnTo>
                        <a:pt x="23" y="16"/>
                      </a:lnTo>
                      <a:lnTo>
                        <a:pt x="23" y="12"/>
                      </a:lnTo>
                      <a:lnTo>
                        <a:pt x="23" y="7"/>
                      </a:lnTo>
                      <a:lnTo>
                        <a:pt x="19" y="2"/>
                      </a:lnTo>
                      <a:lnTo>
                        <a:pt x="16" y="0"/>
                      </a:lnTo>
                      <a:lnTo>
                        <a:pt x="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8" name="Freeform 133"/>
                <p:cNvSpPr>
                  <a:spLocks/>
                </p:cNvSpPr>
                <p:nvPr/>
              </p:nvSpPr>
              <p:spPr bwMode="auto">
                <a:xfrm>
                  <a:off x="4312" y="1044"/>
                  <a:ext cx="382" cy="432"/>
                </a:xfrm>
                <a:custGeom>
                  <a:avLst/>
                  <a:gdLst>
                    <a:gd name="T0" fmla="*/ 198 w 382"/>
                    <a:gd name="T1" fmla="*/ 99 h 432"/>
                    <a:gd name="T2" fmla="*/ 217 w 382"/>
                    <a:gd name="T3" fmla="*/ 142 h 432"/>
                    <a:gd name="T4" fmla="*/ 228 w 382"/>
                    <a:gd name="T5" fmla="*/ 144 h 432"/>
                    <a:gd name="T6" fmla="*/ 243 w 382"/>
                    <a:gd name="T7" fmla="*/ 170 h 432"/>
                    <a:gd name="T8" fmla="*/ 238 w 382"/>
                    <a:gd name="T9" fmla="*/ 177 h 432"/>
                    <a:gd name="T10" fmla="*/ 247 w 382"/>
                    <a:gd name="T11" fmla="*/ 196 h 432"/>
                    <a:gd name="T12" fmla="*/ 257 w 382"/>
                    <a:gd name="T13" fmla="*/ 200 h 432"/>
                    <a:gd name="T14" fmla="*/ 271 w 382"/>
                    <a:gd name="T15" fmla="*/ 222 h 432"/>
                    <a:gd name="T16" fmla="*/ 266 w 382"/>
                    <a:gd name="T17" fmla="*/ 231 h 432"/>
                    <a:gd name="T18" fmla="*/ 283 w 382"/>
                    <a:gd name="T19" fmla="*/ 262 h 432"/>
                    <a:gd name="T20" fmla="*/ 304 w 382"/>
                    <a:gd name="T21" fmla="*/ 281 h 432"/>
                    <a:gd name="T22" fmla="*/ 304 w 382"/>
                    <a:gd name="T23" fmla="*/ 285 h 432"/>
                    <a:gd name="T24" fmla="*/ 318 w 382"/>
                    <a:gd name="T25" fmla="*/ 304 h 432"/>
                    <a:gd name="T26" fmla="*/ 382 w 382"/>
                    <a:gd name="T27" fmla="*/ 417 h 432"/>
                    <a:gd name="T28" fmla="*/ 358 w 382"/>
                    <a:gd name="T29" fmla="*/ 432 h 432"/>
                    <a:gd name="T30" fmla="*/ 264 w 382"/>
                    <a:gd name="T31" fmla="*/ 356 h 432"/>
                    <a:gd name="T32" fmla="*/ 212 w 382"/>
                    <a:gd name="T33" fmla="*/ 295 h 432"/>
                    <a:gd name="T34" fmla="*/ 198 w 382"/>
                    <a:gd name="T35" fmla="*/ 288 h 432"/>
                    <a:gd name="T36" fmla="*/ 0 w 382"/>
                    <a:gd name="T37" fmla="*/ 113 h 432"/>
                    <a:gd name="T38" fmla="*/ 5 w 382"/>
                    <a:gd name="T39" fmla="*/ 80 h 432"/>
                    <a:gd name="T40" fmla="*/ 5 w 382"/>
                    <a:gd name="T41" fmla="*/ 80 h 432"/>
                    <a:gd name="T42" fmla="*/ 9 w 382"/>
                    <a:gd name="T43" fmla="*/ 76 h 432"/>
                    <a:gd name="T44" fmla="*/ 12 w 382"/>
                    <a:gd name="T45" fmla="*/ 71 h 432"/>
                    <a:gd name="T46" fmla="*/ 12 w 382"/>
                    <a:gd name="T47" fmla="*/ 59 h 432"/>
                    <a:gd name="T48" fmla="*/ 12 w 382"/>
                    <a:gd name="T49" fmla="*/ 47 h 432"/>
                    <a:gd name="T50" fmla="*/ 14 w 382"/>
                    <a:gd name="T51" fmla="*/ 42 h 432"/>
                    <a:gd name="T52" fmla="*/ 16 w 382"/>
                    <a:gd name="T53" fmla="*/ 38 h 432"/>
                    <a:gd name="T54" fmla="*/ 16 w 382"/>
                    <a:gd name="T55" fmla="*/ 38 h 432"/>
                    <a:gd name="T56" fmla="*/ 33 w 382"/>
                    <a:gd name="T57" fmla="*/ 19 h 432"/>
                    <a:gd name="T58" fmla="*/ 40 w 382"/>
                    <a:gd name="T59" fmla="*/ 12 h 432"/>
                    <a:gd name="T60" fmla="*/ 49 w 382"/>
                    <a:gd name="T61" fmla="*/ 7 h 432"/>
                    <a:gd name="T62" fmla="*/ 59 w 382"/>
                    <a:gd name="T63" fmla="*/ 2 h 432"/>
                    <a:gd name="T64" fmla="*/ 68 w 382"/>
                    <a:gd name="T65" fmla="*/ 0 h 432"/>
                    <a:gd name="T66" fmla="*/ 92 w 382"/>
                    <a:gd name="T67" fmla="*/ 0 h 432"/>
                    <a:gd name="T68" fmla="*/ 92 w 382"/>
                    <a:gd name="T69" fmla="*/ 0 h 432"/>
                    <a:gd name="T70" fmla="*/ 106 w 382"/>
                    <a:gd name="T71" fmla="*/ 2 h 432"/>
                    <a:gd name="T72" fmla="*/ 115 w 382"/>
                    <a:gd name="T73" fmla="*/ 7 h 432"/>
                    <a:gd name="T74" fmla="*/ 139 w 382"/>
                    <a:gd name="T75" fmla="*/ 14 h 432"/>
                    <a:gd name="T76" fmla="*/ 186 w 382"/>
                    <a:gd name="T77" fmla="*/ 99 h 432"/>
                    <a:gd name="T78" fmla="*/ 198 w 382"/>
                    <a:gd name="T79" fmla="*/ 99 h 43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382" h="432">
                      <a:moveTo>
                        <a:pt x="198" y="99"/>
                      </a:moveTo>
                      <a:lnTo>
                        <a:pt x="217" y="142"/>
                      </a:lnTo>
                      <a:lnTo>
                        <a:pt x="228" y="144"/>
                      </a:lnTo>
                      <a:lnTo>
                        <a:pt x="243" y="170"/>
                      </a:lnTo>
                      <a:lnTo>
                        <a:pt x="238" y="177"/>
                      </a:lnTo>
                      <a:lnTo>
                        <a:pt x="247" y="196"/>
                      </a:lnTo>
                      <a:lnTo>
                        <a:pt x="257" y="200"/>
                      </a:lnTo>
                      <a:lnTo>
                        <a:pt x="271" y="222"/>
                      </a:lnTo>
                      <a:lnTo>
                        <a:pt x="266" y="231"/>
                      </a:lnTo>
                      <a:lnTo>
                        <a:pt x="283" y="262"/>
                      </a:lnTo>
                      <a:lnTo>
                        <a:pt x="304" y="281"/>
                      </a:lnTo>
                      <a:lnTo>
                        <a:pt x="304" y="285"/>
                      </a:lnTo>
                      <a:lnTo>
                        <a:pt x="318" y="304"/>
                      </a:lnTo>
                      <a:lnTo>
                        <a:pt x="382" y="417"/>
                      </a:lnTo>
                      <a:lnTo>
                        <a:pt x="358" y="432"/>
                      </a:lnTo>
                      <a:lnTo>
                        <a:pt x="264" y="356"/>
                      </a:lnTo>
                      <a:lnTo>
                        <a:pt x="212" y="295"/>
                      </a:lnTo>
                      <a:lnTo>
                        <a:pt x="198" y="288"/>
                      </a:lnTo>
                      <a:lnTo>
                        <a:pt x="0" y="113"/>
                      </a:lnTo>
                      <a:lnTo>
                        <a:pt x="5" y="80"/>
                      </a:lnTo>
                      <a:lnTo>
                        <a:pt x="9" y="76"/>
                      </a:lnTo>
                      <a:lnTo>
                        <a:pt x="12" y="71"/>
                      </a:lnTo>
                      <a:lnTo>
                        <a:pt x="12" y="59"/>
                      </a:lnTo>
                      <a:lnTo>
                        <a:pt x="12" y="47"/>
                      </a:lnTo>
                      <a:lnTo>
                        <a:pt x="14" y="42"/>
                      </a:lnTo>
                      <a:lnTo>
                        <a:pt x="16" y="38"/>
                      </a:lnTo>
                      <a:lnTo>
                        <a:pt x="33" y="19"/>
                      </a:lnTo>
                      <a:lnTo>
                        <a:pt x="40" y="12"/>
                      </a:lnTo>
                      <a:lnTo>
                        <a:pt x="49" y="7"/>
                      </a:lnTo>
                      <a:lnTo>
                        <a:pt x="59" y="2"/>
                      </a:lnTo>
                      <a:lnTo>
                        <a:pt x="68" y="0"/>
                      </a:lnTo>
                      <a:lnTo>
                        <a:pt x="92" y="0"/>
                      </a:lnTo>
                      <a:lnTo>
                        <a:pt x="106" y="2"/>
                      </a:lnTo>
                      <a:lnTo>
                        <a:pt x="115" y="7"/>
                      </a:lnTo>
                      <a:lnTo>
                        <a:pt x="139" y="14"/>
                      </a:lnTo>
                      <a:lnTo>
                        <a:pt x="186" y="99"/>
                      </a:lnTo>
                      <a:lnTo>
                        <a:pt x="198" y="9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09" name="Freeform 134"/>
                <p:cNvSpPr>
                  <a:spLocks/>
                </p:cNvSpPr>
                <p:nvPr/>
              </p:nvSpPr>
              <p:spPr bwMode="auto">
                <a:xfrm>
                  <a:off x="4324" y="1056"/>
                  <a:ext cx="356" cy="408"/>
                </a:xfrm>
                <a:custGeom>
                  <a:avLst/>
                  <a:gdLst>
                    <a:gd name="T0" fmla="*/ 120 w 356"/>
                    <a:gd name="T1" fmla="*/ 12 h 408"/>
                    <a:gd name="T2" fmla="*/ 169 w 356"/>
                    <a:gd name="T3" fmla="*/ 99 h 408"/>
                    <a:gd name="T4" fmla="*/ 181 w 356"/>
                    <a:gd name="T5" fmla="*/ 99 h 408"/>
                    <a:gd name="T6" fmla="*/ 198 w 356"/>
                    <a:gd name="T7" fmla="*/ 137 h 408"/>
                    <a:gd name="T8" fmla="*/ 209 w 356"/>
                    <a:gd name="T9" fmla="*/ 141 h 408"/>
                    <a:gd name="T10" fmla="*/ 216 w 356"/>
                    <a:gd name="T11" fmla="*/ 158 h 408"/>
                    <a:gd name="T12" fmla="*/ 212 w 356"/>
                    <a:gd name="T13" fmla="*/ 163 h 408"/>
                    <a:gd name="T14" fmla="*/ 228 w 356"/>
                    <a:gd name="T15" fmla="*/ 193 h 408"/>
                    <a:gd name="T16" fmla="*/ 238 w 356"/>
                    <a:gd name="T17" fmla="*/ 196 h 408"/>
                    <a:gd name="T18" fmla="*/ 247 w 356"/>
                    <a:gd name="T19" fmla="*/ 210 h 408"/>
                    <a:gd name="T20" fmla="*/ 245 w 356"/>
                    <a:gd name="T21" fmla="*/ 219 h 408"/>
                    <a:gd name="T22" fmla="*/ 261 w 356"/>
                    <a:gd name="T23" fmla="*/ 255 h 408"/>
                    <a:gd name="T24" fmla="*/ 282 w 356"/>
                    <a:gd name="T25" fmla="*/ 273 h 408"/>
                    <a:gd name="T26" fmla="*/ 282 w 356"/>
                    <a:gd name="T27" fmla="*/ 278 h 408"/>
                    <a:gd name="T28" fmla="*/ 297 w 356"/>
                    <a:gd name="T29" fmla="*/ 297 h 408"/>
                    <a:gd name="T30" fmla="*/ 356 w 356"/>
                    <a:gd name="T31" fmla="*/ 403 h 408"/>
                    <a:gd name="T32" fmla="*/ 348 w 356"/>
                    <a:gd name="T33" fmla="*/ 408 h 408"/>
                    <a:gd name="T34" fmla="*/ 259 w 356"/>
                    <a:gd name="T35" fmla="*/ 335 h 408"/>
                    <a:gd name="T36" fmla="*/ 238 w 356"/>
                    <a:gd name="T37" fmla="*/ 311 h 408"/>
                    <a:gd name="T38" fmla="*/ 207 w 356"/>
                    <a:gd name="T39" fmla="*/ 273 h 408"/>
                    <a:gd name="T40" fmla="*/ 193 w 356"/>
                    <a:gd name="T41" fmla="*/ 269 h 408"/>
                    <a:gd name="T42" fmla="*/ 160 w 356"/>
                    <a:gd name="T43" fmla="*/ 236 h 408"/>
                    <a:gd name="T44" fmla="*/ 0 w 356"/>
                    <a:gd name="T45" fmla="*/ 97 h 408"/>
                    <a:gd name="T46" fmla="*/ 2 w 356"/>
                    <a:gd name="T47" fmla="*/ 73 h 408"/>
                    <a:gd name="T48" fmla="*/ 9 w 356"/>
                    <a:gd name="T49" fmla="*/ 66 h 408"/>
                    <a:gd name="T50" fmla="*/ 11 w 356"/>
                    <a:gd name="T51" fmla="*/ 35 h 408"/>
                    <a:gd name="T52" fmla="*/ 11 w 356"/>
                    <a:gd name="T53" fmla="*/ 35 h 408"/>
                    <a:gd name="T54" fmla="*/ 23 w 356"/>
                    <a:gd name="T55" fmla="*/ 19 h 408"/>
                    <a:gd name="T56" fmla="*/ 35 w 356"/>
                    <a:gd name="T57" fmla="*/ 7 h 408"/>
                    <a:gd name="T58" fmla="*/ 42 w 356"/>
                    <a:gd name="T59" fmla="*/ 5 h 408"/>
                    <a:gd name="T60" fmla="*/ 49 w 356"/>
                    <a:gd name="T61" fmla="*/ 0 h 408"/>
                    <a:gd name="T62" fmla="*/ 49 w 356"/>
                    <a:gd name="T63" fmla="*/ 0 h 408"/>
                    <a:gd name="T64" fmla="*/ 63 w 356"/>
                    <a:gd name="T65" fmla="*/ 0 h 408"/>
                    <a:gd name="T66" fmla="*/ 75 w 356"/>
                    <a:gd name="T67" fmla="*/ 0 h 408"/>
                    <a:gd name="T68" fmla="*/ 87 w 356"/>
                    <a:gd name="T69" fmla="*/ 0 h 408"/>
                    <a:gd name="T70" fmla="*/ 110 w 356"/>
                    <a:gd name="T71" fmla="*/ 9 h 408"/>
                    <a:gd name="T72" fmla="*/ 120 w 356"/>
                    <a:gd name="T73" fmla="*/ 12 h 40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356" h="408">
                      <a:moveTo>
                        <a:pt x="120" y="12"/>
                      </a:moveTo>
                      <a:lnTo>
                        <a:pt x="169" y="99"/>
                      </a:lnTo>
                      <a:lnTo>
                        <a:pt x="181" y="99"/>
                      </a:lnTo>
                      <a:lnTo>
                        <a:pt x="198" y="137"/>
                      </a:lnTo>
                      <a:lnTo>
                        <a:pt x="209" y="141"/>
                      </a:lnTo>
                      <a:lnTo>
                        <a:pt x="216" y="158"/>
                      </a:lnTo>
                      <a:lnTo>
                        <a:pt x="212" y="163"/>
                      </a:lnTo>
                      <a:lnTo>
                        <a:pt x="228" y="193"/>
                      </a:lnTo>
                      <a:lnTo>
                        <a:pt x="238" y="196"/>
                      </a:lnTo>
                      <a:lnTo>
                        <a:pt x="247" y="210"/>
                      </a:lnTo>
                      <a:lnTo>
                        <a:pt x="245" y="219"/>
                      </a:lnTo>
                      <a:lnTo>
                        <a:pt x="261" y="255"/>
                      </a:lnTo>
                      <a:lnTo>
                        <a:pt x="282" y="273"/>
                      </a:lnTo>
                      <a:lnTo>
                        <a:pt x="282" y="278"/>
                      </a:lnTo>
                      <a:lnTo>
                        <a:pt x="297" y="297"/>
                      </a:lnTo>
                      <a:lnTo>
                        <a:pt x="356" y="403"/>
                      </a:lnTo>
                      <a:lnTo>
                        <a:pt x="348" y="408"/>
                      </a:lnTo>
                      <a:lnTo>
                        <a:pt x="259" y="335"/>
                      </a:lnTo>
                      <a:lnTo>
                        <a:pt x="238" y="311"/>
                      </a:lnTo>
                      <a:lnTo>
                        <a:pt x="207" y="273"/>
                      </a:lnTo>
                      <a:lnTo>
                        <a:pt x="193" y="269"/>
                      </a:lnTo>
                      <a:lnTo>
                        <a:pt x="160" y="236"/>
                      </a:lnTo>
                      <a:lnTo>
                        <a:pt x="0" y="97"/>
                      </a:lnTo>
                      <a:lnTo>
                        <a:pt x="2" y="73"/>
                      </a:lnTo>
                      <a:lnTo>
                        <a:pt x="9" y="66"/>
                      </a:lnTo>
                      <a:lnTo>
                        <a:pt x="11" y="35"/>
                      </a:lnTo>
                      <a:lnTo>
                        <a:pt x="23" y="19"/>
                      </a:lnTo>
                      <a:lnTo>
                        <a:pt x="35" y="7"/>
                      </a:lnTo>
                      <a:lnTo>
                        <a:pt x="42" y="5"/>
                      </a:lnTo>
                      <a:lnTo>
                        <a:pt x="49" y="0"/>
                      </a:lnTo>
                      <a:lnTo>
                        <a:pt x="63" y="0"/>
                      </a:lnTo>
                      <a:lnTo>
                        <a:pt x="75" y="0"/>
                      </a:lnTo>
                      <a:lnTo>
                        <a:pt x="87" y="0"/>
                      </a:lnTo>
                      <a:lnTo>
                        <a:pt x="110" y="9"/>
                      </a:lnTo>
                      <a:lnTo>
                        <a:pt x="120" y="12"/>
                      </a:lnTo>
                      <a:close/>
                    </a:path>
                  </a:pathLst>
                </a:cu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10" name="Freeform 135"/>
                <p:cNvSpPr>
                  <a:spLocks/>
                </p:cNvSpPr>
                <p:nvPr/>
              </p:nvSpPr>
              <p:spPr bwMode="auto">
                <a:xfrm>
                  <a:off x="4463" y="1181"/>
                  <a:ext cx="80" cy="92"/>
                </a:xfrm>
                <a:custGeom>
                  <a:avLst/>
                  <a:gdLst>
                    <a:gd name="T0" fmla="*/ 30 w 80"/>
                    <a:gd name="T1" fmla="*/ 0 h 92"/>
                    <a:gd name="T2" fmla="*/ 30 w 80"/>
                    <a:gd name="T3" fmla="*/ 0 h 92"/>
                    <a:gd name="T4" fmla="*/ 23 w 80"/>
                    <a:gd name="T5" fmla="*/ 0 h 92"/>
                    <a:gd name="T6" fmla="*/ 23 w 80"/>
                    <a:gd name="T7" fmla="*/ 0 h 92"/>
                    <a:gd name="T8" fmla="*/ 14 w 80"/>
                    <a:gd name="T9" fmla="*/ 2 h 92"/>
                    <a:gd name="T10" fmla="*/ 7 w 80"/>
                    <a:gd name="T11" fmla="*/ 7 h 92"/>
                    <a:gd name="T12" fmla="*/ 2 w 80"/>
                    <a:gd name="T13" fmla="*/ 12 h 92"/>
                    <a:gd name="T14" fmla="*/ 0 w 80"/>
                    <a:gd name="T15" fmla="*/ 21 h 92"/>
                    <a:gd name="T16" fmla="*/ 0 w 80"/>
                    <a:gd name="T17" fmla="*/ 38 h 92"/>
                    <a:gd name="T18" fmla="*/ 0 w 80"/>
                    <a:gd name="T19" fmla="*/ 56 h 92"/>
                    <a:gd name="T20" fmla="*/ 28 w 80"/>
                    <a:gd name="T21" fmla="*/ 85 h 92"/>
                    <a:gd name="T22" fmla="*/ 28 w 80"/>
                    <a:gd name="T23" fmla="*/ 85 h 92"/>
                    <a:gd name="T24" fmla="*/ 42 w 80"/>
                    <a:gd name="T25" fmla="*/ 89 h 92"/>
                    <a:gd name="T26" fmla="*/ 61 w 80"/>
                    <a:gd name="T27" fmla="*/ 92 h 92"/>
                    <a:gd name="T28" fmla="*/ 68 w 80"/>
                    <a:gd name="T29" fmla="*/ 92 h 92"/>
                    <a:gd name="T30" fmla="*/ 75 w 80"/>
                    <a:gd name="T31" fmla="*/ 89 h 92"/>
                    <a:gd name="T32" fmla="*/ 80 w 80"/>
                    <a:gd name="T33" fmla="*/ 82 h 92"/>
                    <a:gd name="T34" fmla="*/ 80 w 80"/>
                    <a:gd name="T35" fmla="*/ 75 h 92"/>
                    <a:gd name="T36" fmla="*/ 80 w 80"/>
                    <a:gd name="T37" fmla="*/ 75 h 92"/>
                    <a:gd name="T38" fmla="*/ 80 w 80"/>
                    <a:gd name="T39" fmla="*/ 66 h 92"/>
                    <a:gd name="T40" fmla="*/ 75 w 80"/>
                    <a:gd name="T41" fmla="*/ 56 h 92"/>
                    <a:gd name="T42" fmla="*/ 66 w 80"/>
                    <a:gd name="T43" fmla="*/ 40 h 92"/>
                    <a:gd name="T44" fmla="*/ 56 w 80"/>
                    <a:gd name="T45" fmla="*/ 26 h 92"/>
                    <a:gd name="T46" fmla="*/ 47 w 80"/>
                    <a:gd name="T47" fmla="*/ 9 h 92"/>
                    <a:gd name="T48" fmla="*/ 47 w 80"/>
                    <a:gd name="T49" fmla="*/ 9 h 92"/>
                    <a:gd name="T50" fmla="*/ 44 w 80"/>
                    <a:gd name="T51" fmla="*/ 5 h 92"/>
                    <a:gd name="T52" fmla="*/ 40 w 80"/>
                    <a:gd name="T53" fmla="*/ 0 h 92"/>
                    <a:gd name="T54" fmla="*/ 37 w 80"/>
                    <a:gd name="T55" fmla="*/ 0 h 92"/>
                    <a:gd name="T56" fmla="*/ 30 w 80"/>
                    <a:gd name="T57" fmla="*/ 0 h 92"/>
                    <a:gd name="T58" fmla="*/ 30 w 80"/>
                    <a:gd name="T59" fmla="*/ 0 h 92"/>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80" h="92">
                      <a:moveTo>
                        <a:pt x="30" y="0"/>
                      </a:moveTo>
                      <a:lnTo>
                        <a:pt x="30" y="0"/>
                      </a:lnTo>
                      <a:lnTo>
                        <a:pt x="23" y="0"/>
                      </a:lnTo>
                      <a:lnTo>
                        <a:pt x="14" y="2"/>
                      </a:lnTo>
                      <a:lnTo>
                        <a:pt x="7" y="7"/>
                      </a:lnTo>
                      <a:lnTo>
                        <a:pt x="2" y="12"/>
                      </a:lnTo>
                      <a:lnTo>
                        <a:pt x="0" y="21"/>
                      </a:lnTo>
                      <a:lnTo>
                        <a:pt x="0" y="38"/>
                      </a:lnTo>
                      <a:lnTo>
                        <a:pt x="0" y="56"/>
                      </a:lnTo>
                      <a:lnTo>
                        <a:pt x="28" y="85"/>
                      </a:lnTo>
                      <a:lnTo>
                        <a:pt x="42" y="89"/>
                      </a:lnTo>
                      <a:lnTo>
                        <a:pt x="61" y="92"/>
                      </a:lnTo>
                      <a:lnTo>
                        <a:pt x="68" y="92"/>
                      </a:lnTo>
                      <a:lnTo>
                        <a:pt x="75" y="89"/>
                      </a:lnTo>
                      <a:lnTo>
                        <a:pt x="80" y="82"/>
                      </a:lnTo>
                      <a:lnTo>
                        <a:pt x="80" y="75"/>
                      </a:lnTo>
                      <a:lnTo>
                        <a:pt x="80" y="66"/>
                      </a:lnTo>
                      <a:lnTo>
                        <a:pt x="75" y="56"/>
                      </a:lnTo>
                      <a:lnTo>
                        <a:pt x="66" y="40"/>
                      </a:lnTo>
                      <a:lnTo>
                        <a:pt x="56" y="26"/>
                      </a:lnTo>
                      <a:lnTo>
                        <a:pt x="47" y="9"/>
                      </a:lnTo>
                      <a:lnTo>
                        <a:pt x="44" y="5"/>
                      </a:lnTo>
                      <a:lnTo>
                        <a:pt x="40" y="0"/>
                      </a:lnTo>
                      <a:lnTo>
                        <a:pt x="37" y="0"/>
                      </a:lnTo>
                      <a:lnTo>
                        <a:pt x="3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11" name="Freeform 136"/>
                <p:cNvSpPr>
                  <a:spLocks/>
                </p:cNvSpPr>
                <p:nvPr/>
              </p:nvSpPr>
              <p:spPr bwMode="auto">
                <a:xfrm>
                  <a:off x="4470" y="1188"/>
                  <a:ext cx="66" cy="78"/>
                </a:xfrm>
                <a:custGeom>
                  <a:avLst/>
                  <a:gdLst>
                    <a:gd name="T0" fmla="*/ 26 w 66"/>
                    <a:gd name="T1" fmla="*/ 0 h 78"/>
                    <a:gd name="T2" fmla="*/ 26 w 66"/>
                    <a:gd name="T3" fmla="*/ 0 h 78"/>
                    <a:gd name="T4" fmla="*/ 14 w 66"/>
                    <a:gd name="T5" fmla="*/ 0 h 78"/>
                    <a:gd name="T6" fmla="*/ 9 w 66"/>
                    <a:gd name="T7" fmla="*/ 0 h 78"/>
                    <a:gd name="T8" fmla="*/ 4 w 66"/>
                    <a:gd name="T9" fmla="*/ 7 h 78"/>
                    <a:gd name="T10" fmla="*/ 4 w 66"/>
                    <a:gd name="T11" fmla="*/ 7 h 78"/>
                    <a:gd name="T12" fmla="*/ 0 w 66"/>
                    <a:gd name="T13" fmla="*/ 16 h 78"/>
                    <a:gd name="T14" fmla="*/ 0 w 66"/>
                    <a:gd name="T15" fmla="*/ 31 h 78"/>
                    <a:gd name="T16" fmla="*/ 0 w 66"/>
                    <a:gd name="T17" fmla="*/ 45 h 78"/>
                    <a:gd name="T18" fmla="*/ 23 w 66"/>
                    <a:gd name="T19" fmla="*/ 73 h 78"/>
                    <a:gd name="T20" fmla="*/ 23 w 66"/>
                    <a:gd name="T21" fmla="*/ 73 h 78"/>
                    <a:gd name="T22" fmla="*/ 37 w 66"/>
                    <a:gd name="T23" fmla="*/ 78 h 78"/>
                    <a:gd name="T24" fmla="*/ 49 w 66"/>
                    <a:gd name="T25" fmla="*/ 78 h 78"/>
                    <a:gd name="T26" fmla="*/ 59 w 66"/>
                    <a:gd name="T27" fmla="*/ 78 h 78"/>
                    <a:gd name="T28" fmla="*/ 59 w 66"/>
                    <a:gd name="T29" fmla="*/ 78 h 78"/>
                    <a:gd name="T30" fmla="*/ 66 w 66"/>
                    <a:gd name="T31" fmla="*/ 73 h 78"/>
                    <a:gd name="T32" fmla="*/ 66 w 66"/>
                    <a:gd name="T33" fmla="*/ 68 h 78"/>
                    <a:gd name="T34" fmla="*/ 66 w 66"/>
                    <a:gd name="T35" fmla="*/ 64 h 78"/>
                    <a:gd name="T36" fmla="*/ 35 w 66"/>
                    <a:gd name="T37" fmla="*/ 7 h 78"/>
                    <a:gd name="T38" fmla="*/ 35 w 66"/>
                    <a:gd name="T39" fmla="*/ 7 h 78"/>
                    <a:gd name="T40" fmla="*/ 33 w 66"/>
                    <a:gd name="T41" fmla="*/ 2 h 78"/>
                    <a:gd name="T42" fmla="*/ 30 w 66"/>
                    <a:gd name="T43" fmla="*/ 0 h 78"/>
                    <a:gd name="T44" fmla="*/ 26 w 66"/>
                    <a:gd name="T45" fmla="*/ 0 h 78"/>
                    <a:gd name="T46" fmla="*/ 26 w 66"/>
                    <a:gd name="T47" fmla="*/ 0 h 78"/>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66" h="78">
                      <a:moveTo>
                        <a:pt x="26" y="0"/>
                      </a:moveTo>
                      <a:lnTo>
                        <a:pt x="26" y="0"/>
                      </a:lnTo>
                      <a:lnTo>
                        <a:pt x="14" y="0"/>
                      </a:lnTo>
                      <a:lnTo>
                        <a:pt x="9" y="0"/>
                      </a:lnTo>
                      <a:lnTo>
                        <a:pt x="4" y="7"/>
                      </a:lnTo>
                      <a:lnTo>
                        <a:pt x="0" y="16"/>
                      </a:lnTo>
                      <a:lnTo>
                        <a:pt x="0" y="31"/>
                      </a:lnTo>
                      <a:lnTo>
                        <a:pt x="0" y="45"/>
                      </a:lnTo>
                      <a:lnTo>
                        <a:pt x="23" y="73"/>
                      </a:lnTo>
                      <a:lnTo>
                        <a:pt x="37" y="78"/>
                      </a:lnTo>
                      <a:lnTo>
                        <a:pt x="49" y="78"/>
                      </a:lnTo>
                      <a:lnTo>
                        <a:pt x="59" y="78"/>
                      </a:lnTo>
                      <a:lnTo>
                        <a:pt x="66" y="73"/>
                      </a:lnTo>
                      <a:lnTo>
                        <a:pt x="66" y="68"/>
                      </a:lnTo>
                      <a:lnTo>
                        <a:pt x="66" y="64"/>
                      </a:lnTo>
                      <a:lnTo>
                        <a:pt x="35" y="7"/>
                      </a:lnTo>
                      <a:lnTo>
                        <a:pt x="33" y="2"/>
                      </a:lnTo>
                      <a:lnTo>
                        <a:pt x="30" y="0"/>
                      </a:lnTo>
                      <a:lnTo>
                        <a:pt x="26"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12" name="Freeform 137"/>
                <p:cNvSpPr>
                  <a:spLocks/>
                </p:cNvSpPr>
                <p:nvPr/>
              </p:nvSpPr>
              <p:spPr bwMode="auto">
                <a:xfrm>
                  <a:off x="4470" y="1202"/>
                  <a:ext cx="59" cy="64"/>
                </a:xfrm>
                <a:custGeom>
                  <a:avLst/>
                  <a:gdLst>
                    <a:gd name="T0" fmla="*/ 21 w 59"/>
                    <a:gd name="T1" fmla="*/ 0 h 64"/>
                    <a:gd name="T2" fmla="*/ 21 w 59"/>
                    <a:gd name="T3" fmla="*/ 0 h 64"/>
                    <a:gd name="T4" fmla="*/ 12 w 59"/>
                    <a:gd name="T5" fmla="*/ 0 h 64"/>
                    <a:gd name="T6" fmla="*/ 4 w 59"/>
                    <a:gd name="T7" fmla="*/ 2 h 64"/>
                    <a:gd name="T8" fmla="*/ 0 w 59"/>
                    <a:gd name="T9" fmla="*/ 5 h 64"/>
                    <a:gd name="T10" fmla="*/ 0 w 59"/>
                    <a:gd name="T11" fmla="*/ 5 h 64"/>
                    <a:gd name="T12" fmla="*/ 0 w 59"/>
                    <a:gd name="T13" fmla="*/ 24 h 64"/>
                    <a:gd name="T14" fmla="*/ 0 w 59"/>
                    <a:gd name="T15" fmla="*/ 31 h 64"/>
                    <a:gd name="T16" fmla="*/ 23 w 59"/>
                    <a:gd name="T17" fmla="*/ 59 h 64"/>
                    <a:gd name="T18" fmla="*/ 23 w 59"/>
                    <a:gd name="T19" fmla="*/ 59 h 64"/>
                    <a:gd name="T20" fmla="*/ 37 w 59"/>
                    <a:gd name="T21" fmla="*/ 64 h 64"/>
                    <a:gd name="T22" fmla="*/ 49 w 59"/>
                    <a:gd name="T23" fmla="*/ 64 h 64"/>
                    <a:gd name="T24" fmla="*/ 59 w 59"/>
                    <a:gd name="T25" fmla="*/ 64 h 64"/>
                    <a:gd name="T26" fmla="*/ 59 w 59"/>
                    <a:gd name="T27" fmla="*/ 64 h 64"/>
                    <a:gd name="T28" fmla="*/ 30 w 59"/>
                    <a:gd name="T29" fmla="*/ 7 h 64"/>
                    <a:gd name="T30" fmla="*/ 30 w 59"/>
                    <a:gd name="T31" fmla="*/ 7 h 64"/>
                    <a:gd name="T32" fmla="*/ 28 w 59"/>
                    <a:gd name="T33" fmla="*/ 2 h 64"/>
                    <a:gd name="T34" fmla="*/ 26 w 59"/>
                    <a:gd name="T35" fmla="*/ 0 h 64"/>
                    <a:gd name="T36" fmla="*/ 21 w 59"/>
                    <a:gd name="T37" fmla="*/ 0 h 64"/>
                    <a:gd name="T38" fmla="*/ 21 w 59"/>
                    <a:gd name="T39" fmla="*/ 0 h 6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59" h="64">
                      <a:moveTo>
                        <a:pt x="21" y="0"/>
                      </a:moveTo>
                      <a:lnTo>
                        <a:pt x="21" y="0"/>
                      </a:lnTo>
                      <a:lnTo>
                        <a:pt x="12" y="0"/>
                      </a:lnTo>
                      <a:lnTo>
                        <a:pt x="4" y="2"/>
                      </a:lnTo>
                      <a:lnTo>
                        <a:pt x="0" y="5"/>
                      </a:lnTo>
                      <a:lnTo>
                        <a:pt x="0" y="24"/>
                      </a:lnTo>
                      <a:lnTo>
                        <a:pt x="0" y="31"/>
                      </a:lnTo>
                      <a:lnTo>
                        <a:pt x="23" y="59"/>
                      </a:lnTo>
                      <a:lnTo>
                        <a:pt x="37" y="64"/>
                      </a:lnTo>
                      <a:lnTo>
                        <a:pt x="49" y="64"/>
                      </a:lnTo>
                      <a:lnTo>
                        <a:pt x="59" y="64"/>
                      </a:lnTo>
                      <a:lnTo>
                        <a:pt x="30" y="7"/>
                      </a:lnTo>
                      <a:lnTo>
                        <a:pt x="28" y="2"/>
                      </a:lnTo>
                      <a:lnTo>
                        <a:pt x="26" y="0"/>
                      </a:lnTo>
                      <a:lnTo>
                        <a:pt x="21" y="0"/>
                      </a:lnTo>
                      <a:close/>
                    </a:path>
                  </a:pathLst>
                </a:custGeom>
                <a:solidFill>
                  <a:srgbClr val="FF9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13" name="Freeform 138"/>
                <p:cNvSpPr>
                  <a:spLocks/>
                </p:cNvSpPr>
                <p:nvPr/>
              </p:nvSpPr>
              <p:spPr bwMode="auto">
                <a:xfrm>
                  <a:off x="4463" y="1148"/>
                  <a:ext cx="21" cy="21"/>
                </a:xfrm>
                <a:custGeom>
                  <a:avLst/>
                  <a:gdLst>
                    <a:gd name="T0" fmla="*/ 9 w 21"/>
                    <a:gd name="T1" fmla="*/ 0 h 21"/>
                    <a:gd name="T2" fmla="*/ 9 w 21"/>
                    <a:gd name="T3" fmla="*/ 0 h 21"/>
                    <a:gd name="T4" fmla="*/ 4 w 21"/>
                    <a:gd name="T5" fmla="*/ 0 h 21"/>
                    <a:gd name="T6" fmla="*/ 2 w 21"/>
                    <a:gd name="T7" fmla="*/ 2 h 21"/>
                    <a:gd name="T8" fmla="*/ 0 w 21"/>
                    <a:gd name="T9" fmla="*/ 7 h 21"/>
                    <a:gd name="T10" fmla="*/ 0 w 21"/>
                    <a:gd name="T11" fmla="*/ 9 h 21"/>
                    <a:gd name="T12" fmla="*/ 0 w 21"/>
                    <a:gd name="T13" fmla="*/ 9 h 21"/>
                    <a:gd name="T14" fmla="*/ 4 w 21"/>
                    <a:gd name="T15" fmla="*/ 16 h 21"/>
                    <a:gd name="T16" fmla="*/ 7 w 21"/>
                    <a:gd name="T17" fmla="*/ 19 h 21"/>
                    <a:gd name="T18" fmla="*/ 11 w 21"/>
                    <a:gd name="T19" fmla="*/ 21 h 21"/>
                    <a:gd name="T20" fmla="*/ 11 w 21"/>
                    <a:gd name="T21" fmla="*/ 21 h 21"/>
                    <a:gd name="T22" fmla="*/ 14 w 21"/>
                    <a:gd name="T23" fmla="*/ 19 h 21"/>
                    <a:gd name="T24" fmla="*/ 19 w 21"/>
                    <a:gd name="T25" fmla="*/ 16 h 21"/>
                    <a:gd name="T26" fmla="*/ 19 w 21"/>
                    <a:gd name="T27" fmla="*/ 14 h 21"/>
                    <a:gd name="T28" fmla="*/ 21 w 21"/>
                    <a:gd name="T29" fmla="*/ 9 h 21"/>
                    <a:gd name="T30" fmla="*/ 21 w 21"/>
                    <a:gd name="T31" fmla="*/ 9 h 21"/>
                    <a:gd name="T32" fmla="*/ 19 w 21"/>
                    <a:gd name="T33" fmla="*/ 7 h 21"/>
                    <a:gd name="T34" fmla="*/ 16 w 21"/>
                    <a:gd name="T35" fmla="*/ 2 h 21"/>
                    <a:gd name="T36" fmla="*/ 11 w 21"/>
                    <a:gd name="T37" fmla="*/ 0 h 21"/>
                    <a:gd name="T38" fmla="*/ 9 w 21"/>
                    <a:gd name="T39" fmla="*/ 0 h 21"/>
                    <a:gd name="T40" fmla="*/ 9 w 21"/>
                    <a:gd name="T41" fmla="*/ 0 h 21"/>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1" h="21">
                      <a:moveTo>
                        <a:pt x="9" y="0"/>
                      </a:moveTo>
                      <a:lnTo>
                        <a:pt x="9" y="0"/>
                      </a:lnTo>
                      <a:lnTo>
                        <a:pt x="4" y="0"/>
                      </a:lnTo>
                      <a:lnTo>
                        <a:pt x="2" y="2"/>
                      </a:lnTo>
                      <a:lnTo>
                        <a:pt x="0" y="7"/>
                      </a:lnTo>
                      <a:lnTo>
                        <a:pt x="0" y="9"/>
                      </a:lnTo>
                      <a:lnTo>
                        <a:pt x="4" y="16"/>
                      </a:lnTo>
                      <a:lnTo>
                        <a:pt x="7" y="19"/>
                      </a:lnTo>
                      <a:lnTo>
                        <a:pt x="11" y="21"/>
                      </a:lnTo>
                      <a:lnTo>
                        <a:pt x="14" y="19"/>
                      </a:lnTo>
                      <a:lnTo>
                        <a:pt x="19" y="16"/>
                      </a:lnTo>
                      <a:lnTo>
                        <a:pt x="19" y="14"/>
                      </a:lnTo>
                      <a:lnTo>
                        <a:pt x="21" y="9"/>
                      </a:lnTo>
                      <a:lnTo>
                        <a:pt x="19" y="7"/>
                      </a:lnTo>
                      <a:lnTo>
                        <a:pt x="16" y="2"/>
                      </a:lnTo>
                      <a:lnTo>
                        <a:pt x="11" y="0"/>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14" name="Freeform 139"/>
                <p:cNvSpPr>
                  <a:spLocks/>
                </p:cNvSpPr>
                <p:nvPr/>
              </p:nvSpPr>
              <p:spPr bwMode="auto">
                <a:xfrm>
                  <a:off x="4484" y="1025"/>
                  <a:ext cx="21" cy="19"/>
                </a:xfrm>
                <a:custGeom>
                  <a:avLst/>
                  <a:gdLst>
                    <a:gd name="T0" fmla="*/ 9 w 21"/>
                    <a:gd name="T1" fmla="*/ 0 h 19"/>
                    <a:gd name="T2" fmla="*/ 9 w 21"/>
                    <a:gd name="T3" fmla="*/ 0 h 19"/>
                    <a:gd name="T4" fmla="*/ 5 w 21"/>
                    <a:gd name="T5" fmla="*/ 3 h 19"/>
                    <a:gd name="T6" fmla="*/ 2 w 21"/>
                    <a:gd name="T7" fmla="*/ 5 h 19"/>
                    <a:gd name="T8" fmla="*/ 0 w 21"/>
                    <a:gd name="T9" fmla="*/ 7 h 19"/>
                    <a:gd name="T10" fmla="*/ 0 w 21"/>
                    <a:gd name="T11" fmla="*/ 12 h 19"/>
                    <a:gd name="T12" fmla="*/ 0 w 21"/>
                    <a:gd name="T13" fmla="*/ 12 h 19"/>
                    <a:gd name="T14" fmla="*/ 2 w 21"/>
                    <a:gd name="T15" fmla="*/ 17 h 19"/>
                    <a:gd name="T16" fmla="*/ 5 w 21"/>
                    <a:gd name="T17" fmla="*/ 19 h 19"/>
                    <a:gd name="T18" fmla="*/ 7 w 21"/>
                    <a:gd name="T19" fmla="*/ 19 h 19"/>
                    <a:gd name="T20" fmla="*/ 12 w 21"/>
                    <a:gd name="T21" fmla="*/ 19 h 19"/>
                    <a:gd name="T22" fmla="*/ 12 w 21"/>
                    <a:gd name="T23" fmla="*/ 19 h 19"/>
                    <a:gd name="T24" fmla="*/ 16 w 21"/>
                    <a:gd name="T25" fmla="*/ 19 h 19"/>
                    <a:gd name="T26" fmla="*/ 19 w 21"/>
                    <a:gd name="T27" fmla="*/ 14 h 19"/>
                    <a:gd name="T28" fmla="*/ 21 w 21"/>
                    <a:gd name="T29" fmla="*/ 12 h 19"/>
                    <a:gd name="T30" fmla="*/ 21 w 21"/>
                    <a:gd name="T31" fmla="*/ 7 h 19"/>
                    <a:gd name="T32" fmla="*/ 21 w 21"/>
                    <a:gd name="T33" fmla="*/ 7 h 19"/>
                    <a:gd name="T34" fmla="*/ 16 w 21"/>
                    <a:gd name="T35" fmla="*/ 3 h 19"/>
                    <a:gd name="T36" fmla="*/ 14 w 21"/>
                    <a:gd name="T37" fmla="*/ 0 h 19"/>
                    <a:gd name="T38" fmla="*/ 9 w 21"/>
                    <a:gd name="T39" fmla="*/ 0 h 19"/>
                    <a:gd name="T40" fmla="*/ 9 w 21"/>
                    <a:gd name="T41" fmla="*/ 0 h 1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1" h="19">
                      <a:moveTo>
                        <a:pt x="9" y="0"/>
                      </a:moveTo>
                      <a:lnTo>
                        <a:pt x="9" y="0"/>
                      </a:lnTo>
                      <a:lnTo>
                        <a:pt x="5" y="3"/>
                      </a:lnTo>
                      <a:lnTo>
                        <a:pt x="2" y="5"/>
                      </a:lnTo>
                      <a:lnTo>
                        <a:pt x="0" y="7"/>
                      </a:lnTo>
                      <a:lnTo>
                        <a:pt x="0" y="12"/>
                      </a:lnTo>
                      <a:lnTo>
                        <a:pt x="2" y="17"/>
                      </a:lnTo>
                      <a:lnTo>
                        <a:pt x="5" y="19"/>
                      </a:lnTo>
                      <a:lnTo>
                        <a:pt x="7" y="19"/>
                      </a:lnTo>
                      <a:lnTo>
                        <a:pt x="12" y="19"/>
                      </a:lnTo>
                      <a:lnTo>
                        <a:pt x="16" y="19"/>
                      </a:lnTo>
                      <a:lnTo>
                        <a:pt x="19" y="14"/>
                      </a:lnTo>
                      <a:lnTo>
                        <a:pt x="21" y="12"/>
                      </a:lnTo>
                      <a:lnTo>
                        <a:pt x="21" y="7"/>
                      </a:lnTo>
                      <a:lnTo>
                        <a:pt x="16" y="3"/>
                      </a:lnTo>
                      <a:lnTo>
                        <a:pt x="14" y="0"/>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15" name="Freeform 140"/>
                <p:cNvSpPr>
                  <a:spLocks/>
                </p:cNvSpPr>
                <p:nvPr/>
              </p:nvSpPr>
              <p:spPr bwMode="auto">
                <a:xfrm>
                  <a:off x="4185" y="1124"/>
                  <a:ext cx="28" cy="21"/>
                </a:xfrm>
                <a:custGeom>
                  <a:avLst/>
                  <a:gdLst>
                    <a:gd name="T0" fmla="*/ 11 w 28"/>
                    <a:gd name="T1" fmla="*/ 0 h 21"/>
                    <a:gd name="T2" fmla="*/ 11 w 28"/>
                    <a:gd name="T3" fmla="*/ 0 h 21"/>
                    <a:gd name="T4" fmla="*/ 7 w 28"/>
                    <a:gd name="T5" fmla="*/ 0 h 21"/>
                    <a:gd name="T6" fmla="*/ 4 w 28"/>
                    <a:gd name="T7" fmla="*/ 3 h 21"/>
                    <a:gd name="T8" fmla="*/ 2 w 28"/>
                    <a:gd name="T9" fmla="*/ 7 h 21"/>
                    <a:gd name="T10" fmla="*/ 0 w 28"/>
                    <a:gd name="T11" fmla="*/ 12 h 21"/>
                    <a:gd name="T12" fmla="*/ 0 w 28"/>
                    <a:gd name="T13" fmla="*/ 12 h 21"/>
                    <a:gd name="T14" fmla="*/ 2 w 28"/>
                    <a:gd name="T15" fmla="*/ 14 h 21"/>
                    <a:gd name="T16" fmla="*/ 7 w 28"/>
                    <a:gd name="T17" fmla="*/ 19 h 21"/>
                    <a:gd name="T18" fmla="*/ 11 w 28"/>
                    <a:gd name="T19" fmla="*/ 21 h 21"/>
                    <a:gd name="T20" fmla="*/ 16 w 28"/>
                    <a:gd name="T21" fmla="*/ 21 h 21"/>
                    <a:gd name="T22" fmla="*/ 16 w 28"/>
                    <a:gd name="T23" fmla="*/ 21 h 21"/>
                    <a:gd name="T24" fmla="*/ 21 w 28"/>
                    <a:gd name="T25" fmla="*/ 21 h 21"/>
                    <a:gd name="T26" fmla="*/ 25 w 28"/>
                    <a:gd name="T27" fmla="*/ 19 h 21"/>
                    <a:gd name="T28" fmla="*/ 28 w 28"/>
                    <a:gd name="T29" fmla="*/ 14 h 21"/>
                    <a:gd name="T30" fmla="*/ 28 w 28"/>
                    <a:gd name="T31" fmla="*/ 12 h 21"/>
                    <a:gd name="T32" fmla="*/ 28 w 28"/>
                    <a:gd name="T33" fmla="*/ 12 h 21"/>
                    <a:gd name="T34" fmla="*/ 25 w 28"/>
                    <a:gd name="T35" fmla="*/ 7 h 21"/>
                    <a:gd name="T36" fmla="*/ 23 w 28"/>
                    <a:gd name="T37" fmla="*/ 3 h 21"/>
                    <a:gd name="T38" fmla="*/ 18 w 28"/>
                    <a:gd name="T39" fmla="*/ 0 h 21"/>
                    <a:gd name="T40" fmla="*/ 11 w 28"/>
                    <a:gd name="T41" fmla="*/ 0 h 21"/>
                    <a:gd name="T42" fmla="*/ 11 w 28"/>
                    <a:gd name="T43" fmla="*/ 0 h 2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8" h="21">
                      <a:moveTo>
                        <a:pt x="11" y="0"/>
                      </a:moveTo>
                      <a:lnTo>
                        <a:pt x="11" y="0"/>
                      </a:lnTo>
                      <a:lnTo>
                        <a:pt x="7" y="0"/>
                      </a:lnTo>
                      <a:lnTo>
                        <a:pt x="4" y="3"/>
                      </a:lnTo>
                      <a:lnTo>
                        <a:pt x="2" y="7"/>
                      </a:lnTo>
                      <a:lnTo>
                        <a:pt x="0" y="12"/>
                      </a:lnTo>
                      <a:lnTo>
                        <a:pt x="2" y="14"/>
                      </a:lnTo>
                      <a:lnTo>
                        <a:pt x="7" y="19"/>
                      </a:lnTo>
                      <a:lnTo>
                        <a:pt x="11" y="21"/>
                      </a:lnTo>
                      <a:lnTo>
                        <a:pt x="16" y="21"/>
                      </a:lnTo>
                      <a:lnTo>
                        <a:pt x="21" y="21"/>
                      </a:lnTo>
                      <a:lnTo>
                        <a:pt x="25" y="19"/>
                      </a:lnTo>
                      <a:lnTo>
                        <a:pt x="28" y="14"/>
                      </a:lnTo>
                      <a:lnTo>
                        <a:pt x="28" y="12"/>
                      </a:lnTo>
                      <a:lnTo>
                        <a:pt x="25" y="7"/>
                      </a:lnTo>
                      <a:lnTo>
                        <a:pt x="23" y="3"/>
                      </a:lnTo>
                      <a:lnTo>
                        <a:pt x="18" y="0"/>
                      </a:lnTo>
                      <a:lnTo>
                        <a:pt x="11" y="0"/>
                      </a:lnTo>
                      <a:close/>
                    </a:path>
                  </a:pathLst>
                </a:custGeom>
                <a:noFill/>
                <a:ln w="317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716" name="Freeform 141"/>
                <p:cNvSpPr>
                  <a:spLocks/>
                </p:cNvSpPr>
                <p:nvPr/>
              </p:nvSpPr>
              <p:spPr bwMode="auto">
                <a:xfrm>
                  <a:off x="4175" y="1223"/>
                  <a:ext cx="24" cy="29"/>
                </a:xfrm>
                <a:custGeom>
                  <a:avLst/>
                  <a:gdLst>
                    <a:gd name="T0" fmla="*/ 7 w 24"/>
                    <a:gd name="T1" fmla="*/ 0 h 29"/>
                    <a:gd name="T2" fmla="*/ 7 w 24"/>
                    <a:gd name="T3" fmla="*/ 0 h 29"/>
                    <a:gd name="T4" fmla="*/ 0 w 24"/>
                    <a:gd name="T5" fmla="*/ 3 h 29"/>
                    <a:gd name="T6" fmla="*/ 0 w 24"/>
                    <a:gd name="T7" fmla="*/ 24 h 29"/>
                    <a:gd name="T8" fmla="*/ 0 w 24"/>
                    <a:gd name="T9" fmla="*/ 24 h 29"/>
                    <a:gd name="T10" fmla="*/ 5 w 24"/>
                    <a:gd name="T11" fmla="*/ 26 h 29"/>
                    <a:gd name="T12" fmla="*/ 12 w 24"/>
                    <a:gd name="T13" fmla="*/ 29 h 29"/>
                    <a:gd name="T14" fmla="*/ 12 w 24"/>
                    <a:gd name="T15" fmla="*/ 29 h 29"/>
                    <a:gd name="T16" fmla="*/ 17 w 24"/>
                    <a:gd name="T17" fmla="*/ 26 h 29"/>
                    <a:gd name="T18" fmla="*/ 21 w 24"/>
                    <a:gd name="T19" fmla="*/ 24 h 29"/>
                    <a:gd name="T20" fmla="*/ 24 w 24"/>
                    <a:gd name="T21" fmla="*/ 19 h 29"/>
                    <a:gd name="T22" fmla="*/ 24 w 24"/>
                    <a:gd name="T23" fmla="*/ 14 h 29"/>
                    <a:gd name="T24" fmla="*/ 24 w 24"/>
                    <a:gd name="T25" fmla="*/ 14 h 29"/>
                    <a:gd name="T26" fmla="*/ 21 w 24"/>
                    <a:gd name="T27" fmla="*/ 10 h 29"/>
                    <a:gd name="T28" fmla="*/ 17 w 24"/>
                    <a:gd name="T29" fmla="*/ 5 h 29"/>
                    <a:gd name="T30" fmla="*/ 12 w 24"/>
                    <a:gd name="T31" fmla="*/ 3 h 29"/>
                    <a:gd name="T32" fmla="*/ 7 w 24"/>
                    <a:gd name="T33" fmla="*/ 0 h 29"/>
                    <a:gd name="T34" fmla="*/ 7 w 24"/>
                    <a:gd name="T35" fmla="*/ 0 h 2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24" h="29">
                      <a:moveTo>
                        <a:pt x="7" y="0"/>
                      </a:moveTo>
                      <a:lnTo>
                        <a:pt x="7" y="0"/>
                      </a:lnTo>
                      <a:lnTo>
                        <a:pt x="0" y="3"/>
                      </a:lnTo>
                      <a:lnTo>
                        <a:pt x="0" y="24"/>
                      </a:lnTo>
                      <a:lnTo>
                        <a:pt x="5" y="26"/>
                      </a:lnTo>
                      <a:lnTo>
                        <a:pt x="12" y="29"/>
                      </a:lnTo>
                      <a:lnTo>
                        <a:pt x="17" y="26"/>
                      </a:lnTo>
                      <a:lnTo>
                        <a:pt x="21" y="24"/>
                      </a:lnTo>
                      <a:lnTo>
                        <a:pt x="24" y="19"/>
                      </a:lnTo>
                      <a:lnTo>
                        <a:pt x="24" y="14"/>
                      </a:lnTo>
                      <a:lnTo>
                        <a:pt x="21" y="10"/>
                      </a:lnTo>
                      <a:lnTo>
                        <a:pt x="17" y="5"/>
                      </a:lnTo>
                      <a:lnTo>
                        <a:pt x="12" y="3"/>
                      </a:lnTo>
                      <a:lnTo>
                        <a:pt x="7" y="0"/>
                      </a:lnTo>
                      <a:close/>
                    </a:path>
                  </a:pathLst>
                </a:custGeom>
                <a:noFill/>
                <a:ln w="317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717" name="Freeform 142"/>
                <p:cNvSpPr>
                  <a:spLocks/>
                </p:cNvSpPr>
                <p:nvPr/>
              </p:nvSpPr>
              <p:spPr bwMode="auto">
                <a:xfrm>
                  <a:off x="4189" y="1127"/>
                  <a:ext cx="24" cy="18"/>
                </a:xfrm>
                <a:custGeom>
                  <a:avLst/>
                  <a:gdLst>
                    <a:gd name="T0" fmla="*/ 10 w 24"/>
                    <a:gd name="T1" fmla="*/ 0 h 18"/>
                    <a:gd name="T2" fmla="*/ 10 w 24"/>
                    <a:gd name="T3" fmla="*/ 0 h 18"/>
                    <a:gd name="T4" fmla="*/ 5 w 24"/>
                    <a:gd name="T5" fmla="*/ 0 h 18"/>
                    <a:gd name="T6" fmla="*/ 3 w 24"/>
                    <a:gd name="T7" fmla="*/ 2 h 18"/>
                    <a:gd name="T8" fmla="*/ 0 w 24"/>
                    <a:gd name="T9" fmla="*/ 7 h 18"/>
                    <a:gd name="T10" fmla="*/ 0 w 24"/>
                    <a:gd name="T11" fmla="*/ 9 h 18"/>
                    <a:gd name="T12" fmla="*/ 0 w 24"/>
                    <a:gd name="T13" fmla="*/ 9 h 18"/>
                    <a:gd name="T14" fmla="*/ 3 w 24"/>
                    <a:gd name="T15" fmla="*/ 14 h 18"/>
                    <a:gd name="T16" fmla="*/ 5 w 24"/>
                    <a:gd name="T17" fmla="*/ 16 h 18"/>
                    <a:gd name="T18" fmla="*/ 10 w 24"/>
                    <a:gd name="T19" fmla="*/ 18 h 18"/>
                    <a:gd name="T20" fmla="*/ 14 w 24"/>
                    <a:gd name="T21" fmla="*/ 18 h 18"/>
                    <a:gd name="T22" fmla="*/ 14 w 24"/>
                    <a:gd name="T23" fmla="*/ 18 h 18"/>
                    <a:gd name="T24" fmla="*/ 19 w 24"/>
                    <a:gd name="T25" fmla="*/ 18 h 18"/>
                    <a:gd name="T26" fmla="*/ 21 w 24"/>
                    <a:gd name="T27" fmla="*/ 16 h 18"/>
                    <a:gd name="T28" fmla="*/ 24 w 24"/>
                    <a:gd name="T29" fmla="*/ 14 h 18"/>
                    <a:gd name="T30" fmla="*/ 24 w 24"/>
                    <a:gd name="T31" fmla="*/ 9 h 18"/>
                    <a:gd name="T32" fmla="*/ 24 w 24"/>
                    <a:gd name="T33" fmla="*/ 9 h 18"/>
                    <a:gd name="T34" fmla="*/ 21 w 24"/>
                    <a:gd name="T35" fmla="*/ 7 h 18"/>
                    <a:gd name="T36" fmla="*/ 19 w 24"/>
                    <a:gd name="T37" fmla="*/ 2 h 18"/>
                    <a:gd name="T38" fmla="*/ 14 w 24"/>
                    <a:gd name="T39" fmla="*/ 0 h 18"/>
                    <a:gd name="T40" fmla="*/ 10 w 24"/>
                    <a:gd name="T41" fmla="*/ 0 h 18"/>
                    <a:gd name="T42" fmla="*/ 10 w 24"/>
                    <a:gd name="T43" fmla="*/ 0 h 18"/>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4" h="18">
                      <a:moveTo>
                        <a:pt x="10" y="0"/>
                      </a:moveTo>
                      <a:lnTo>
                        <a:pt x="10" y="0"/>
                      </a:lnTo>
                      <a:lnTo>
                        <a:pt x="5" y="0"/>
                      </a:lnTo>
                      <a:lnTo>
                        <a:pt x="3" y="2"/>
                      </a:lnTo>
                      <a:lnTo>
                        <a:pt x="0" y="7"/>
                      </a:lnTo>
                      <a:lnTo>
                        <a:pt x="0" y="9"/>
                      </a:lnTo>
                      <a:lnTo>
                        <a:pt x="3" y="14"/>
                      </a:lnTo>
                      <a:lnTo>
                        <a:pt x="5" y="16"/>
                      </a:lnTo>
                      <a:lnTo>
                        <a:pt x="10" y="18"/>
                      </a:lnTo>
                      <a:lnTo>
                        <a:pt x="14" y="18"/>
                      </a:lnTo>
                      <a:lnTo>
                        <a:pt x="19" y="18"/>
                      </a:lnTo>
                      <a:lnTo>
                        <a:pt x="21" y="16"/>
                      </a:lnTo>
                      <a:lnTo>
                        <a:pt x="24" y="14"/>
                      </a:lnTo>
                      <a:lnTo>
                        <a:pt x="24" y="9"/>
                      </a:lnTo>
                      <a:lnTo>
                        <a:pt x="21" y="7"/>
                      </a:lnTo>
                      <a:lnTo>
                        <a:pt x="19" y="2"/>
                      </a:lnTo>
                      <a:lnTo>
                        <a:pt x="14" y="0"/>
                      </a:lnTo>
                      <a:lnTo>
                        <a:pt x="10" y="0"/>
                      </a:lnTo>
                      <a:close/>
                    </a:path>
                  </a:pathLst>
                </a:custGeom>
                <a:noFill/>
                <a:ln w="317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718" name="Freeform 143"/>
                <p:cNvSpPr>
                  <a:spLocks/>
                </p:cNvSpPr>
                <p:nvPr/>
              </p:nvSpPr>
              <p:spPr bwMode="auto">
                <a:xfrm>
                  <a:off x="4175" y="1228"/>
                  <a:ext cx="24" cy="24"/>
                </a:xfrm>
                <a:custGeom>
                  <a:avLst/>
                  <a:gdLst>
                    <a:gd name="T0" fmla="*/ 10 w 24"/>
                    <a:gd name="T1" fmla="*/ 0 h 24"/>
                    <a:gd name="T2" fmla="*/ 10 w 24"/>
                    <a:gd name="T3" fmla="*/ 0 h 24"/>
                    <a:gd name="T4" fmla="*/ 5 w 24"/>
                    <a:gd name="T5" fmla="*/ 0 h 24"/>
                    <a:gd name="T6" fmla="*/ 0 w 24"/>
                    <a:gd name="T7" fmla="*/ 5 h 24"/>
                    <a:gd name="T8" fmla="*/ 0 w 24"/>
                    <a:gd name="T9" fmla="*/ 16 h 24"/>
                    <a:gd name="T10" fmla="*/ 0 w 24"/>
                    <a:gd name="T11" fmla="*/ 16 h 24"/>
                    <a:gd name="T12" fmla="*/ 7 w 24"/>
                    <a:gd name="T13" fmla="*/ 21 h 24"/>
                    <a:gd name="T14" fmla="*/ 12 w 24"/>
                    <a:gd name="T15" fmla="*/ 24 h 24"/>
                    <a:gd name="T16" fmla="*/ 12 w 24"/>
                    <a:gd name="T17" fmla="*/ 24 h 24"/>
                    <a:gd name="T18" fmla="*/ 17 w 24"/>
                    <a:gd name="T19" fmla="*/ 21 h 24"/>
                    <a:gd name="T20" fmla="*/ 21 w 24"/>
                    <a:gd name="T21" fmla="*/ 19 h 24"/>
                    <a:gd name="T22" fmla="*/ 24 w 24"/>
                    <a:gd name="T23" fmla="*/ 16 h 24"/>
                    <a:gd name="T24" fmla="*/ 24 w 24"/>
                    <a:gd name="T25" fmla="*/ 12 h 24"/>
                    <a:gd name="T26" fmla="*/ 24 w 24"/>
                    <a:gd name="T27" fmla="*/ 12 h 24"/>
                    <a:gd name="T28" fmla="*/ 21 w 24"/>
                    <a:gd name="T29" fmla="*/ 7 h 24"/>
                    <a:gd name="T30" fmla="*/ 19 w 24"/>
                    <a:gd name="T31" fmla="*/ 5 h 24"/>
                    <a:gd name="T32" fmla="*/ 14 w 24"/>
                    <a:gd name="T33" fmla="*/ 0 h 24"/>
                    <a:gd name="T34" fmla="*/ 10 w 24"/>
                    <a:gd name="T35" fmla="*/ 0 h 24"/>
                    <a:gd name="T36" fmla="*/ 10 w 24"/>
                    <a:gd name="T37" fmla="*/ 0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24" h="24">
                      <a:moveTo>
                        <a:pt x="10" y="0"/>
                      </a:moveTo>
                      <a:lnTo>
                        <a:pt x="10" y="0"/>
                      </a:lnTo>
                      <a:lnTo>
                        <a:pt x="5" y="0"/>
                      </a:lnTo>
                      <a:lnTo>
                        <a:pt x="0" y="5"/>
                      </a:lnTo>
                      <a:lnTo>
                        <a:pt x="0" y="16"/>
                      </a:lnTo>
                      <a:lnTo>
                        <a:pt x="7" y="21"/>
                      </a:lnTo>
                      <a:lnTo>
                        <a:pt x="12" y="24"/>
                      </a:lnTo>
                      <a:lnTo>
                        <a:pt x="17" y="21"/>
                      </a:lnTo>
                      <a:lnTo>
                        <a:pt x="21" y="19"/>
                      </a:lnTo>
                      <a:lnTo>
                        <a:pt x="24" y="16"/>
                      </a:lnTo>
                      <a:lnTo>
                        <a:pt x="24" y="12"/>
                      </a:lnTo>
                      <a:lnTo>
                        <a:pt x="21" y="7"/>
                      </a:lnTo>
                      <a:lnTo>
                        <a:pt x="19" y="5"/>
                      </a:lnTo>
                      <a:lnTo>
                        <a:pt x="14" y="0"/>
                      </a:lnTo>
                      <a:lnTo>
                        <a:pt x="10" y="0"/>
                      </a:lnTo>
                      <a:close/>
                    </a:path>
                  </a:pathLst>
                </a:custGeom>
                <a:noFill/>
                <a:ln w="3175">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23719" name="Freeform 144"/>
                <p:cNvSpPr>
                  <a:spLocks/>
                </p:cNvSpPr>
                <p:nvPr/>
              </p:nvSpPr>
              <p:spPr bwMode="auto">
                <a:xfrm>
                  <a:off x="4531" y="1275"/>
                  <a:ext cx="21" cy="19"/>
                </a:xfrm>
                <a:custGeom>
                  <a:avLst/>
                  <a:gdLst>
                    <a:gd name="T0" fmla="*/ 9 w 21"/>
                    <a:gd name="T1" fmla="*/ 0 h 19"/>
                    <a:gd name="T2" fmla="*/ 9 w 21"/>
                    <a:gd name="T3" fmla="*/ 0 h 19"/>
                    <a:gd name="T4" fmla="*/ 5 w 21"/>
                    <a:gd name="T5" fmla="*/ 0 h 19"/>
                    <a:gd name="T6" fmla="*/ 2 w 21"/>
                    <a:gd name="T7" fmla="*/ 2 h 19"/>
                    <a:gd name="T8" fmla="*/ 0 w 21"/>
                    <a:gd name="T9" fmla="*/ 5 h 19"/>
                    <a:gd name="T10" fmla="*/ 0 w 21"/>
                    <a:gd name="T11" fmla="*/ 10 h 19"/>
                    <a:gd name="T12" fmla="*/ 0 w 21"/>
                    <a:gd name="T13" fmla="*/ 10 h 19"/>
                    <a:gd name="T14" fmla="*/ 2 w 21"/>
                    <a:gd name="T15" fmla="*/ 14 h 19"/>
                    <a:gd name="T16" fmla="*/ 5 w 21"/>
                    <a:gd name="T17" fmla="*/ 17 h 19"/>
                    <a:gd name="T18" fmla="*/ 9 w 21"/>
                    <a:gd name="T19" fmla="*/ 19 h 19"/>
                    <a:gd name="T20" fmla="*/ 12 w 21"/>
                    <a:gd name="T21" fmla="*/ 19 h 19"/>
                    <a:gd name="T22" fmla="*/ 12 w 21"/>
                    <a:gd name="T23" fmla="*/ 19 h 19"/>
                    <a:gd name="T24" fmla="*/ 17 w 21"/>
                    <a:gd name="T25" fmla="*/ 19 h 19"/>
                    <a:gd name="T26" fmla="*/ 19 w 21"/>
                    <a:gd name="T27" fmla="*/ 17 h 19"/>
                    <a:gd name="T28" fmla="*/ 21 w 21"/>
                    <a:gd name="T29" fmla="*/ 14 h 19"/>
                    <a:gd name="T30" fmla="*/ 21 w 21"/>
                    <a:gd name="T31" fmla="*/ 10 h 19"/>
                    <a:gd name="T32" fmla="*/ 21 w 21"/>
                    <a:gd name="T33" fmla="*/ 10 h 19"/>
                    <a:gd name="T34" fmla="*/ 19 w 21"/>
                    <a:gd name="T35" fmla="*/ 5 h 19"/>
                    <a:gd name="T36" fmla="*/ 17 w 21"/>
                    <a:gd name="T37" fmla="*/ 2 h 19"/>
                    <a:gd name="T38" fmla="*/ 14 w 21"/>
                    <a:gd name="T39" fmla="*/ 0 h 19"/>
                    <a:gd name="T40" fmla="*/ 9 w 21"/>
                    <a:gd name="T41" fmla="*/ 0 h 19"/>
                    <a:gd name="T42" fmla="*/ 9 w 21"/>
                    <a:gd name="T43" fmla="*/ 0 h 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1" h="19">
                      <a:moveTo>
                        <a:pt x="9" y="0"/>
                      </a:moveTo>
                      <a:lnTo>
                        <a:pt x="9" y="0"/>
                      </a:lnTo>
                      <a:lnTo>
                        <a:pt x="5" y="0"/>
                      </a:lnTo>
                      <a:lnTo>
                        <a:pt x="2" y="2"/>
                      </a:lnTo>
                      <a:lnTo>
                        <a:pt x="0" y="5"/>
                      </a:lnTo>
                      <a:lnTo>
                        <a:pt x="0" y="10"/>
                      </a:lnTo>
                      <a:lnTo>
                        <a:pt x="2" y="14"/>
                      </a:lnTo>
                      <a:lnTo>
                        <a:pt x="5" y="17"/>
                      </a:lnTo>
                      <a:lnTo>
                        <a:pt x="9" y="19"/>
                      </a:lnTo>
                      <a:lnTo>
                        <a:pt x="12" y="19"/>
                      </a:lnTo>
                      <a:lnTo>
                        <a:pt x="17" y="19"/>
                      </a:lnTo>
                      <a:lnTo>
                        <a:pt x="19" y="17"/>
                      </a:lnTo>
                      <a:lnTo>
                        <a:pt x="21" y="14"/>
                      </a:lnTo>
                      <a:lnTo>
                        <a:pt x="21" y="10"/>
                      </a:lnTo>
                      <a:lnTo>
                        <a:pt x="19" y="5"/>
                      </a:lnTo>
                      <a:lnTo>
                        <a:pt x="17" y="2"/>
                      </a:lnTo>
                      <a:lnTo>
                        <a:pt x="14" y="0"/>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0" name="Freeform 145"/>
                <p:cNvSpPr>
                  <a:spLocks/>
                </p:cNvSpPr>
                <p:nvPr/>
              </p:nvSpPr>
              <p:spPr bwMode="auto">
                <a:xfrm>
                  <a:off x="4564" y="1318"/>
                  <a:ext cx="21" cy="18"/>
                </a:xfrm>
                <a:custGeom>
                  <a:avLst/>
                  <a:gdLst>
                    <a:gd name="T0" fmla="*/ 9 w 21"/>
                    <a:gd name="T1" fmla="*/ 0 h 18"/>
                    <a:gd name="T2" fmla="*/ 9 w 21"/>
                    <a:gd name="T3" fmla="*/ 0 h 18"/>
                    <a:gd name="T4" fmla="*/ 5 w 21"/>
                    <a:gd name="T5" fmla="*/ 0 h 18"/>
                    <a:gd name="T6" fmla="*/ 2 w 21"/>
                    <a:gd name="T7" fmla="*/ 2 h 18"/>
                    <a:gd name="T8" fmla="*/ 0 w 21"/>
                    <a:gd name="T9" fmla="*/ 4 h 18"/>
                    <a:gd name="T10" fmla="*/ 0 w 21"/>
                    <a:gd name="T11" fmla="*/ 9 h 18"/>
                    <a:gd name="T12" fmla="*/ 0 w 21"/>
                    <a:gd name="T13" fmla="*/ 9 h 18"/>
                    <a:gd name="T14" fmla="*/ 2 w 21"/>
                    <a:gd name="T15" fmla="*/ 14 h 18"/>
                    <a:gd name="T16" fmla="*/ 5 w 21"/>
                    <a:gd name="T17" fmla="*/ 16 h 18"/>
                    <a:gd name="T18" fmla="*/ 7 w 21"/>
                    <a:gd name="T19" fmla="*/ 18 h 18"/>
                    <a:gd name="T20" fmla="*/ 12 w 21"/>
                    <a:gd name="T21" fmla="*/ 18 h 18"/>
                    <a:gd name="T22" fmla="*/ 12 w 21"/>
                    <a:gd name="T23" fmla="*/ 18 h 18"/>
                    <a:gd name="T24" fmla="*/ 17 w 21"/>
                    <a:gd name="T25" fmla="*/ 18 h 18"/>
                    <a:gd name="T26" fmla="*/ 19 w 21"/>
                    <a:gd name="T27" fmla="*/ 16 h 18"/>
                    <a:gd name="T28" fmla="*/ 19 w 21"/>
                    <a:gd name="T29" fmla="*/ 14 h 18"/>
                    <a:gd name="T30" fmla="*/ 21 w 21"/>
                    <a:gd name="T31" fmla="*/ 9 h 18"/>
                    <a:gd name="T32" fmla="*/ 21 w 21"/>
                    <a:gd name="T33" fmla="*/ 9 h 18"/>
                    <a:gd name="T34" fmla="*/ 19 w 21"/>
                    <a:gd name="T35" fmla="*/ 4 h 18"/>
                    <a:gd name="T36" fmla="*/ 17 w 21"/>
                    <a:gd name="T37" fmla="*/ 2 h 18"/>
                    <a:gd name="T38" fmla="*/ 9 w 21"/>
                    <a:gd name="T39" fmla="*/ 0 h 18"/>
                    <a:gd name="T40" fmla="*/ 9 w 21"/>
                    <a:gd name="T41" fmla="*/ 0 h 1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21" h="18">
                      <a:moveTo>
                        <a:pt x="9" y="0"/>
                      </a:moveTo>
                      <a:lnTo>
                        <a:pt x="9" y="0"/>
                      </a:lnTo>
                      <a:lnTo>
                        <a:pt x="5" y="0"/>
                      </a:lnTo>
                      <a:lnTo>
                        <a:pt x="2" y="2"/>
                      </a:lnTo>
                      <a:lnTo>
                        <a:pt x="0" y="4"/>
                      </a:lnTo>
                      <a:lnTo>
                        <a:pt x="0" y="9"/>
                      </a:lnTo>
                      <a:lnTo>
                        <a:pt x="2" y="14"/>
                      </a:lnTo>
                      <a:lnTo>
                        <a:pt x="5" y="16"/>
                      </a:lnTo>
                      <a:lnTo>
                        <a:pt x="7" y="18"/>
                      </a:lnTo>
                      <a:lnTo>
                        <a:pt x="12" y="18"/>
                      </a:lnTo>
                      <a:lnTo>
                        <a:pt x="17" y="18"/>
                      </a:lnTo>
                      <a:lnTo>
                        <a:pt x="19" y="16"/>
                      </a:lnTo>
                      <a:lnTo>
                        <a:pt x="19" y="14"/>
                      </a:lnTo>
                      <a:lnTo>
                        <a:pt x="21" y="9"/>
                      </a:lnTo>
                      <a:lnTo>
                        <a:pt x="19" y="4"/>
                      </a:lnTo>
                      <a:lnTo>
                        <a:pt x="17" y="2"/>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1" name="Freeform 146"/>
                <p:cNvSpPr>
                  <a:spLocks/>
                </p:cNvSpPr>
                <p:nvPr/>
              </p:nvSpPr>
              <p:spPr bwMode="auto">
                <a:xfrm>
                  <a:off x="4340" y="1061"/>
                  <a:ext cx="125" cy="106"/>
                </a:xfrm>
                <a:custGeom>
                  <a:avLst/>
                  <a:gdLst>
                    <a:gd name="T0" fmla="*/ 54 w 125"/>
                    <a:gd name="T1" fmla="*/ 0 h 106"/>
                    <a:gd name="T2" fmla="*/ 54 w 125"/>
                    <a:gd name="T3" fmla="*/ 0 h 106"/>
                    <a:gd name="T4" fmla="*/ 38 w 125"/>
                    <a:gd name="T5" fmla="*/ 2 h 106"/>
                    <a:gd name="T6" fmla="*/ 24 w 125"/>
                    <a:gd name="T7" fmla="*/ 9 h 106"/>
                    <a:gd name="T8" fmla="*/ 14 w 125"/>
                    <a:gd name="T9" fmla="*/ 16 h 106"/>
                    <a:gd name="T10" fmla="*/ 5 w 125"/>
                    <a:gd name="T11" fmla="*/ 25 h 106"/>
                    <a:gd name="T12" fmla="*/ 0 w 125"/>
                    <a:gd name="T13" fmla="*/ 37 h 106"/>
                    <a:gd name="T14" fmla="*/ 0 w 125"/>
                    <a:gd name="T15" fmla="*/ 51 h 106"/>
                    <a:gd name="T16" fmla="*/ 5 w 125"/>
                    <a:gd name="T17" fmla="*/ 66 h 106"/>
                    <a:gd name="T18" fmla="*/ 12 w 125"/>
                    <a:gd name="T19" fmla="*/ 80 h 106"/>
                    <a:gd name="T20" fmla="*/ 12 w 125"/>
                    <a:gd name="T21" fmla="*/ 80 h 106"/>
                    <a:gd name="T22" fmla="*/ 24 w 125"/>
                    <a:gd name="T23" fmla="*/ 89 h 106"/>
                    <a:gd name="T24" fmla="*/ 38 w 125"/>
                    <a:gd name="T25" fmla="*/ 96 h 106"/>
                    <a:gd name="T26" fmla="*/ 52 w 125"/>
                    <a:gd name="T27" fmla="*/ 103 h 106"/>
                    <a:gd name="T28" fmla="*/ 68 w 125"/>
                    <a:gd name="T29" fmla="*/ 106 h 106"/>
                    <a:gd name="T30" fmla="*/ 83 w 125"/>
                    <a:gd name="T31" fmla="*/ 103 h 106"/>
                    <a:gd name="T32" fmla="*/ 97 w 125"/>
                    <a:gd name="T33" fmla="*/ 101 h 106"/>
                    <a:gd name="T34" fmla="*/ 109 w 125"/>
                    <a:gd name="T35" fmla="*/ 92 h 106"/>
                    <a:gd name="T36" fmla="*/ 120 w 125"/>
                    <a:gd name="T37" fmla="*/ 80 h 106"/>
                    <a:gd name="T38" fmla="*/ 120 w 125"/>
                    <a:gd name="T39" fmla="*/ 80 h 106"/>
                    <a:gd name="T40" fmla="*/ 125 w 125"/>
                    <a:gd name="T41" fmla="*/ 66 h 106"/>
                    <a:gd name="T42" fmla="*/ 125 w 125"/>
                    <a:gd name="T43" fmla="*/ 51 h 106"/>
                    <a:gd name="T44" fmla="*/ 120 w 125"/>
                    <a:gd name="T45" fmla="*/ 37 h 106"/>
                    <a:gd name="T46" fmla="*/ 111 w 125"/>
                    <a:gd name="T47" fmla="*/ 28 h 106"/>
                    <a:gd name="T48" fmla="*/ 101 w 125"/>
                    <a:gd name="T49" fmla="*/ 16 h 106"/>
                    <a:gd name="T50" fmla="*/ 87 w 125"/>
                    <a:gd name="T51" fmla="*/ 9 h 106"/>
                    <a:gd name="T52" fmla="*/ 73 w 125"/>
                    <a:gd name="T53" fmla="*/ 4 h 106"/>
                    <a:gd name="T54" fmla="*/ 59 w 125"/>
                    <a:gd name="T55" fmla="*/ 2 h 106"/>
                    <a:gd name="T56" fmla="*/ 54 w 125"/>
                    <a:gd name="T57" fmla="*/ 0 h 10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25" h="106">
                      <a:moveTo>
                        <a:pt x="54" y="0"/>
                      </a:moveTo>
                      <a:lnTo>
                        <a:pt x="54" y="0"/>
                      </a:lnTo>
                      <a:lnTo>
                        <a:pt x="38" y="2"/>
                      </a:lnTo>
                      <a:lnTo>
                        <a:pt x="24" y="9"/>
                      </a:lnTo>
                      <a:lnTo>
                        <a:pt x="14" y="16"/>
                      </a:lnTo>
                      <a:lnTo>
                        <a:pt x="5" y="25"/>
                      </a:lnTo>
                      <a:lnTo>
                        <a:pt x="0" y="37"/>
                      </a:lnTo>
                      <a:lnTo>
                        <a:pt x="0" y="51"/>
                      </a:lnTo>
                      <a:lnTo>
                        <a:pt x="5" y="66"/>
                      </a:lnTo>
                      <a:lnTo>
                        <a:pt x="12" y="80"/>
                      </a:lnTo>
                      <a:lnTo>
                        <a:pt x="24" y="89"/>
                      </a:lnTo>
                      <a:lnTo>
                        <a:pt x="38" y="96"/>
                      </a:lnTo>
                      <a:lnTo>
                        <a:pt x="52" y="103"/>
                      </a:lnTo>
                      <a:lnTo>
                        <a:pt x="68" y="106"/>
                      </a:lnTo>
                      <a:lnTo>
                        <a:pt x="83" y="103"/>
                      </a:lnTo>
                      <a:lnTo>
                        <a:pt x="97" y="101"/>
                      </a:lnTo>
                      <a:lnTo>
                        <a:pt x="109" y="92"/>
                      </a:lnTo>
                      <a:lnTo>
                        <a:pt x="120" y="80"/>
                      </a:lnTo>
                      <a:lnTo>
                        <a:pt x="125" y="66"/>
                      </a:lnTo>
                      <a:lnTo>
                        <a:pt x="125" y="51"/>
                      </a:lnTo>
                      <a:lnTo>
                        <a:pt x="120" y="37"/>
                      </a:lnTo>
                      <a:lnTo>
                        <a:pt x="111" y="28"/>
                      </a:lnTo>
                      <a:lnTo>
                        <a:pt x="101" y="16"/>
                      </a:lnTo>
                      <a:lnTo>
                        <a:pt x="87" y="9"/>
                      </a:lnTo>
                      <a:lnTo>
                        <a:pt x="73" y="4"/>
                      </a:lnTo>
                      <a:lnTo>
                        <a:pt x="59" y="2"/>
                      </a:lnTo>
                      <a:lnTo>
                        <a:pt x="5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2" name="Freeform 147"/>
                <p:cNvSpPr>
                  <a:spLocks/>
                </p:cNvSpPr>
                <p:nvPr/>
              </p:nvSpPr>
              <p:spPr bwMode="auto">
                <a:xfrm>
                  <a:off x="4347" y="1070"/>
                  <a:ext cx="111" cy="90"/>
                </a:xfrm>
                <a:custGeom>
                  <a:avLst/>
                  <a:gdLst>
                    <a:gd name="T0" fmla="*/ 47 w 111"/>
                    <a:gd name="T1" fmla="*/ 0 h 90"/>
                    <a:gd name="T2" fmla="*/ 47 w 111"/>
                    <a:gd name="T3" fmla="*/ 0 h 90"/>
                    <a:gd name="T4" fmla="*/ 36 w 111"/>
                    <a:gd name="T5" fmla="*/ 0 h 90"/>
                    <a:gd name="T6" fmla="*/ 26 w 111"/>
                    <a:gd name="T7" fmla="*/ 2 h 90"/>
                    <a:gd name="T8" fmla="*/ 19 w 111"/>
                    <a:gd name="T9" fmla="*/ 7 h 90"/>
                    <a:gd name="T10" fmla="*/ 12 w 111"/>
                    <a:gd name="T11" fmla="*/ 12 h 90"/>
                    <a:gd name="T12" fmla="*/ 5 w 111"/>
                    <a:gd name="T13" fmla="*/ 19 h 90"/>
                    <a:gd name="T14" fmla="*/ 3 w 111"/>
                    <a:gd name="T15" fmla="*/ 26 h 90"/>
                    <a:gd name="T16" fmla="*/ 0 w 111"/>
                    <a:gd name="T17" fmla="*/ 35 h 90"/>
                    <a:gd name="T18" fmla="*/ 0 w 111"/>
                    <a:gd name="T19" fmla="*/ 45 h 90"/>
                    <a:gd name="T20" fmla="*/ 0 w 111"/>
                    <a:gd name="T21" fmla="*/ 45 h 90"/>
                    <a:gd name="T22" fmla="*/ 3 w 111"/>
                    <a:gd name="T23" fmla="*/ 54 h 90"/>
                    <a:gd name="T24" fmla="*/ 7 w 111"/>
                    <a:gd name="T25" fmla="*/ 61 h 90"/>
                    <a:gd name="T26" fmla="*/ 14 w 111"/>
                    <a:gd name="T27" fmla="*/ 68 h 90"/>
                    <a:gd name="T28" fmla="*/ 21 w 111"/>
                    <a:gd name="T29" fmla="*/ 75 h 90"/>
                    <a:gd name="T30" fmla="*/ 31 w 111"/>
                    <a:gd name="T31" fmla="*/ 80 h 90"/>
                    <a:gd name="T32" fmla="*/ 43 w 111"/>
                    <a:gd name="T33" fmla="*/ 85 h 90"/>
                    <a:gd name="T34" fmla="*/ 52 w 111"/>
                    <a:gd name="T35" fmla="*/ 87 h 90"/>
                    <a:gd name="T36" fmla="*/ 64 w 111"/>
                    <a:gd name="T37" fmla="*/ 90 h 90"/>
                    <a:gd name="T38" fmla="*/ 64 w 111"/>
                    <a:gd name="T39" fmla="*/ 90 h 90"/>
                    <a:gd name="T40" fmla="*/ 73 w 111"/>
                    <a:gd name="T41" fmla="*/ 87 h 90"/>
                    <a:gd name="T42" fmla="*/ 85 w 111"/>
                    <a:gd name="T43" fmla="*/ 85 h 90"/>
                    <a:gd name="T44" fmla="*/ 92 w 111"/>
                    <a:gd name="T45" fmla="*/ 80 h 90"/>
                    <a:gd name="T46" fmla="*/ 99 w 111"/>
                    <a:gd name="T47" fmla="*/ 75 h 90"/>
                    <a:gd name="T48" fmla="*/ 106 w 111"/>
                    <a:gd name="T49" fmla="*/ 68 h 90"/>
                    <a:gd name="T50" fmla="*/ 109 w 111"/>
                    <a:gd name="T51" fmla="*/ 61 h 90"/>
                    <a:gd name="T52" fmla="*/ 111 w 111"/>
                    <a:gd name="T53" fmla="*/ 54 h 90"/>
                    <a:gd name="T54" fmla="*/ 111 w 111"/>
                    <a:gd name="T55" fmla="*/ 45 h 90"/>
                    <a:gd name="T56" fmla="*/ 111 w 111"/>
                    <a:gd name="T57" fmla="*/ 45 h 90"/>
                    <a:gd name="T58" fmla="*/ 106 w 111"/>
                    <a:gd name="T59" fmla="*/ 35 h 90"/>
                    <a:gd name="T60" fmla="*/ 102 w 111"/>
                    <a:gd name="T61" fmla="*/ 26 h 90"/>
                    <a:gd name="T62" fmla="*/ 97 w 111"/>
                    <a:gd name="T63" fmla="*/ 19 h 90"/>
                    <a:gd name="T64" fmla="*/ 87 w 111"/>
                    <a:gd name="T65" fmla="*/ 12 h 90"/>
                    <a:gd name="T66" fmla="*/ 80 w 111"/>
                    <a:gd name="T67" fmla="*/ 7 h 90"/>
                    <a:gd name="T68" fmla="*/ 69 w 111"/>
                    <a:gd name="T69" fmla="*/ 2 h 90"/>
                    <a:gd name="T70" fmla="*/ 59 w 111"/>
                    <a:gd name="T71" fmla="*/ 0 h 90"/>
                    <a:gd name="T72" fmla="*/ 47 w 111"/>
                    <a:gd name="T73" fmla="*/ 0 h 90"/>
                    <a:gd name="T74" fmla="*/ 47 w 111"/>
                    <a:gd name="T75" fmla="*/ 0 h 9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111" h="90">
                      <a:moveTo>
                        <a:pt x="47" y="0"/>
                      </a:moveTo>
                      <a:lnTo>
                        <a:pt x="47" y="0"/>
                      </a:lnTo>
                      <a:lnTo>
                        <a:pt x="36" y="0"/>
                      </a:lnTo>
                      <a:lnTo>
                        <a:pt x="26" y="2"/>
                      </a:lnTo>
                      <a:lnTo>
                        <a:pt x="19" y="7"/>
                      </a:lnTo>
                      <a:lnTo>
                        <a:pt x="12" y="12"/>
                      </a:lnTo>
                      <a:lnTo>
                        <a:pt x="5" y="19"/>
                      </a:lnTo>
                      <a:lnTo>
                        <a:pt x="3" y="26"/>
                      </a:lnTo>
                      <a:lnTo>
                        <a:pt x="0" y="35"/>
                      </a:lnTo>
                      <a:lnTo>
                        <a:pt x="0" y="45"/>
                      </a:lnTo>
                      <a:lnTo>
                        <a:pt x="3" y="54"/>
                      </a:lnTo>
                      <a:lnTo>
                        <a:pt x="7" y="61"/>
                      </a:lnTo>
                      <a:lnTo>
                        <a:pt x="14" y="68"/>
                      </a:lnTo>
                      <a:lnTo>
                        <a:pt x="21" y="75"/>
                      </a:lnTo>
                      <a:lnTo>
                        <a:pt x="31" y="80"/>
                      </a:lnTo>
                      <a:lnTo>
                        <a:pt x="43" y="85"/>
                      </a:lnTo>
                      <a:lnTo>
                        <a:pt x="52" y="87"/>
                      </a:lnTo>
                      <a:lnTo>
                        <a:pt x="64" y="90"/>
                      </a:lnTo>
                      <a:lnTo>
                        <a:pt x="73" y="87"/>
                      </a:lnTo>
                      <a:lnTo>
                        <a:pt x="85" y="85"/>
                      </a:lnTo>
                      <a:lnTo>
                        <a:pt x="92" y="80"/>
                      </a:lnTo>
                      <a:lnTo>
                        <a:pt x="99" y="75"/>
                      </a:lnTo>
                      <a:lnTo>
                        <a:pt x="106" y="68"/>
                      </a:lnTo>
                      <a:lnTo>
                        <a:pt x="109" y="61"/>
                      </a:lnTo>
                      <a:lnTo>
                        <a:pt x="111" y="54"/>
                      </a:lnTo>
                      <a:lnTo>
                        <a:pt x="111" y="45"/>
                      </a:lnTo>
                      <a:lnTo>
                        <a:pt x="106" y="35"/>
                      </a:lnTo>
                      <a:lnTo>
                        <a:pt x="102" y="26"/>
                      </a:lnTo>
                      <a:lnTo>
                        <a:pt x="97" y="19"/>
                      </a:lnTo>
                      <a:lnTo>
                        <a:pt x="87" y="12"/>
                      </a:lnTo>
                      <a:lnTo>
                        <a:pt x="80" y="7"/>
                      </a:lnTo>
                      <a:lnTo>
                        <a:pt x="69" y="2"/>
                      </a:lnTo>
                      <a:lnTo>
                        <a:pt x="59" y="0"/>
                      </a:lnTo>
                      <a:lnTo>
                        <a:pt x="47" y="0"/>
                      </a:lnTo>
                      <a:close/>
                    </a:path>
                  </a:pathLst>
                </a:custGeom>
                <a:solidFill>
                  <a:srgbClr val="86736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3" name="Freeform 148"/>
                <p:cNvSpPr>
                  <a:spLocks/>
                </p:cNvSpPr>
                <p:nvPr/>
              </p:nvSpPr>
              <p:spPr bwMode="auto">
                <a:xfrm>
                  <a:off x="4359" y="1079"/>
                  <a:ext cx="85" cy="71"/>
                </a:xfrm>
                <a:custGeom>
                  <a:avLst/>
                  <a:gdLst>
                    <a:gd name="T0" fmla="*/ 38 w 85"/>
                    <a:gd name="T1" fmla="*/ 0 h 71"/>
                    <a:gd name="T2" fmla="*/ 38 w 85"/>
                    <a:gd name="T3" fmla="*/ 0 h 71"/>
                    <a:gd name="T4" fmla="*/ 26 w 85"/>
                    <a:gd name="T5" fmla="*/ 0 h 71"/>
                    <a:gd name="T6" fmla="*/ 16 w 85"/>
                    <a:gd name="T7" fmla="*/ 5 h 71"/>
                    <a:gd name="T8" fmla="*/ 9 w 85"/>
                    <a:gd name="T9" fmla="*/ 10 h 71"/>
                    <a:gd name="T10" fmla="*/ 5 w 85"/>
                    <a:gd name="T11" fmla="*/ 17 h 71"/>
                    <a:gd name="T12" fmla="*/ 2 w 85"/>
                    <a:gd name="T13" fmla="*/ 24 h 71"/>
                    <a:gd name="T14" fmla="*/ 0 w 85"/>
                    <a:gd name="T15" fmla="*/ 33 h 71"/>
                    <a:gd name="T16" fmla="*/ 2 w 85"/>
                    <a:gd name="T17" fmla="*/ 43 h 71"/>
                    <a:gd name="T18" fmla="*/ 9 w 85"/>
                    <a:gd name="T19" fmla="*/ 52 h 71"/>
                    <a:gd name="T20" fmla="*/ 9 w 85"/>
                    <a:gd name="T21" fmla="*/ 52 h 71"/>
                    <a:gd name="T22" fmla="*/ 16 w 85"/>
                    <a:gd name="T23" fmla="*/ 59 h 71"/>
                    <a:gd name="T24" fmla="*/ 26 w 85"/>
                    <a:gd name="T25" fmla="*/ 64 h 71"/>
                    <a:gd name="T26" fmla="*/ 35 w 85"/>
                    <a:gd name="T27" fmla="*/ 69 h 71"/>
                    <a:gd name="T28" fmla="*/ 47 w 85"/>
                    <a:gd name="T29" fmla="*/ 71 h 71"/>
                    <a:gd name="T30" fmla="*/ 57 w 85"/>
                    <a:gd name="T31" fmla="*/ 71 h 71"/>
                    <a:gd name="T32" fmla="*/ 66 w 85"/>
                    <a:gd name="T33" fmla="*/ 66 h 71"/>
                    <a:gd name="T34" fmla="*/ 75 w 85"/>
                    <a:gd name="T35" fmla="*/ 62 h 71"/>
                    <a:gd name="T36" fmla="*/ 82 w 85"/>
                    <a:gd name="T37" fmla="*/ 52 h 71"/>
                    <a:gd name="T38" fmla="*/ 82 w 85"/>
                    <a:gd name="T39" fmla="*/ 52 h 71"/>
                    <a:gd name="T40" fmla="*/ 85 w 85"/>
                    <a:gd name="T41" fmla="*/ 43 h 71"/>
                    <a:gd name="T42" fmla="*/ 85 w 85"/>
                    <a:gd name="T43" fmla="*/ 33 h 71"/>
                    <a:gd name="T44" fmla="*/ 82 w 85"/>
                    <a:gd name="T45" fmla="*/ 24 h 71"/>
                    <a:gd name="T46" fmla="*/ 78 w 85"/>
                    <a:gd name="T47" fmla="*/ 17 h 71"/>
                    <a:gd name="T48" fmla="*/ 71 w 85"/>
                    <a:gd name="T49" fmla="*/ 10 h 71"/>
                    <a:gd name="T50" fmla="*/ 61 w 85"/>
                    <a:gd name="T51" fmla="*/ 5 h 71"/>
                    <a:gd name="T52" fmla="*/ 52 w 85"/>
                    <a:gd name="T53" fmla="*/ 3 h 71"/>
                    <a:gd name="T54" fmla="*/ 42 w 85"/>
                    <a:gd name="T55" fmla="*/ 0 h 71"/>
                    <a:gd name="T56" fmla="*/ 38 w 85"/>
                    <a:gd name="T57" fmla="*/ 0 h 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85" h="71">
                      <a:moveTo>
                        <a:pt x="38" y="0"/>
                      </a:moveTo>
                      <a:lnTo>
                        <a:pt x="38" y="0"/>
                      </a:lnTo>
                      <a:lnTo>
                        <a:pt x="26" y="0"/>
                      </a:lnTo>
                      <a:lnTo>
                        <a:pt x="16" y="5"/>
                      </a:lnTo>
                      <a:lnTo>
                        <a:pt x="9" y="10"/>
                      </a:lnTo>
                      <a:lnTo>
                        <a:pt x="5" y="17"/>
                      </a:lnTo>
                      <a:lnTo>
                        <a:pt x="2" y="24"/>
                      </a:lnTo>
                      <a:lnTo>
                        <a:pt x="0" y="33"/>
                      </a:lnTo>
                      <a:lnTo>
                        <a:pt x="2" y="43"/>
                      </a:lnTo>
                      <a:lnTo>
                        <a:pt x="9" y="52"/>
                      </a:lnTo>
                      <a:lnTo>
                        <a:pt x="16" y="59"/>
                      </a:lnTo>
                      <a:lnTo>
                        <a:pt x="26" y="64"/>
                      </a:lnTo>
                      <a:lnTo>
                        <a:pt x="35" y="69"/>
                      </a:lnTo>
                      <a:lnTo>
                        <a:pt x="47" y="71"/>
                      </a:lnTo>
                      <a:lnTo>
                        <a:pt x="57" y="71"/>
                      </a:lnTo>
                      <a:lnTo>
                        <a:pt x="66" y="66"/>
                      </a:lnTo>
                      <a:lnTo>
                        <a:pt x="75" y="62"/>
                      </a:lnTo>
                      <a:lnTo>
                        <a:pt x="82" y="52"/>
                      </a:lnTo>
                      <a:lnTo>
                        <a:pt x="85" y="43"/>
                      </a:lnTo>
                      <a:lnTo>
                        <a:pt x="85" y="33"/>
                      </a:lnTo>
                      <a:lnTo>
                        <a:pt x="82" y="24"/>
                      </a:lnTo>
                      <a:lnTo>
                        <a:pt x="78" y="17"/>
                      </a:lnTo>
                      <a:lnTo>
                        <a:pt x="71" y="10"/>
                      </a:lnTo>
                      <a:lnTo>
                        <a:pt x="61" y="5"/>
                      </a:lnTo>
                      <a:lnTo>
                        <a:pt x="52" y="3"/>
                      </a:lnTo>
                      <a:lnTo>
                        <a:pt x="42" y="0"/>
                      </a:lnTo>
                      <a:lnTo>
                        <a:pt x="3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4" name="Freeform 149"/>
                <p:cNvSpPr>
                  <a:spLocks/>
                </p:cNvSpPr>
                <p:nvPr/>
              </p:nvSpPr>
              <p:spPr bwMode="auto">
                <a:xfrm>
                  <a:off x="4364" y="1084"/>
                  <a:ext cx="75" cy="61"/>
                </a:xfrm>
                <a:custGeom>
                  <a:avLst/>
                  <a:gdLst>
                    <a:gd name="T0" fmla="*/ 33 w 75"/>
                    <a:gd name="T1" fmla="*/ 0 h 61"/>
                    <a:gd name="T2" fmla="*/ 33 w 75"/>
                    <a:gd name="T3" fmla="*/ 0 h 61"/>
                    <a:gd name="T4" fmla="*/ 19 w 75"/>
                    <a:gd name="T5" fmla="*/ 2 h 61"/>
                    <a:gd name="T6" fmla="*/ 9 w 75"/>
                    <a:gd name="T7" fmla="*/ 7 h 61"/>
                    <a:gd name="T8" fmla="*/ 2 w 75"/>
                    <a:gd name="T9" fmla="*/ 19 h 61"/>
                    <a:gd name="T10" fmla="*/ 0 w 75"/>
                    <a:gd name="T11" fmla="*/ 24 h 61"/>
                    <a:gd name="T12" fmla="*/ 0 w 75"/>
                    <a:gd name="T13" fmla="*/ 31 h 61"/>
                    <a:gd name="T14" fmla="*/ 0 w 75"/>
                    <a:gd name="T15" fmla="*/ 31 h 61"/>
                    <a:gd name="T16" fmla="*/ 7 w 75"/>
                    <a:gd name="T17" fmla="*/ 43 h 61"/>
                    <a:gd name="T18" fmla="*/ 16 w 75"/>
                    <a:gd name="T19" fmla="*/ 52 h 61"/>
                    <a:gd name="T20" fmla="*/ 28 w 75"/>
                    <a:gd name="T21" fmla="*/ 59 h 61"/>
                    <a:gd name="T22" fmla="*/ 44 w 75"/>
                    <a:gd name="T23" fmla="*/ 61 h 61"/>
                    <a:gd name="T24" fmla="*/ 44 w 75"/>
                    <a:gd name="T25" fmla="*/ 61 h 61"/>
                    <a:gd name="T26" fmla="*/ 59 w 75"/>
                    <a:gd name="T27" fmla="*/ 59 h 61"/>
                    <a:gd name="T28" fmla="*/ 68 w 75"/>
                    <a:gd name="T29" fmla="*/ 52 h 61"/>
                    <a:gd name="T30" fmla="*/ 73 w 75"/>
                    <a:gd name="T31" fmla="*/ 47 h 61"/>
                    <a:gd name="T32" fmla="*/ 75 w 75"/>
                    <a:gd name="T33" fmla="*/ 43 h 61"/>
                    <a:gd name="T34" fmla="*/ 75 w 75"/>
                    <a:gd name="T35" fmla="*/ 36 h 61"/>
                    <a:gd name="T36" fmla="*/ 75 w 75"/>
                    <a:gd name="T37" fmla="*/ 31 h 61"/>
                    <a:gd name="T38" fmla="*/ 75 w 75"/>
                    <a:gd name="T39" fmla="*/ 31 h 61"/>
                    <a:gd name="T40" fmla="*/ 73 w 75"/>
                    <a:gd name="T41" fmla="*/ 24 h 61"/>
                    <a:gd name="T42" fmla="*/ 70 w 75"/>
                    <a:gd name="T43" fmla="*/ 19 h 61"/>
                    <a:gd name="T44" fmla="*/ 61 w 75"/>
                    <a:gd name="T45" fmla="*/ 7 h 61"/>
                    <a:gd name="T46" fmla="*/ 47 w 75"/>
                    <a:gd name="T47" fmla="*/ 2 h 61"/>
                    <a:gd name="T48" fmla="*/ 33 w 75"/>
                    <a:gd name="T49" fmla="*/ 0 h 61"/>
                    <a:gd name="T50" fmla="*/ 33 w 75"/>
                    <a:gd name="T51" fmla="*/ 0 h 61"/>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75" h="61">
                      <a:moveTo>
                        <a:pt x="33" y="0"/>
                      </a:moveTo>
                      <a:lnTo>
                        <a:pt x="33" y="0"/>
                      </a:lnTo>
                      <a:lnTo>
                        <a:pt x="19" y="2"/>
                      </a:lnTo>
                      <a:lnTo>
                        <a:pt x="9" y="7"/>
                      </a:lnTo>
                      <a:lnTo>
                        <a:pt x="2" y="19"/>
                      </a:lnTo>
                      <a:lnTo>
                        <a:pt x="0" y="24"/>
                      </a:lnTo>
                      <a:lnTo>
                        <a:pt x="0" y="31"/>
                      </a:lnTo>
                      <a:lnTo>
                        <a:pt x="7" y="43"/>
                      </a:lnTo>
                      <a:lnTo>
                        <a:pt x="16" y="52"/>
                      </a:lnTo>
                      <a:lnTo>
                        <a:pt x="28" y="59"/>
                      </a:lnTo>
                      <a:lnTo>
                        <a:pt x="44" y="61"/>
                      </a:lnTo>
                      <a:lnTo>
                        <a:pt x="59" y="59"/>
                      </a:lnTo>
                      <a:lnTo>
                        <a:pt x="68" y="52"/>
                      </a:lnTo>
                      <a:lnTo>
                        <a:pt x="73" y="47"/>
                      </a:lnTo>
                      <a:lnTo>
                        <a:pt x="75" y="43"/>
                      </a:lnTo>
                      <a:lnTo>
                        <a:pt x="75" y="36"/>
                      </a:lnTo>
                      <a:lnTo>
                        <a:pt x="75" y="31"/>
                      </a:lnTo>
                      <a:lnTo>
                        <a:pt x="73" y="24"/>
                      </a:lnTo>
                      <a:lnTo>
                        <a:pt x="70" y="19"/>
                      </a:lnTo>
                      <a:lnTo>
                        <a:pt x="61" y="7"/>
                      </a:lnTo>
                      <a:lnTo>
                        <a:pt x="47" y="2"/>
                      </a:lnTo>
                      <a:lnTo>
                        <a:pt x="33" y="0"/>
                      </a:lnTo>
                      <a:close/>
                    </a:path>
                  </a:pathLst>
                </a:custGeom>
                <a:solidFill>
                  <a:srgbClr val="86736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5" name="Freeform 150"/>
                <p:cNvSpPr>
                  <a:spLocks/>
                </p:cNvSpPr>
                <p:nvPr/>
              </p:nvSpPr>
              <p:spPr bwMode="auto">
                <a:xfrm>
                  <a:off x="4378" y="1094"/>
                  <a:ext cx="49" cy="42"/>
                </a:xfrm>
                <a:custGeom>
                  <a:avLst/>
                  <a:gdLst>
                    <a:gd name="T0" fmla="*/ 21 w 49"/>
                    <a:gd name="T1" fmla="*/ 0 h 42"/>
                    <a:gd name="T2" fmla="*/ 21 w 49"/>
                    <a:gd name="T3" fmla="*/ 0 h 42"/>
                    <a:gd name="T4" fmla="*/ 14 w 49"/>
                    <a:gd name="T5" fmla="*/ 0 h 42"/>
                    <a:gd name="T6" fmla="*/ 9 w 49"/>
                    <a:gd name="T7" fmla="*/ 2 h 42"/>
                    <a:gd name="T8" fmla="*/ 5 w 49"/>
                    <a:gd name="T9" fmla="*/ 4 h 42"/>
                    <a:gd name="T10" fmla="*/ 2 w 49"/>
                    <a:gd name="T11" fmla="*/ 9 h 42"/>
                    <a:gd name="T12" fmla="*/ 0 w 49"/>
                    <a:gd name="T13" fmla="*/ 14 h 42"/>
                    <a:gd name="T14" fmla="*/ 0 w 49"/>
                    <a:gd name="T15" fmla="*/ 18 h 42"/>
                    <a:gd name="T16" fmla="*/ 0 w 49"/>
                    <a:gd name="T17" fmla="*/ 26 h 42"/>
                    <a:gd name="T18" fmla="*/ 5 w 49"/>
                    <a:gd name="T19" fmla="*/ 30 h 42"/>
                    <a:gd name="T20" fmla="*/ 5 w 49"/>
                    <a:gd name="T21" fmla="*/ 30 h 42"/>
                    <a:gd name="T22" fmla="*/ 14 w 49"/>
                    <a:gd name="T23" fmla="*/ 37 h 42"/>
                    <a:gd name="T24" fmla="*/ 26 w 49"/>
                    <a:gd name="T25" fmla="*/ 42 h 42"/>
                    <a:gd name="T26" fmla="*/ 33 w 49"/>
                    <a:gd name="T27" fmla="*/ 40 h 42"/>
                    <a:gd name="T28" fmla="*/ 38 w 49"/>
                    <a:gd name="T29" fmla="*/ 40 h 42"/>
                    <a:gd name="T30" fmla="*/ 42 w 49"/>
                    <a:gd name="T31" fmla="*/ 35 h 42"/>
                    <a:gd name="T32" fmla="*/ 47 w 49"/>
                    <a:gd name="T33" fmla="*/ 30 h 42"/>
                    <a:gd name="T34" fmla="*/ 47 w 49"/>
                    <a:gd name="T35" fmla="*/ 30 h 42"/>
                    <a:gd name="T36" fmla="*/ 49 w 49"/>
                    <a:gd name="T37" fmla="*/ 26 h 42"/>
                    <a:gd name="T38" fmla="*/ 49 w 49"/>
                    <a:gd name="T39" fmla="*/ 18 h 42"/>
                    <a:gd name="T40" fmla="*/ 47 w 49"/>
                    <a:gd name="T41" fmla="*/ 14 h 42"/>
                    <a:gd name="T42" fmla="*/ 45 w 49"/>
                    <a:gd name="T43" fmla="*/ 9 h 42"/>
                    <a:gd name="T44" fmla="*/ 35 w 49"/>
                    <a:gd name="T45" fmla="*/ 2 h 42"/>
                    <a:gd name="T46" fmla="*/ 23 w 49"/>
                    <a:gd name="T47" fmla="*/ 0 h 42"/>
                    <a:gd name="T48" fmla="*/ 21 w 49"/>
                    <a:gd name="T49" fmla="*/ 0 h 4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49" h="42">
                      <a:moveTo>
                        <a:pt x="21" y="0"/>
                      </a:moveTo>
                      <a:lnTo>
                        <a:pt x="21" y="0"/>
                      </a:lnTo>
                      <a:lnTo>
                        <a:pt x="14" y="0"/>
                      </a:lnTo>
                      <a:lnTo>
                        <a:pt x="9" y="2"/>
                      </a:lnTo>
                      <a:lnTo>
                        <a:pt x="5" y="4"/>
                      </a:lnTo>
                      <a:lnTo>
                        <a:pt x="2" y="9"/>
                      </a:lnTo>
                      <a:lnTo>
                        <a:pt x="0" y="14"/>
                      </a:lnTo>
                      <a:lnTo>
                        <a:pt x="0" y="18"/>
                      </a:lnTo>
                      <a:lnTo>
                        <a:pt x="0" y="26"/>
                      </a:lnTo>
                      <a:lnTo>
                        <a:pt x="5" y="30"/>
                      </a:lnTo>
                      <a:lnTo>
                        <a:pt x="14" y="37"/>
                      </a:lnTo>
                      <a:lnTo>
                        <a:pt x="26" y="42"/>
                      </a:lnTo>
                      <a:lnTo>
                        <a:pt x="33" y="40"/>
                      </a:lnTo>
                      <a:lnTo>
                        <a:pt x="38" y="40"/>
                      </a:lnTo>
                      <a:lnTo>
                        <a:pt x="42" y="35"/>
                      </a:lnTo>
                      <a:lnTo>
                        <a:pt x="47" y="30"/>
                      </a:lnTo>
                      <a:lnTo>
                        <a:pt x="49" y="26"/>
                      </a:lnTo>
                      <a:lnTo>
                        <a:pt x="49" y="18"/>
                      </a:lnTo>
                      <a:lnTo>
                        <a:pt x="47" y="14"/>
                      </a:lnTo>
                      <a:lnTo>
                        <a:pt x="45" y="9"/>
                      </a:lnTo>
                      <a:lnTo>
                        <a:pt x="35" y="2"/>
                      </a:lnTo>
                      <a:lnTo>
                        <a:pt x="23" y="0"/>
                      </a:lnTo>
                      <a:lnTo>
                        <a:pt x="2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6" name="Freeform 151"/>
                <p:cNvSpPr>
                  <a:spLocks/>
                </p:cNvSpPr>
                <p:nvPr/>
              </p:nvSpPr>
              <p:spPr bwMode="auto">
                <a:xfrm>
                  <a:off x="4383" y="1098"/>
                  <a:ext cx="40" cy="33"/>
                </a:xfrm>
                <a:custGeom>
                  <a:avLst/>
                  <a:gdLst>
                    <a:gd name="T0" fmla="*/ 16 w 40"/>
                    <a:gd name="T1" fmla="*/ 0 h 33"/>
                    <a:gd name="T2" fmla="*/ 16 w 40"/>
                    <a:gd name="T3" fmla="*/ 0 h 33"/>
                    <a:gd name="T4" fmla="*/ 9 w 40"/>
                    <a:gd name="T5" fmla="*/ 0 h 33"/>
                    <a:gd name="T6" fmla="*/ 4 w 40"/>
                    <a:gd name="T7" fmla="*/ 5 h 33"/>
                    <a:gd name="T8" fmla="*/ 0 w 40"/>
                    <a:gd name="T9" fmla="*/ 10 h 33"/>
                    <a:gd name="T10" fmla="*/ 0 w 40"/>
                    <a:gd name="T11" fmla="*/ 17 h 33"/>
                    <a:gd name="T12" fmla="*/ 0 w 40"/>
                    <a:gd name="T13" fmla="*/ 17 h 33"/>
                    <a:gd name="T14" fmla="*/ 2 w 40"/>
                    <a:gd name="T15" fmla="*/ 22 h 33"/>
                    <a:gd name="T16" fmla="*/ 7 w 40"/>
                    <a:gd name="T17" fmla="*/ 29 h 33"/>
                    <a:gd name="T18" fmla="*/ 14 w 40"/>
                    <a:gd name="T19" fmla="*/ 31 h 33"/>
                    <a:gd name="T20" fmla="*/ 23 w 40"/>
                    <a:gd name="T21" fmla="*/ 33 h 33"/>
                    <a:gd name="T22" fmla="*/ 23 w 40"/>
                    <a:gd name="T23" fmla="*/ 33 h 33"/>
                    <a:gd name="T24" fmla="*/ 30 w 40"/>
                    <a:gd name="T25" fmla="*/ 31 h 33"/>
                    <a:gd name="T26" fmla="*/ 35 w 40"/>
                    <a:gd name="T27" fmla="*/ 29 h 33"/>
                    <a:gd name="T28" fmla="*/ 40 w 40"/>
                    <a:gd name="T29" fmla="*/ 22 h 33"/>
                    <a:gd name="T30" fmla="*/ 40 w 40"/>
                    <a:gd name="T31" fmla="*/ 17 h 33"/>
                    <a:gd name="T32" fmla="*/ 40 w 40"/>
                    <a:gd name="T33" fmla="*/ 17 h 33"/>
                    <a:gd name="T34" fmla="*/ 37 w 40"/>
                    <a:gd name="T35" fmla="*/ 10 h 33"/>
                    <a:gd name="T36" fmla="*/ 30 w 40"/>
                    <a:gd name="T37" fmla="*/ 5 h 33"/>
                    <a:gd name="T38" fmla="*/ 25 w 40"/>
                    <a:gd name="T39" fmla="*/ 0 h 33"/>
                    <a:gd name="T40" fmla="*/ 16 w 40"/>
                    <a:gd name="T41" fmla="*/ 0 h 33"/>
                    <a:gd name="T42" fmla="*/ 16 w 40"/>
                    <a:gd name="T43" fmla="*/ 0 h 33"/>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0" h="33">
                      <a:moveTo>
                        <a:pt x="16" y="0"/>
                      </a:moveTo>
                      <a:lnTo>
                        <a:pt x="16" y="0"/>
                      </a:lnTo>
                      <a:lnTo>
                        <a:pt x="9" y="0"/>
                      </a:lnTo>
                      <a:lnTo>
                        <a:pt x="4" y="5"/>
                      </a:lnTo>
                      <a:lnTo>
                        <a:pt x="0" y="10"/>
                      </a:lnTo>
                      <a:lnTo>
                        <a:pt x="0" y="17"/>
                      </a:lnTo>
                      <a:lnTo>
                        <a:pt x="2" y="22"/>
                      </a:lnTo>
                      <a:lnTo>
                        <a:pt x="7" y="29"/>
                      </a:lnTo>
                      <a:lnTo>
                        <a:pt x="14" y="31"/>
                      </a:lnTo>
                      <a:lnTo>
                        <a:pt x="23" y="33"/>
                      </a:lnTo>
                      <a:lnTo>
                        <a:pt x="30" y="31"/>
                      </a:lnTo>
                      <a:lnTo>
                        <a:pt x="35" y="29"/>
                      </a:lnTo>
                      <a:lnTo>
                        <a:pt x="40" y="22"/>
                      </a:lnTo>
                      <a:lnTo>
                        <a:pt x="40" y="17"/>
                      </a:lnTo>
                      <a:lnTo>
                        <a:pt x="37" y="10"/>
                      </a:lnTo>
                      <a:lnTo>
                        <a:pt x="30" y="5"/>
                      </a:lnTo>
                      <a:lnTo>
                        <a:pt x="25" y="0"/>
                      </a:lnTo>
                      <a:lnTo>
                        <a:pt x="16" y="0"/>
                      </a:lnTo>
                      <a:close/>
                    </a:path>
                  </a:pathLst>
                </a:custGeom>
                <a:solidFill>
                  <a:srgbClr val="86736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7" name="Freeform 152"/>
                <p:cNvSpPr>
                  <a:spLocks/>
                </p:cNvSpPr>
                <p:nvPr/>
              </p:nvSpPr>
              <p:spPr bwMode="auto">
                <a:xfrm>
                  <a:off x="4392" y="1105"/>
                  <a:ext cx="21" cy="19"/>
                </a:xfrm>
                <a:custGeom>
                  <a:avLst/>
                  <a:gdLst>
                    <a:gd name="T0" fmla="*/ 9 w 21"/>
                    <a:gd name="T1" fmla="*/ 0 h 19"/>
                    <a:gd name="T2" fmla="*/ 9 w 21"/>
                    <a:gd name="T3" fmla="*/ 0 h 19"/>
                    <a:gd name="T4" fmla="*/ 5 w 21"/>
                    <a:gd name="T5" fmla="*/ 0 h 19"/>
                    <a:gd name="T6" fmla="*/ 2 w 21"/>
                    <a:gd name="T7" fmla="*/ 3 h 19"/>
                    <a:gd name="T8" fmla="*/ 0 w 21"/>
                    <a:gd name="T9" fmla="*/ 5 h 19"/>
                    <a:gd name="T10" fmla="*/ 0 w 21"/>
                    <a:gd name="T11" fmla="*/ 10 h 19"/>
                    <a:gd name="T12" fmla="*/ 0 w 21"/>
                    <a:gd name="T13" fmla="*/ 10 h 19"/>
                    <a:gd name="T14" fmla="*/ 0 w 21"/>
                    <a:gd name="T15" fmla="*/ 12 h 19"/>
                    <a:gd name="T16" fmla="*/ 5 w 21"/>
                    <a:gd name="T17" fmla="*/ 15 h 19"/>
                    <a:gd name="T18" fmla="*/ 7 w 21"/>
                    <a:gd name="T19" fmla="*/ 17 h 19"/>
                    <a:gd name="T20" fmla="*/ 12 w 21"/>
                    <a:gd name="T21" fmla="*/ 19 h 19"/>
                    <a:gd name="T22" fmla="*/ 12 w 21"/>
                    <a:gd name="T23" fmla="*/ 19 h 19"/>
                    <a:gd name="T24" fmla="*/ 16 w 21"/>
                    <a:gd name="T25" fmla="*/ 17 h 19"/>
                    <a:gd name="T26" fmla="*/ 19 w 21"/>
                    <a:gd name="T27" fmla="*/ 15 h 19"/>
                    <a:gd name="T28" fmla="*/ 21 w 21"/>
                    <a:gd name="T29" fmla="*/ 12 h 19"/>
                    <a:gd name="T30" fmla="*/ 21 w 21"/>
                    <a:gd name="T31" fmla="*/ 10 h 19"/>
                    <a:gd name="T32" fmla="*/ 21 w 21"/>
                    <a:gd name="T33" fmla="*/ 10 h 19"/>
                    <a:gd name="T34" fmla="*/ 19 w 21"/>
                    <a:gd name="T35" fmla="*/ 5 h 19"/>
                    <a:gd name="T36" fmla="*/ 16 w 21"/>
                    <a:gd name="T37" fmla="*/ 3 h 19"/>
                    <a:gd name="T38" fmla="*/ 14 w 21"/>
                    <a:gd name="T39" fmla="*/ 0 h 19"/>
                    <a:gd name="T40" fmla="*/ 9 w 21"/>
                    <a:gd name="T41" fmla="*/ 0 h 19"/>
                    <a:gd name="T42" fmla="*/ 9 w 21"/>
                    <a:gd name="T43" fmla="*/ 0 h 1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1" h="19">
                      <a:moveTo>
                        <a:pt x="9" y="0"/>
                      </a:moveTo>
                      <a:lnTo>
                        <a:pt x="9" y="0"/>
                      </a:lnTo>
                      <a:lnTo>
                        <a:pt x="5" y="0"/>
                      </a:lnTo>
                      <a:lnTo>
                        <a:pt x="2" y="3"/>
                      </a:lnTo>
                      <a:lnTo>
                        <a:pt x="0" y="5"/>
                      </a:lnTo>
                      <a:lnTo>
                        <a:pt x="0" y="10"/>
                      </a:lnTo>
                      <a:lnTo>
                        <a:pt x="0" y="12"/>
                      </a:lnTo>
                      <a:lnTo>
                        <a:pt x="5" y="15"/>
                      </a:lnTo>
                      <a:lnTo>
                        <a:pt x="7" y="17"/>
                      </a:lnTo>
                      <a:lnTo>
                        <a:pt x="12" y="19"/>
                      </a:lnTo>
                      <a:lnTo>
                        <a:pt x="16" y="17"/>
                      </a:lnTo>
                      <a:lnTo>
                        <a:pt x="19" y="15"/>
                      </a:lnTo>
                      <a:lnTo>
                        <a:pt x="21" y="12"/>
                      </a:lnTo>
                      <a:lnTo>
                        <a:pt x="21" y="10"/>
                      </a:lnTo>
                      <a:lnTo>
                        <a:pt x="19" y="5"/>
                      </a:lnTo>
                      <a:lnTo>
                        <a:pt x="16" y="3"/>
                      </a:lnTo>
                      <a:lnTo>
                        <a:pt x="14" y="0"/>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8" name="Freeform 153"/>
                <p:cNvSpPr>
                  <a:spLocks/>
                </p:cNvSpPr>
                <p:nvPr/>
              </p:nvSpPr>
              <p:spPr bwMode="auto">
                <a:xfrm>
                  <a:off x="4210" y="971"/>
                  <a:ext cx="243" cy="200"/>
                </a:xfrm>
                <a:custGeom>
                  <a:avLst/>
                  <a:gdLst>
                    <a:gd name="T0" fmla="*/ 229 w 243"/>
                    <a:gd name="T1" fmla="*/ 75 h 200"/>
                    <a:gd name="T2" fmla="*/ 229 w 243"/>
                    <a:gd name="T3" fmla="*/ 75 h 200"/>
                    <a:gd name="T4" fmla="*/ 220 w 243"/>
                    <a:gd name="T5" fmla="*/ 80 h 200"/>
                    <a:gd name="T6" fmla="*/ 208 w 243"/>
                    <a:gd name="T7" fmla="*/ 80 h 200"/>
                    <a:gd name="T8" fmla="*/ 184 w 243"/>
                    <a:gd name="T9" fmla="*/ 78 h 200"/>
                    <a:gd name="T10" fmla="*/ 184 w 243"/>
                    <a:gd name="T11" fmla="*/ 78 h 200"/>
                    <a:gd name="T12" fmla="*/ 170 w 243"/>
                    <a:gd name="T13" fmla="*/ 78 h 200"/>
                    <a:gd name="T14" fmla="*/ 154 w 243"/>
                    <a:gd name="T15" fmla="*/ 80 h 200"/>
                    <a:gd name="T16" fmla="*/ 140 w 243"/>
                    <a:gd name="T17" fmla="*/ 85 h 200"/>
                    <a:gd name="T18" fmla="*/ 125 w 243"/>
                    <a:gd name="T19" fmla="*/ 90 h 200"/>
                    <a:gd name="T20" fmla="*/ 111 w 243"/>
                    <a:gd name="T21" fmla="*/ 99 h 200"/>
                    <a:gd name="T22" fmla="*/ 102 w 243"/>
                    <a:gd name="T23" fmla="*/ 108 h 200"/>
                    <a:gd name="T24" fmla="*/ 95 w 243"/>
                    <a:gd name="T25" fmla="*/ 123 h 200"/>
                    <a:gd name="T26" fmla="*/ 90 w 243"/>
                    <a:gd name="T27" fmla="*/ 139 h 200"/>
                    <a:gd name="T28" fmla="*/ 90 w 243"/>
                    <a:gd name="T29" fmla="*/ 139 h 200"/>
                    <a:gd name="T30" fmla="*/ 88 w 243"/>
                    <a:gd name="T31" fmla="*/ 149 h 200"/>
                    <a:gd name="T32" fmla="*/ 90 w 243"/>
                    <a:gd name="T33" fmla="*/ 160 h 200"/>
                    <a:gd name="T34" fmla="*/ 90 w 243"/>
                    <a:gd name="T35" fmla="*/ 160 h 200"/>
                    <a:gd name="T36" fmla="*/ 90 w 243"/>
                    <a:gd name="T37" fmla="*/ 172 h 200"/>
                    <a:gd name="T38" fmla="*/ 90 w 243"/>
                    <a:gd name="T39" fmla="*/ 182 h 200"/>
                    <a:gd name="T40" fmla="*/ 88 w 243"/>
                    <a:gd name="T41" fmla="*/ 191 h 200"/>
                    <a:gd name="T42" fmla="*/ 81 w 243"/>
                    <a:gd name="T43" fmla="*/ 200 h 200"/>
                    <a:gd name="T44" fmla="*/ 81 w 243"/>
                    <a:gd name="T45" fmla="*/ 200 h 200"/>
                    <a:gd name="T46" fmla="*/ 69 w 243"/>
                    <a:gd name="T47" fmla="*/ 193 h 200"/>
                    <a:gd name="T48" fmla="*/ 62 w 243"/>
                    <a:gd name="T49" fmla="*/ 182 h 200"/>
                    <a:gd name="T50" fmla="*/ 62 w 243"/>
                    <a:gd name="T51" fmla="*/ 182 h 200"/>
                    <a:gd name="T52" fmla="*/ 31 w 243"/>
                    <a:gd name="T53" fmla="*/ 130 h 200"/>
                    <a:gd name="T54" fmla="*/ 0 w 243"/>
                    <a:gd name="T55" fmla="*/ 78 h 200"/>
                    <a:gd name="T56" fmla="*/ 0 w 243"/>
                    <a:gd name="T57" fmla="*/ 78 h 200"/>
                    <a:gd name="T58" fmla="*/ 22 w 243"/>
                    <a:gd name="T59" fmla="*/ 52 h 200"/>
                    <a:gd name="T60" fmla="*/ 45 w 243"/>
                    <a:gd name="T61" fmla="*/ 31 h 200"/>
                    <a:gd name="T62" fmla="*/ 74 w 243"/>
                    <a:gd name="T63" fmla="*/ 12 h 200"/>
                    <a:gd name="T64" fmla="*/ 104 w 243"/>
                    <a:gd name="T65" fmla="*/ 0 h 200"/>
                    <a:gd name="T66" fmla="*/ 243 w 243"/>
                    <a:gd name="T67" fmla="*/ 31 h 200"/>
                    <a:gd name="T68" fmla="*/ 243 w 243"/>
                    <a:gd name="T69" fmla="*/ 31 h 200"/>
                    <a:gd name="T70" fmla="*/ 239 w 243"/>
                    <a:gd name="T71" fmla="*/ 54 h 200"/>
                    <a:gd name="T72" fmla="*/ 236 w 243"/>
                    <a:gd name="T73" fmla="*/ 66 h 200"/>
                    <a:gd name="T74" fmla="*/ 229 w 243"/>
                    <a:gd name="T75" fmla="*/ 75 h 200"/>
                    <a:gd name="T76" fmla="*/ 229 w 243"/>
                    <a:gd name="T77" fmla="*/ 75 h 20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243" h="200">
                      <a:moveTo>
                        <a:pt x="229" y="75"/>
                      </a:moveTo>
                      <a:lnTo>
                        <a:pt x="229" y="75"/>
                      </a:lnTo>
                      <a:lnTo>
                        <a:pt x="220" y="80"/>
                      </a:lnTo>
                      <a:lnTo>
                        <a:pt x="208" y="80"/>
                      </a:lnTo>
                      <a:lnTo>
                        <a:pt x="184" y="78"/>
                      </a:lnTo>
                      <a:lnTo>
                        <a:pt x="170" y="78"/>
                      </a:lnTo>
                      <a:lnTo>
                        <a:pt x="154" y="80"/>
                      </a:lnTo>
                      <a:lnTo>
                        <a:pt x="140" y="85"/>
                      </a:lnTo>
                      <a:lnTo>
                        <a:pt x="125" y="90"/>
                      </a:lnTo>
                      <a:lnTo>
                        <a:pt x="111" y="99"/>
                      </a:lnTo>
                      <a:lnTo>
                        <a:pt x="102" y="108"/>
                      </a:lnTo>
                      <a:lnTo>
                        <a:pt x="95" y="123"/>
                      </a:lnTo>
                      <a:lnTo>
                        <a:pt x="90" y="139"/>
                      </a:lnTo>
                      <a:lnTo>
                        <a:pt x="88" y="149"/>
                      </a:lnTo>
                      <a:lnTo>
                        <a:pt x="90" y="160"/>
                      </a:lnTo>
                      <a:lnTo>
                        <a:pt x="90" y="172"/>
                      </a:lnTo>
                      <a:lnTo>
                        <a:pt x="90" y="182"/>
                      </a:lnTo>
                      <a:lnTo>
                        <a:pt x="88" y="191"/>
                      </a:lnTo>
                      <a:lnTo>
                        <a:pt x="81" y="200"/>
                      </a:lnTo>
                      <a:lnTo>
                        <a:pt x="69" y="193"/>
                      </a:lnTo>
                      <a:lnTo>
                        <a:pt x="62" y="182"/>
                      </a:lnTo>
                      <a:lnTo>
                        <a:pt x="31" y="130"/>
                      </a:lnTo>
                      <a:lnTo>
                        <a:pt x="0" y="78"/>
                      </a:lnTo>
                      <a:lnTo>
                        <a:pt x="22" y="52"/>
                      </a:lnTo>
                      <a:lnTo>
                        <a:pt x="45" y="31"/>
                      </a:lnTo>
                      <a:lnTo>
                        <a:pt x="74" y="12"/>
                      </a:lnTo>
                      <a:lnTo>
                        <a:pt x="104" y="0"/>
                      </a:lnTo>
                      <a:lnTo>
                        <a:pt x="243" y="31"/>
                      </a:lnTo>
                      <a:lnTo>
                        <a:pt x="239" y="54"/>
                      </a:lnTo>
                      <a:lnTo>
                        <a:pt x="236" y="66"/>
                      </a:lnTo>
                      <a:lnTo>
                        <a:pt x="229" y="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29" name="Freeform 154"/>
                <p:cNvSpPr>
                  <a:spLocks/>
                </p:cNvSpPr>
                <p:nvPr/>
              </p:nvSpPr>
              <p:spPr bwMode="auto">
                <a:xfrm>
                  <a:off x="4220" y="978"/>
                  <a:ext cx="219" cy="182"/>
                </a:xfrm>
                <a:custGeom>
                  <a:avLst/>
                  <a:gdLst>
                    <a:gd name="T0" fmla="*/ 75 w 219"/>
                    <a:gd name="T1" fmla="*/ 0 h 182"/>
                    <a:gd name="T2" fmla="*/ 219 w 219"/>
                    <a:gd name="T3" fmla="*/ 31 h 182"/>
                    <a:gd name="T4" fmla="*/ 214 w 219"/>
                    <a:gd name="T5" fmla="*/ 57 h 182"/>
                    <a:gd name="T6" fmla="*/ 214 w 219"/>
                    <a:gd name="T7" fmla="*/ 57 h 182"/>
                    <a:gd name="T8" fmla="*/ 212 w 219"/>
                    <a:gd name="T9" fmla="*/ 59 h 182"/>
                    <a:gd name="T10" fmla="*/ 207 w 219"/>
                    <a:gd name="T11" fmla="*/ 61 h 182"/>
                    <a:gd name="T12" fmla="*/ 200 w 219"/>
                    <a:gd name="T13" fmla="*/ 64 h 182"/>
                    <a:gd name="T14" fmla="*/ 200 w 219"/>
                    <a:gd name="T15" fmla="*/ 64 h 182"/>
                    <a:gd name="T16" fmla="*/ 186 w 219"/>
                    <a:gd name="T17" fmla="*/ 61 h 182"/>
                    <a:gd name="T18" fmla="*/ 163 w 219"/>
                    <a:gd name="T19" fmla="*/ 59 h 182"/>
                    <a:gd name="T20" fmla="*/ 151 w 219"/>
                    <a:gd name="T21" fmla="*/ 61 h 182"/>
                    <a:gd name="T22" fmla="*/ 137 w 219"/>
                    <a:gd name="T23" fmla="*/ 64 h 182"/>
                    <a:gd name="T24" fmla="*/ 120 w 219"/>
                    <a:gd name="T25" fmla="*/ 68 h 182"/>
                    <a:gd name="T26" fmla="*/ 106 w 219"/>
                    <a:gd name="T27" fmla="*/ 75 h 182"/>
                    <a:gd name="T28" fmla="*/ 106 w 219"/>
                    <a:gd name="T29" fmla="*/ 75 h 182"/>
                    <a:gd name="T30" fmla="*/ 94 w 219"/>
                    <a:gd name="T31" fmla="*/ 85 h 182"/>
                    <a:gd name="T32" fmla="*/ 85 w 219"/>
                    <a:gd name="T33" fmla="*/ 94 h 182"/>
                    <a:gd name="T34" fmla="*/ 78 w 219"/>
                    <a:gd name="T35" fmla="*/ 106 h 182"/>
                    <a:gd name="T36" fmla="*/ 73 w 219"/>
                    <a:gd name="T37" fmla="*/ 116 h 182"/>
                    <a:gd name="T38" fmla="*/ 68 w 219"/>
                    <a:gd name="T39" fmla="*/ 130 h 182"/>
                    <a:gd name="T40" fmla="*/ 68 w 219"/>
                    <a:gd name="T41" fmla="*/ 134 h 182"/>
                    <a:gd name="T42" fmla="*/ 68 w 219"/>
                    <a:gd name="T43" fmla="*/ 134 h 182"/>
                    <a:gd name="T44" fmla="*/ 68 w 219"/>
                    <a:gd name="T45" fmla="*/ 156 h 182"/>
                    <a:gd name="T46" fmla="*/ 71 w 219"/>
                    <a:gd name="T47" fmla="*/ 170 h 182"/>
                    <a:gd name="T48" fmla="*/ 71 w 219"/>
                    <a:gd name="T49" fmla="*/ 182 h 182"/>
                    <a:gd name="T50" fmla="*/ 71 w 219"/>
                    <a:gd name="T51" fmla="*/ 182 h 182"/>
                    <a:gd name="T52" fmla="*/ 66 w 219"/>
                    <a:gd name="T53" fmla="*/ 177 h 182"/>
                    <a:gd name="T54" fmla="*/ 59 w 219"/>
                    <a:gd name="T55" fmla="*/ 165 h 182"/>
                    <a:gd name="T56" fmla="*/ 33 w 219"/>
                    <a:gd name="T57" fmla="*/ 125 h 182"/>
                    <a:gd name="T58" fmla="*/ 0 w 219"/>
                    <a:gd name="T59" fmla="*/ 64 h 182"/>
                    <a:gd name="T60" fmla="*/ 66 w 219"/>
                    <a:gd name="T61" fmla="*/ 5 h 182"/>
                    <a:gd name="T62" fmla="*/ 66 w 219"/>
                    <a:gd name="T63" fmla="*/ 5 h 182"/>
                    <a:gd name="T64" fmla="*/ 75 w 219"/>
                    <a:gd name="T65" fmla="*/ 0 h 182"/>
                    <a:gd name="T66" fmla="*/ 75 w 219"/>
                    <a:gd name="T67" fmla="*/ 0 h 18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219" h="182">
                      <a:moveTo>
                        <a:pt x="75" y="0"/>
                      </a:moveTo>
                      <a:lnTo>
                        <a:pt x="219" y="31"/>
                      </a:lnTo>
                      <a:lnTo>
                        <a:pt x="214" y="57"/>
                      </a:lnTo>
                      <a:lnTo>
                        <a:pt x="212" y="59"/>
                      </a:lnTo>
                      <a:lnTo>
                        <a:pt x="207" y="61"/>
                      </a:lnTo>
                      <a:lnTo>
                        <a:pt x="200" y="64"/>
                      </a:lnTo>
                      <a:lnTo>
                        <a:pt x="186" y="61"/>
                      </a:lnTo>
                      <a:lnTo>
                        <a:pt x="163" y="59"/>
                      </a:lnTo>
                      <a:lnTo>
                        <a:pt x="151" y="61"/>
                      </a:lnTo>
                      <a:lnTo>
                        <a:pt x="137" y="64"/>
                      </a:lnTo>
                      <a:lnTo>
                        <a:pt x="120" y="68"/>
                      </a:lnTo>
                      <a:lnTo>
                        <a:pt x="106" y="75"/>
                      </a:lnTo>
                      <a:lnTo>
                        <a:pt x="94" y="85"/>
                      </a:lnTo>
                      <a:lnTo>
                        <a:pt x="85" y="94"/>
                      </a:lnTo>
                      <a:lnTo>
                        <a:pt x="78" y="106"/>
                      </a:lnTo>
                      <a:lnTo>
                        <a:pt x="73" y="116"/>
                      </a:lnTo>
                      <a:lnTo>
                        <a:pt x="68" y="130"/>
                      </a:lnTo>
                      <a:lnTo>
                        <a:pt x="68" y="134"/>
                      </a:lnTo>
                      <a:lnTo>
                        <a:pt x="68" y="156"/>
                      </a:lnTo>
                      <a:lnTo>
                        <a:pt x="71" y="170"/>
                      </a:lnTo>
                      <a:lnTo>
                        <a:pt x="71" y="182"/>
                      </a:lnTo>
                      <a:lnTo>
                        <a:pt x="66" y="177"/>
                      </a:lnTo>
                      <a:lnTo>
                        <a:pt x="59" y="165"/>
                      </a:lnTo>
                      <a:lnTo>
                        <a:pt x="33" y="125"/>
                      </a:lnTo>
                      <a:lnTo>
                        <a:pt x="0" y="64"/>
                      </a:lnTo>
                      <a:lnTo>
                        <a:pt x="66" y="5"/>
                      </a:lnTo>
                      <a:lnTo>
                        <a:pt x="7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0" name="Freeform 155"/>
                <p:cNvSpPr>
                  <a:spLocks/>
                </p:cNvSpPr>
                <p:nvPr/>
              </p:nvSpPr>
              <p:spPr bwMode="auto">
                <a:xfrm>
                  <a:off x="4175" y="962"/>
                  <a:ext cx="276" cy="325"/>
                </a:xfrm>
                <a:custGeom>
                  <a:avLst/>
                  <a:gdLst>
                    <a:gd name="T0" fmla="*/ 259 w 276"/>
                    <a:gd name="T1" fmla="*/ 0 h 325"/>
                    <a:gd name="T2" fmla="*/ 259 w 276"/>
                    <a:gd name="T3" fmla="*/ 0 h 325"/>
                    <a:gd name="T4" fmla="*/ 274 w 276"/>
                    <a:gd name="T5" fmla="*/ 21 h 325"/>
                    <a:gd name="T6" fmla="*/ 276 w 276"/>
                    <a:gd name="T7" fmla="*/ 33 h 325"/>
                    <a:gd name="T8" fmla="*/ 276 w 276"/>
                    <a:gd name="T9" fmla="*/ 47 h 325"/>
                    <a:gd name="T10" fmla="*/ 276 w 276"/>
                    <a:gd name="T11" fmla="*/ 47 h 325"/>
                    <a:gd name="T12" fmla="*/ 274 w 276"/>
                    <a:gd name="T13" fmla="*/ 56 h 325"/>
                    <a:gd name="T14" fmla="*/ 269 w 276"/>
                    <a:gd name="T15" fmla="*/ 61 h 325"/>
                    <a:gd name="T16" fmla="*/ 264 w 276"/>
                    <a:gd name="T17" fmla="*/ 63 h 325"/>
                    <a:gd name="T18" fmla="*/ 257 w 276"/>
                    <a:gd name="T19" fmla="*/ 63 h 325"/>
                    <a:gd name="T20" fmla="*/ 243 w 276"/>
                    <a:gd name="T21" fmla="*/ 61 h 325"/>
                    <a:gd name="T22" fmla="*/ 229 w 276"/>
                    <a:gd name="T23" fmla="*/ 58 h 325"/>
                    <a:gd name="T24" fmla="*/ 229 w 276"/>
                    <a:gd name="T25" fmla="*/ 58 h 325"/>
                    <a:gd name="T26" fmla="*/ 208 w 276"/>
                    <a:gd name="T27" fmla="*/ 56 h 325"/>
                    <a:gd name="T28" fmla="*/ 184 w 276"/>
                    <a:gd name="T29" fmla="*/ 56 h 325"/>
                    <a:gd name="T30" fmla="*/ 184 w 276"/>
                    <a:gd name="T31" fmla="*/ 56 h 325"/>
                    <a:gd name="T32" fmla="*/ 170 w 276"/>
                    <a:gd name="T33" fmla="*/ 61 h 325"/>
                    <a:gd name="T34" fmla="*/ 153 w 276"/>
                    <a:gd name="T35" fmla="*/ 68 h 325"/>
                    <a:gd name="T36" fmla="*/ 142 w 276"/>
                    <a:gd name="T37" fmla="*/ 77 h 325"/>
                    <a:gd name="T38" fmla="*/ 130 w 276"/>
                    <a:gd name="T39" fmla="*/ 87 h 325"/>
                    <a:gd name="T40" fmla="*/ 120 w 276"/>
                    <a:gd name="T41" fmla="*/ 101 h 325"/>
                    <a:gd name="T42" fmla="*/ 116 w 276"/>
                    <a:gd name="T43" fmla="*/ 115 h 325"/>
                    <a:gd name="T44" fmla="*/ 111 w 276"/>
                    <a:gd name="T45" fmla="*/ 129 h 325"/>
                    <a:gd name="T46" fmla="*/ 113 w 276"/>
                    <a:gd name="T47" fmla="*/ 146 h 325"/>
                    <a:gd name="T48" fmla="*/ 113 w 276"/>
                    <a:gd name="T49" fmla="*/ 146 h 325"/>
                    <a:gd name="T50" fmla="*/ 118 w 276"/>
                    <a:gd name="T51" fmla="*/ 165 h 325"/>
                    <a:gd name="T52" fmla="*/ 118 w 276"/>
                    <a:gd name="T53" fmla="*/ 165 h 325"/>
                    <a:gd name="T54" fmla="*/ 123 w 276"/>
                    <a:gd name="T55" fmla="*/ 179 h 325"/>
                    <a:gd name="T56" fmla="*/ 123 w 276"/>
                    <a:gd name="T57" fmla="*/ 195 h 325"/>
                    <a:gd name="T58" fmla="*/ 123 w 276"/>
                    <a:gd name="T59" fmla="*/ 209 h 325"/>
                    <a:gd name="T60" fmla="*/ 118 w 276"/>
                    <a:gd name="T61" fmla="*/ 224 h 325"/>
                    <a:gd name="T62" fmla="*/ 118 w 276"/>
                    <a:gd name="T63" fmla="*/ 224 h 325"/>
                    <a:gd name="T64" fmla="*/ 111 w 276"/>
                    <a:gd name="T65" fmla="*/ 247 h 325"/>
                    <a:gd name="T66" fmla="*/ 104 w 276"/>
                    <a:gd name="T67" fmla="*/ 259 h 325"/>
                    <a:gd name="T68" fmla="*/ 97 w 276"/>
                    <a:gd name="T69" fmla="*/ 266 h 325"/>
                    <a:gd name="T70" fmla="*/ 97 w 276"/>
                    <a:gd name="T71" fmla="*/ 266 h 325"/>
                    <a:gd name="T72" fmla="*/ 66 w 276"/>
                    <a:gd name="T73" fmla="*/ 292 h 325"/>
                    <a:gd name="T74" fmla="*/ 35 w 276"/>
                    <a:gd name="T75" fmla="*/ 315 h 325"/>
                    <a:gd name="T76" fmla="*/ 35 w 276"/>
                    <a:gd name="T77" fmla="*/ 315 h 325"/>
                    <a:gd name="T78" fmla="*/ 19 w 276"/>
                    <a:gd name="T79" fmla="*/ 323 h 325"/>
                    <a:gd name="T80" fmla="*/ 0 w 276"/>
                    <a:gd name="T81" fmla="*/ 325 h 325"/>
                    <a:gd name="T82" fmla="*/ 0 w 276"/>
                    <a:gd name="T83" fmla="*/ 198 h 325"/>
                    <a:gd name="T84" fmla="*/ 0 w 276"/>
                    <a:gd name="T85" fmla="*/ 198 h 325"/>
                    <a:gd name="T86" fmla="*/ 2 w 276"/>
                    <a:gd name="T87" fmla="*/ 179 h 325"/>
                    <a:gd name="T88" fmla="*/ 5 w 276"/>
                    <a:gd name="T89" fmla="*/ 158 h 325"/>
                    <a:gd name="T90" fmla="*/ 10 w 276"/>
                    <a:gd name="T91" fmla="*/ 139 h 325"/>
                    <a:gd name="T92" fmla="*/ 17 w 276"/>
                    <a:gd name="T93" fmla="*/ 120 h 325"/>
                    <a:gd name="T94" fmla="*/ 26 w 276"/>
                    <a:gd name="T95" fmla="*/ 103 h 325"/>
                    <a:gd name="T96" fmla="*/ 35 w 276"/>
                    <a:gd name="T97" fmla="*/ 87 h 325"/>
                    <a:gd name="T98" fmla="*/ 47 w 276"/>
                    <a:gd name="T99" fmla="*/ 70 h 325"/>
                    <a:gd name="T100" fmla="*/ 59 w 276"/>
                    <a:gd name="T101" fmla="*/ 56 h 325"/>
                    <a:gd name="T102" fmla="*/ 73 w 276"/>
                    <a:gd name="T103" fmla="*/ 44 h 325"/>
                    <a:gd name="T104" fmla="*/ 90 w 276"/>
                    <a:gd name="T105" fmla="*/ 33 h 325"/>
                    <a:gd name="T106" fmla="*/ 106 w 276"/>
                    <a:gd name="T107" fmla="*/ 23 h 325"/>
                    <a:gd name="T108" fmla="*/ 123 w 276"/>
                    <a:gd name="T109" fmla="*/ 14 h 325"/>
                    <a:gd name="T110" fmla="*/ 142 w 276"/>
                    <a:gd name="T111" fmla="*/ 7 h 325"/>
                    <a:gd name="T112" fmla="*/ 160 w 276"/>
                    <a:gd name="T113" fmla="*/ 2 h 325"/>
                    <a:gd name="T114" fmla="*/ 179 w 276"/>
                    <a:gd name="T115" fmla="*/ 0 h 325"/>
                    <a:gd name="T116" fmla="*/ 200 w 276"/>
                    <a:gd name="T117" fmla="*/ 0 h 325"/>
                    <a:gd name="T118" fmla="*/ 259 w 276"/>
                    <a:gd name="T119" fmla="*/ 0 h 32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76" h="325">
                      <a:moveTo>
                        <a:pt x="259" y="0"/>
                      </a:moveTo>
                      <a:lnTo>
                        <a:pt x="259" y="0"/>
                      </a:lnTo>
                      <a:lnTo>
                        <a:pt x="274" y="21"/>
                      </a:lnTo>
                      <a:lnTo>
                        <a:pt x="276" y="33"/>
                      </a:lnTo>
                      <a:lnTo>
                        <a:pt x="276" y="47"/>
                      </a:lnTo>
                      <a:lnTo>
                        <a:pt x="274" y="56"/>
                      </a:lnTo>
                      <a:lnTo>
                        <a:pt x="269" y="61"/>
                      </a:lnTo>
                      <a:lnTo>
                        <a:pt x="264" y="63"/>
                      </a:lnTo>
                      <a:lnTo>
                        <a:pt x="257" y="63"/>
                      </a:lnTo>
                      <a:lnTo>
                        <a:pt x="243" y="61"/>
                      </a:lnTo>
                      <a:lnTo>
                        <a:pt x="229" y="58"/>
                      </a:lnTo>
                      <a:lnTo>
                        <a:pt x="208" y="56"/>
                      </a:lnTo>
                      <a:lnTo>
                        <a:pt x="184" y="56"/>
                      </a:lnTo>
                      <a:lnTo>
                        <a:pt x="170" y="61"/>
                      </a:lnTo>
                      <a:lnTo>
                        <a:pt x="153" y="68"/>
                      </a:lnTo>
                      <a:lnTo>
                        <a:pt x="142" y="77"/>
                      </a:lnTo>
                      <a:lnTo>
                        <a:pt x="130" y="87"/>
                      </a:lnTo>
                      <a:lnTo>
                        <a:pt x="120" y="101"/>
                      </a:lnTo>
                      <a:lnTo>
                        <a:pt x="116" y="115"/>
                      </a:lnTo>
                      <a:lnTo>
                        <a:pt x="111" y="129"/>
                      </a:lnTo>
                      <a:lnTo>
                        <a:pt x="113" y="146"/>
                      </a:lnTo>
                      <a:lnTo>
                        <a:pt x="118" y="165"/>
                      </a:lnTo>
                      <a:lnTo>
                        <a:pt x="123" y="179"/>
                      </a:lnTo>
                      <a:lnTo>
                        <a:pt x="123" y="195"/>
                      </a:lnTo>
                      <a:lnTo>
                        <a:pt x="123" y="209"/>
                      </a:lnTo>
                      <a:lnTo>
                        <a:pt x="118" y="224"/>
                      </a:lnTo>
                      <a:lnTo>
                        <a:pt x="111" y="247"/>
                      </a:lnTo>
                      <a:lnTo>
                        <a:pt x="104" y="259"/>
                      </a:lnTo>
                      <a:lnTo>
                        <a:pt x="97" y="266"/>
                      </a:lnTo>
                      <a:lnTo>
                        <a:pt x="66" y="292"/>
                      </a:lnTo>
                      <a:lnTo>
                        <a:pt x="35" y="315"/>
                      </a:lnTo>
                      <a:lnTo>
                        <a:pt x="19" y="323"/>
                      </a:lnTo>
                      <a:lnTo>
                        <a:pt x="0" y="325"/>
                      </a:lnTo>
                      <a:lnTo>
                        <a:pt x="0" y="198"/>
                      </a:lnTo>
                      <a:lnTo>
                        <a:pt x="2" y="179"/>
                      </a:lnTo>
                      <a:lnTo>
                        <a:pt x="5" y="158"/>
                      </a:lnTo>
                      <a:lnTo>
                        <a:pt x="10" y="139"/>
                      </a:lnTo>
                      <a:lnTo>
                        <a:pt x="17" y="120"/>
                      </a:lnTo>
                      <a:lnTo>
                        <a:pt x="26" y="103"/>
                      </a:lnTo>
                      <a:lnTo>
                        <a:pt x="35" y="87"/>
                      </a:lnTo>
                      <a:lnTo>
                        <a:pt x="47" y="70"/>
                      </a:lnTo>
                      <a:lnTo>
                        <a:pt x="59" y="56"/>
                      </a:lnTo>
                      <a:lnTo>
                        <a:pt x="73" y="44"/>
                      </a:lnTo>
                      <a:lnTo>
                        <a:pt x="90" y="33"/>
                      </a:lnTo>
                      <a:lnTo>
                        <a:pt x="106" y="23"/>
                      </a:lnTo>
                      <a:lnTo>
                        <a:pt x="123" y="14"/>
                      </a:lnTo>
                      <a:lnTo>
                        <a:pt x="142" y="7"/>
                      </a:lnTo>
                      <a:lnTo>
                        <a:pt x="160" y="2"/>
                      </a:lnTo>
                      <a:lnTo>
                        <a:pt x="179" y="0"/>
                      </a:lnTo>
                      <a:lnTo>
                        <a:pt x="200" y="0"/>
                      </a:lnTo>
                      <a:lnTo>
                        <a:pt x="25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1" name="Freeform 156"/>
                <p:cNvSpPr>
                  <a:spLocks/>
                </p:cNvSpPr>
                <p:nvPr/>
              </p:nvSpPr>
              <p:spPr bwMode="auto">
                <a:xfrm>
                  <a:off x="4175" y="962"/>
                  <a:ext cx="266" cy="313"/>
                </a:xfrm>
                <a:custGeom>
                  <a:avLst/>
                  <a:gdLst>
                    <a:gd name="T0" fmla="*/ 248 w 266"/>
                    <a:gd name="T1" fmla="*/ 0 h 313"/>
                    <a:gd name="T2" fmla="*/ 248 w 266"/>
                    <a:gd name="T3" fmla="*/ 0 h 313"/>
                    <a:gd name="T4" fmla="*/ 264 w 266"/>
                    <a:gd name="T5" fmla="*/ 23 h 313"/>
                    <a:gd name="T6" fmla="*/ 264 w 266"/>
                    <a:gd name="T7" fmla="*/ 23 h 313"/>
                    <a:gd name="T8" fmla="*/ 266 w 266"/>
                    <a:gd name="T9" fmla="*/ 35 h 313"/>
                    <a:gd name="T10" fmla="*/ 266 w 266"/>
                    <a:gd name="T11" fmla="*/ 44 h 313"/>
                    <a:gd name="T12" fmla="*/ 264 w 266"/>
                    <a:gd name="T13" fmla="*/ 49 h 313"/>
                    <a:gd name="T14" fmla="*/ 262 w 266"/>
                    <a:gd name="T15" fmla="*/ 51 h 313"/>
                    <a:gd name="T16" fmla="*/ 262 w 266"/>
                    <a:gd name="T17" fmla="*/ 51 h 313"/>
                    <a:gd name="T18" fmla="*/ 259 w 266"/>
                    <a:gd name="T19" fmla="*/ 54 h 313"/>
                    <a:gd name="T20" fmla="*/ 255 w 266"/>
                    <a:gd name="T21" fmla="*/ 54 h 313"/>
                    <a:gd name="T22" fmla="*/ 245 w 266"/>
                    <a:gd name="T23" fmla="*/ 51 h 313"/>
                    <a:gd name="T24" fmla="*/ 224 w 266"/>
                    <a:gd name="T25" fmla="*/ 47 h 313"/>
                    <a:gd name="T26" fmla="*/ 210 w 266"/>
                    <a:gd name="T27" fmla="*/ 44 h 313"/>
                    <a:gd name="T28" fmla="*/ 189 w 266"/>
                    <a:gd name="T29" fmla="*/ 44 h 313"/>
                    <a:gd name="T30" fmla="*/ 189 w 266"/>
                    <a:gd name="T31" fmla="*/ 44 h 313"/>
                    <a:gd name="T32" fmla="*/ 167 w 266"/>
                    <a:gd name="T33" fmla="*/ 49 h 313"/>
                    <a:gd name="T34" fmla="*/ 151 w 266"/>
                    <a:gd name="T35" fmla="*/ 56 h 313"/>
                    <a:gd name="T36" fmla="*/ 137 w 266"/>
                    <a:gd name="T37" fmla="*/ 66 h 313"/>
                    <a:gd name="T38" fmla="*/ 125 w 266"/>
                    <a:gd name="T39" fmla="*/ 77 h 313"/>
                    <a:gd name="T40" fmla="*/ 116 w 266"/>
                    <a:gd name="T41" fmla="*/ 89 h 313"/>
                    <a:gd name="T42" fmla="*/ 111 w 266"/>
                    <a:gd name="T43" fmla="*/ 99 h 313"/>
                    <a:gd name="T44" fmla="*/ 106 w 266"/>
                    <a:gd name="T45" fmla="*/ 108 h 313"/>
                    <a:gd name="T46" fmla="*/ 106 w 266"/>
                    <a:gd name="T47" fmla="*/ 108 h 313"/>
                    <a:gd name="T48" fmla="*/ 101 w 266"/>
                    <a:gd name="T49" fmla="*/ 127 h 313"/>
                    <a:gd name="T50" fmla="*/ 101 w 266"/>
                    <a:gd name="T51" fmla="*/ 143 h 313"/>
                    <a:gd name="T52" fmla="*/ 104 w 266"/>
                    <a:gd name="T53" fmla="*/ 150 h 313"/>
                    <a:gd name="T54" fmla="*/ 104 w 266"/>
                    <a:gd name="T55" fmla="*/ 158 h 313"/>
                    <a:gd name="T56" fmla="*/ 104 w 266"/>
                    <a:gd name="T57" fmla="*/ 158 h 313"/>
                    <a:gd name="T58" fmla="*/ 109 w 266"/>
                    <a:gd name="T59" fmla="*/ 172 h 313"/>
                    <a:gd name="T60" fmla="*/ 111 w 266"/>
                    <a:gd name="T61" fmla="*/ 183 h 313"/>
                    <a:gd name="T62" fmla="*/ 113 w 266"/>
                    <a:gd name="T63" fmla="*/ 202 h 313"/>
                    <a:gd name="T64" fmla="*/ 113 w 266"/>
                    <a:gd name="T65" fmla="*/ 202 h 313"/>
                    <a:gd name="T66" fmla="*/ 111 w 266"/>
                    <a:gd name="T67" fmla="*/ 216 h 313"/>
                    <a:gd name="T68" fmla="*/ 109 w 266"/>
                    <a:gd name="T69" fmla="*/ 219 h 313"/>
                    <a:gd name="T70" fmla="*/ 109 w 266"/>
                    <a:gd name="T71" fmla="*/ 219 h 313"/>
                    <a:gd name="T72" fmla="*/ 104 w 266"/>
                    <a:gd name="T73" fmla="*/ 235 h 313"/>
                    <a:gd name="T74" fmla="*/ 97 w 266"/>
                    <a:gd name="T75" fmla="*/ 249 h 313"/>
                    <a:gd name="T76" fmla="*/ 90 w 266"/>
                    <a:gd name="T77" fmla="*/ 259 h 313"/>
                    <a:gd name="T78" fmla="*/ 90 w 266"/>
                    <a:gd name="T79" fmla="*/ 259 h 313"/>
                    <a:gd name="T80" fmla="*/ 31 w 266"/>
                    <a:gd name="T81" fmla="*/ 308 h 313"/>
                    <a:gd name="T82" fmla="*/ 31 w 266"/>
                    <a:gd name="T83" fmla="*/ 308 h 313"/>
                    <a:gd name="T84" fmla="*/ 19 w 266"/>
                    <a:gd name="T85" fmla="*/ 311 h 313"/>
                    <a:gd name="T86" fmla="*/ 0 w 266"/>
                    <a:gd name="T87" fmla="*/ 313 h 313"/>
                    <a:gd name="T88" fmla="*/ 0 w 266"/>
                    <a:gd name="T89" fmla="*/ 198 h 313"/>
                    <a:gd name="T90" fmla="*/ 0 w 266"/>
                    <a:gd name="T91" fmla="*/ 198 h 313"/>
                    <a:gd name="T92" fmla="*/ 2 w 266"/>
                    <a:gd name="T93" fmla="*/ 179 h 313"/>
                    <a:gd name="T94" fmla="*/ 5 w 266"/>
                    <a:gd name="T95" fmla="*/ 158 h 313"/>
                    <a:gd name="T96" fmla="*/ 10 w 266"/>
                    <a:gd name="T97" fmla="*/ 139 h 313"/>
                    <a:gd name="T98" fmla="*/ 17 w 266"/>
                    <a:gd name="T99" fmla="*/ 120 h 313"/>
                    <a:gd name="T100" fmla="*/ 26 w 266"/>
                    <a:gd name="T101" fmla="*/ 103 h 313"/>
                    <a:gd name="T102" fmla="*/ 35 w 266"/>
                    <a:gd name="T103" fmla="*/ 87 h 313"/>
                    <a:gd name="T104" fmla="*/ 47 w 266"/>
                    <a:gd name="T105" fmla="*/ 70 h 313"/>
                    <a:gd name="T106" fmla="*/ 59 w 266"/>
                    <a:gd name="T107" fmla="*/ 56 h 313"/>
                    <a:gd name="T108" fmla="*/ 73 w 266"/>
                    <a:gd name="T109" fmla="*/ 44 h 313"/>
                    <a:gd name="T110" fmla="*/ 90 w 266"/>
                    <a:gd name="T111" fmla="*/ 33 h 313"/>
                    <a:gd name="T112" fmla="*/ 106 w 266"/>
                    <a:gd name="T113" fmla="*/ 23 h 313"/>
                    <a:gd name="T114" fmla="*/ 123 w 266"/>
                    <a:gd name="T115" fmla="*/ 14 h 313"/>
                    <a:gd name="T116" fmla="*/ 142 w 266"/>
                    <a:gd name="T117" fmla="*/ 7 h 313"/>
                    <a:gd name="T118" fmla="*/ 160 w 266"/>
                    <a:gd name="T119" fmla="*/ 2 h 313"/>
                    <a:gd name="T120" fmla="*/ 179 w 266"/>
                    <a:gd name="T121" fmla="*/ 0 h 313"/>
                    <a:gd name="T122" fmla="*/ 200 w 266"/>
                    <a:gd name="T123" fmla="*/ 0 h 313"/>
                    <a:gd name="T124" fmla="*/ 248 w 266"/>
                    <a:gd name="T125" fmla="*/ 0 h 31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66" h="313">
                      <a:moveTo>
                        <a:pt x="248" y="0"/>
                      </a:moveTo>
                      <a:lnTo>
                        <a:pt x="248" y="0"/>
                      </a:lnTo>
                      <a:lnTo>
                        <a:pt x="264" y="23"/>
                      </a:lnTo>
                      <a:lnTo>
                        <a:pt x="266" y="35"/>
                      </a:lnTo>
                      <a:lnTo>
                        <a:pt x="266" y="44"/>
                      </a:lnTo>
                      <a:lnTo>
                        <a:pt x="264" y="49"/>
                      </a:lnTo>
                      <a:lnTo>
                        <a:pt x="262" y="51"/>
                      </a:lnTo>
                      <a:lnTo>
                        <a:pt x="259" y="54"/>
                      </a:lnTo>
                      <a:lnTo>
                        <a:pt x="255" y="54"/>
                      </a:lnTo>
                      <a:lnTo>
                        <a:pt x="245" y="51"/>
                      </a:lnTo>
                      <a:lnTo>
                        <a:pt x="224" y="47"/>
                      </a:lnTo>
                      <a:lnTo>
                        <a:pt x="210" y="44"/>
                      </a:lnTo>
                      <a:lnTo>
                        <a:pt x="189" y="44"/>
                      </a:lnTo>
                      <a:lnTo>
                        <a:pt x="167" y="49"/>
                      </a:lnTo>
                      <a:lnTo>
                        <a:pt x="151" y="56"/>
                      </a:lnTo>
                      <a:lnTo>
                        <a:pt x="137" y="66"/>
                      </a:lnTo>
                      <a:lnTo>
                        <a:pt x="125" y="77"/>
                      </a:lnTo>
                      <a:lnTo>
                        <a:pt x="116" y="89"/>
                      </a:lnTo>
                      <a:lnTo>
                        <a:pt x="111" y="99"/>
                      </a:lnTo>
                      <a:lnTo>
                        <a:pt x="106" y="108"/>
                      </a:lnTo>
                      <a:lnTo>
                        <a:pt x="101" y="127"/>
                      </a:lnTo>
                      <a:lnTo>
                        <a:pt x="101" y="143"/>
                      </a:lnTo>
                      <a:lnTo>
                        <a:pt x="104" y="150"/>
                      </a:lnTo>
                      <a:lnTo>
                        <a:pt x="104" y="158"/>
                      </a:lnTo>
                      <a:lnTo>
                        <a:pt x="109" y="172"/>
                      </a:lnTo>
                      <a:lnTo>
                        <a:pt x="111" y="183"/>
                      </a:lnTo>
                      <a:lnTo>
                        <a:pt x="113" y="202"/>
                      </a:lnTo>
                      <a:lnTo>
                        <a:pt x="111" y="216"/>
                      </a:lnTo>
                      <a:lnTo>
                        <a:pt x="109" y="219"/>
                      </a:lnTo>
                      <a:lnTo>
                        <a:pt x="104" y="235"/>
                      </a:lnTo>
                      <a:lnTo>
                        <a:pt x="97" y="249"/>
                      </a:lnTo>
                      <a:lnTo>
                        <a:pt x="90" y="259"/>
                      </a:lnTo>
                      <a:lnTo>
                        <a:pt x="31" y="308"/>
                      </a:lnTo>
                      <a:lnTo>
                        <a:pt x="19" y="311"/>
                      </a:lnTo>
                      <a:lnTo>
                        <a:pt x="0" y="313"/>
                      </a:lnTo>
                      <a:lnTo>
                        <a:pt x="0" y="198"/>
                      </a:lnTo>
                      <a:lnTo>
                        <a:pt x="2" y="179"/>
                      </a:lnTo>
                      <a:lnTo>
                        <a:pt x="5" y="158"/>
                      </a:lnTo>
                      <a:lnTo>
                        <a:pt x="10" y="139"/>
                      </a:lnTo>
                      <a:lnTo>
                        <a:pt x="17" y="120"/>
                      </a:lnTo>
                      <a:lnTo>
                        <a:pt x="26" y="103"/>
                      </a:lnTo>
                      <a:lnTo>
                        <a:pt x="35" y="87"/>
                      </a:lnTo>
                      <a:lnTo>
                        <a:pt x="47" y="70"/>
                      </a:lnTo>
                      <a:lnTo>
                        <a:pt x="59" y="56"/>
                      </a:lnTo>
                      <a:lnTo>
                        <a:pt x="73" y="44"/>
                      </a:lnTo>
                      <a:lnTo>
                        <a:pt x="90" y="33"/>
                      </a:lnTo>
                      <a:lnTo>
                        <a:pt x="106" y="23"/>
                      </a:lnTo>
                      <a:lnTo>
                        <a:pt x="123" y="14"/>
                      </a:lnTo>
                      <a:lnTo>
                        <a:pt x="142" y="7"/>
                      </a:lnTo>
                      <a:lnTo>
                        <a:pt x="160" y="2"/>
                      </a:lnTo>
                      <a:lnTo>
                        <a:pt x="179" y="0"/>
                      </a:lnTo>
                      <a:lnTo>
                        <a:pt x="200" y="0"/>
                      </a:lnTo>
                      <a:lnTo>
                        <a:pt x="248" y="0"/>
                      </a:lnTo>
                      <a:close/>
                    </a:path>
                  </a:pathLst>
                </a:cu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2" name="Freeform 157"/>
                <p:cNvSpPr>
                  <a:spLocks/>
                </p:cNvSpPr>
                <p:nvPr/>
              </p:nvSpPr>
              <p:spPr bwMode="auto">
                <a:xfrm>
                  <a:off x="4312" y="962"/>
                  <a:ext cx="120" cy="14"/>
                </a:xfrm>
                <a:custGeom>
                  <a:avLst/>
                  <a:gdLst>
                    <a:gd name="T0" fmla="*/ 120 w 120"/>
                    <a:gd name="T1" fmla="*/ 14 h 14"/>
                    <a:gd name="T2" fmla="*/ 120 w 120"/>
                    <a:gd name="T3" fmla="*/ 14 h 14"/>
                    <a:gd name="T4" fmla="*/ 0 w 120"/>
                    <a:gd name="T5" fmla="*/ 9 h 14"/>
                    <a:gd name="T6" fmla="*/ 0 w 120"/>
                    <a:gd name="T7" fmla="*/ 9 h 14"/>
                    <a:gd name="T8" fmla="*/ 21 w 120"/>
                    <a:gd name="T9" fmla="*/ 4 h 14"/>
                    <a:gd name="T10" fmla="*/ 42 w 120"/>
                    <a:gd name="T11" fmla="*/ 0 h 14"/>
                    <a:gd name="T12" fmla="*/ 42 w 120"/>
                    <a:gd name="T13" fmla="*/ 0 h 14"/>
                    <a:gd name="T14" fmla="*/ 92 w 120"/>
                    <a:gd name="T15" fmla="*/ 0 h 14"/>
                    <a:gd name="T16" fmla="*/ 111 w 120"/>
                    <a:gd name="T17" fmla="*/ 0 h 14"/>
                    <a:gd name="T18" fmla="*/ 111 w 120"/>
                    <a:gd name="T19" fmla="*/ 0 h 14"/>
                    <a:gd name="T20" fmla="*/ 120 w 120"/>
                    <a:gd name="T21" fmla="*/ 14 h 14"/>
                    <a:gd name="T22" fmla="*/ 120 w 120"/>
                    <a:gd name="T23" fmla="*/ 14 h 1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20" h="14">
                      <a:moveTo>
                        <a:pt x="120" y="14"/>
                      </a:moveTo>
                      <a:lnTo>
                        <a:pt x="120" y="14"/>
                      </a:lnTo>
                      <a:lnTo>
                        <a:pt x="0" y="9"/>
                      </a:lnTo>
                      <a:lnTo>
                        <a:pt x="21" y="4"/>
                      </a:lnTo>
                      <a:lnTo>
                        <a:pt x="42" y="0"/>
                      </a:lnTo>
                      <a:lnTo>
                        <a:pt x="92" y="0"/>
                      </a:lnTo>
                      <a:lnTo>
                        <a:pt x="111" y="0"/>
                      </a:lnTo>
                      <a:lnTo>
                        <a:pt x="120" y="14"/>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3" name="Freeform 158"/>
                <p:cNvSpPr>
                  <a:spLocks/>
                </p:cNvSpPr>
                <p:nvPr/>
              </p:nvSpPr>
              <p:spPr bwMode="auto">
                <a:xfrm>
                  <a:off x="4279" y="976"/>
                  <a:ext cx="160" cy="16"/>
                </a:xfrm>
                <a:custGeom>
                  <a:avLst/>
                  <a:gdLst>
                    <a:gd name="T0" fmla="*/ 160 w 160"/>
                    <a:gd name="T1" fmla="*/ 16 h 16"/>
                    <a:gd name="T2" fmla="*/ 160 w 160"/>
                    <a:gd name="T3" fmla="*/ 16 h 16"/>
                    <a:gd name="T4" fmla="*/ 0 w 160"/>
                    <a:gd name="T5" fmla="*/ 9 h 16"/>
                    <a:gd name="T6" fmla="*/ 0 w 160"/>
                    <a:gd name="T7" fmla="*/ 9 h 16"/>
                    <a:gd name="T8" fmla="*/ 12 w 160"/>
                    <a:gd name="T9" fmla="*/ 4 h 16"/>
                    <a:gd name="T10" fmla="*/ 12 w 160"/>
                    <a:gd name="T11" fmla="*/ 4 h 16"/>
                    <a:gd name="T12" fmla="*/ 153 w 160"/>
                    <a:gd name="T13" fmla="*/ 0 h 16"/>
                    <a:gd name="T14" fmla="*/ 153 w 160"/>
                    <a:gd name="T15" fmla="*/ 0 h 16"/>
                    <a:gd name="T16" fmla="*/ 160 w 160"/>
                    <a:gd name="T17" fmla="*/ 9 h 16"/>
                    <a:gd name="T18" fmla="*/ 160 w 160"/>
                    <a:gd name="T19" fmla="*/ 9 h 16"/>
                    <a:gd name="T20" fmla="*/ 160 w 160"/>
                    <a:gd name="T21" fmla="*/ 16 h 16"/>
                    <a:gd name="T22" fmla="*/ 160 w 160"/>
                    <a:gd name="T23" fmla="*/ 16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60" h="16">
                      <a:moveTo>
                        <a:pt x="160" y="16"/>
                      </a:moveTo>
                      <a:lnTo>
                        <a:pt x="160" y="16"/>
                      </a:lnTo>
                      <a:lnTo>
                        <a:pt x="0" y="9"/>
                      </a:lnTo>
                      <a:lnTo>
                        <a:pt x="12" y="4"/>
                      </a:lnTo>
                      <a:lnTo>
                        <a:pt x="153" y="0"/>
                      </a:lnTo>
                      <a:lnTo>
                        <a:pt x="160" y="9"/>
                      </a:lnTo>
                      <a:lnTo>
                        <a:pt x="160" y="16"/>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4" name="Freeform 159"/>
                <p:cNvSpPr>
                  <a:spLocks/>
                </p:cNvSpPr>
                <p:nvPr/>
              </p:nvSpPr>
              <p:spPr bwMode="auto">
                <a:xfrm>
                  <a:off x="4255" y="992"/>
                  <a:ext cx="186" cy="17"/>
                </a:xfrm>
                <a:custGeom>
                  <a:avLst/>
                  <a:gdLst>
                    <a:gd name="T0" fmla="*/ 186 w 186"/>
                    <a:gd name="T1" fmla="*/ 17 h 17"/>
                    <a:gd name="T2" fmla="*/ 186 w 186"/>
                    <a:gd name="T3" fmla="*/ 17 h 17"/>
                    <a:gd name="T4" fmla="*/ 0 w 186"/>
                    <a:gd name="T5" fmla="*/ 10 h 17"/>
                    <a:gd name="T6" fmla="*/ 0 w 186"/>
                    <a:gd name="T7" fmla="*/ 10 h 17"/>
                    <a:gd name="T8" fmla="*/ 7 w 186"/>
                    <a:gd name="T9" fmla="*/ 5 h 17"/>
                    <a:gd name="T10" fmla="*/ 7 w 186"/>
                    <a:gd name="T11" fmla="*/ 5 h 17"/>
                    <a:gd name="T12" fmla="*/ 184 w 186"/>
                    <a:gd name="T13" fmla="*/ 0 h 17"/>
                    <a:gd name="T14" fmla="*/ 184 w 186"/>
                    <a:gd name="T15" fmla="*/ 0 h 17"/>
                    <a:gd name="T16" fmla="*/ 186 w 186"/>
                    <a:gd name="T17" fmla="*/ 7 h 17"/>
                    <a:gd name="T18" fmla="*/ 186 w 186"/>
                    <a:gd name="T19" fmla="*/ 17 h 17"/>
                    <a:gd name="T20" fmla="*/ 186 w 186"/>
                    <a:gd name="T21" fmla="*/ 17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6" h="17">
                      <a:moveTo>
                        <a:pt x="186" y="17"/>
                      </a:moveTo>
                      <a:lnTo>
                        <a:pt x="186" y="17"/>
                      </a:lnTo>
                      <a:lnTo>
                        <a:pt x="0" y="10"/>
                      </a:lnTo>
                      <a:lnTo>
                        <a:pt x="7" y="5"/>
                      </a:lnTo>
                      <a:lnTo>
                        <a:pt x="184" y="0"/>
                      </a:lnTo>
                      <a:lnTo>
                        <a:pt x="186" y="7"/>
                      </a:lnTo>
                      <a:lnTo>
                        <a:pt x="186" y="17"/>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5" name="Freeform 160"/>
                <p:cNvSpPr>
                  <a:spLocks noEditPoints="1"/>
                </p:cNvSpPr>
                <p:nvPr/>
              </p:nvSpPr>
              <p:spPr bwMode="auto">
                <a:xfrm>
                  <a:off x="4236" y="1009"/>
                  <a:ext cx="205" cy="11"/>
                </a:xfrm>
                <a:custGeom>
                  <a:avLst/>
                  <a:gdLst>
                    <a:gd name="T0" fmla="*/ 88 w 205"/>
                    <a:gd name="T1" fmla="*/ 11 h 11"/>
                    <a:gd name="T2" fmla="*/ 88 w 205"/>
                    <a:gd name="T3" fmla="*/ 11 h 11"/>
                    <a:gd name="T4" fmla="*/ 0 w 205"/>
                    <a:gd name="T5" fmla="*/ 7 h 11"/>
                    <a:gd name="T6" fmla="*/ 0 w 205"/>
                    <a:gd name="T7" fmla="*/ 7 h 11"/>
                    <a:gd name="T8" fmla="*/ 5 w 205"/>
                    <a:gd name="T9" fmla="*/ 4 h 11"/>
                    <a:gd name="T10" fmla="*/ 5 w 205"/>
                    <a:gd name="T11" fmla="*/ 4 h 11"/>
                    <a:gd name="T12" fmla="*/ 111 w 205"/>
                    <a:gd name="T13" fmla="*/ 2 h 11"/>
                    <a:gd name="T14" fmla="*/ 111 w 205"/>
                    <a:gd name="T15" fmla="*/ 2 h 11"/>
                    <a:gd name="T16" fmla="*/ 99 w 205"/>
                    <a:gd name="T17" fmla="*/ 4 h 11"/>
                    <a:gd name="T18" fmla="*/ 88 w 205"/>
                    <a:gd name="T19" fmla="*/ 11 h 11"/>
                    <a:gd name="T20" fmla="*/ 88 w 205"/>
                    <a:gd name="T21" fmla="*/ 11 h 11"/>
                    <a:gd name="T22" fmla="*/ 168 w 205"/>
                    <a:gd name="T23" fmla="*/ 0 h 11"/>
                    <a:gd name="T24" fmla="*/ 168 w 205"/>
                    <a:gd name="T25" fmla="*/ 0 h 11"/>
                    <a:gd name="T26" fmla="*/ 205 w 205"/>
                    <a:gd name="T27" fmla="*/ 0 h 11"/>
                    <a:gd name="T28" fmla="*/ 205 w 205"/>
                    <a:gd name="T29" fmla="*/ 0 h 11"/>
                    <a:gd name="T30" fmla="*/ 201 w 205"/>
                    <a:gd name="T31" fmla="*/ 4 h 11"/>
                    <a:gd name="T32" fmla="*/ 201 w 205"/>
                    <a:gd name="T33" fmla="*/ 4 h 11"/>
                    <a:gd name="T34" fmla="*/ 196 w 205"/>
                    <a:gd name="T35" fmla="*/ 7 h 11"/>
                    <a:gd name="T36" fmla="*/ 191 w 205"/>
                    <a:gd name="T37" fmla="*/ 7 h 11"/>
                    <a:gd name="T38" fmla="*/ 182 w 205"/>
                    <a:gd name="T39" fmla="*/ 2 h 11"/>
                    <a:gd name="T40" fmla="*/ 168 w 205"/>
                    <a:gd name="T41" fmla="*/ 0 h 11"/>
                    <a:gd name="T42" fmla="*/ 168 w 205"/>
                    <a:gd name="T43" fmla="*/ 0 h 11"/>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205" h="11">
                      <a:moveTo>
                        <a:pt x="88" y="11"/>
                      </a:moveTo>
                      <a:lnTo>
                        <a:pt x="88" y="11"/>
                      </a:lnTo>
                      <a:lnTo>
                        <a:pt x="0" y="7"/>
                      </a:lnTo>
                      <a:lnTo>
                        <a:pt x="5" y="4"/>
                      </a:lnTo>
                      <a:lnTo>
                        <a:pt x="111" y="2"/>
                      </a:lnTo>
                      <a:lnTo>
                        <a:pt x="99" y="4"/>
                      </a:lnTo>
                      <a:lnTo>
                        <a:pt x="88" y="11"/>
                      </a:lnTo>
                      <a:close/>
                      <a:moveTo>
                        <a:pt x="168" y="0"/>
                      </a:moveTo>
                      <a:lnTo>
                        <a:pt x="168" y="0"/>
                      </a:lnTo>
                      <a:lnTo>
                        <a:pt x="205" y="0"/>
                      </a:lnTo>
                      <a:lnTo>
                        <a:pt x="201" y="4"/>
                      </a:lnTo>
                      <a:lnTo>
                        <a:pt x="196" y="7"/>
                      </a:lnTo>
                      <a:lnTo>
                        <a:pt x="191" y="7"/>
                      </a:lnTo>
                      <a:lnTo>
                        <a:pt x="182" y="2"/>
                      </a:lnTo>
                      <a:lnTo>
                        <a:pt x="168" y="0"/>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6" name="Freeform 161"/>
                <p:cNvSpPr>
                  <a:spLocks/>
                </p:cNvSpPr>
                <p:nvPr/>
              </p:nvSpPr>
              <p:spPr bwMode="auto">
                <a:xfrm>
                  <a:off x="4222" y="1028"/>
                  <a:ext cx="92" cy="7"/>
                </a:xfrm>
                <a:custGeom>
                  <a:avLst/>
                  <a:gdLst>
                    <a:gd name="T0" fmla="*/ 83 w 92"/>
                    <a:gd name="T1" fmla="*/ 7 h 7"/>
                    <a:gd name="T2" fmla="*/ 83 w 92"/>
                    <a:gd name="T3" fmla="*/ 7 h 7"/>
                    <a:gd name="T4" fmla="*/ 0 w 92"/>
                    <a:gd name="T5" fmla="*/ 4 h 7"/>
                    <a:gd name="T6" fmla="*/ 0 w 92"/>
                    <a:gd name="T7" fmla="*/ 4 h 7"/>
                    <a:gd name="T8" fmla="*/ 3 w 92"/>
                    <a:gd name="T9" fmla="*/ 2 h 7"/>
                    <a:gd name="T10" fmla="*/ 3 w 92"/>
                    <a:gd name="T11" fmla="*/ 2 h 7"/>
                    <a:gd name="T12" fmla="*/ 92 w 92"/>
                    <a:gd name="T13" fmla="*/ 0 h 7"/>
                    <a:gd name="T14" fmla="*/ 92 w 92"/>
                    <a:gd name="T15" fmla="*/ 0 h 7"/>
                    <a:gd name="T16" fmla="*/ 83 w 92"/>
                    <a:gd name="T17" fmla="*/ 7 h 7"/>
                    <a:gd name="T18" fmla="*/ 83 w 92"/>
                    <a:gd name="T19" fmla="*/ 7 h 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2" h="7">
                      <a:moveTo>
                        <a:pt x="83" y="7"/>
                      </a:moveTo>
                      <a:lnTo>
                        <a:pt x="83" y="7"/>
                      </a:lnTo>
                      <a:lnTo>
                        <a:pt x="0" y="4"/>
                      </a:lnTo>
                      <a:lnTo>
                        <a:pt x="3" y="2"/>
                      </a:lnTo>
                      <a:lnTo>
                        <a:pt x="92" y="0"/>
                      </a:lnTo>
                      <a:lnTo>
                        <a:pt x="83" y="7"/>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7" name="Freeform 162"/>
                <p:cNvSpPr>
                  <a:spLocks/>
                </p:cNvSpPr>
                <p:nvPr/>
              </p:nvSpPr>
              <p:spPr bwMode="auto">
                <a:xfrm>
                  <a:off x="4210" y="1044"/>
                  <a:ext cx="88" cy="7"/>
                </a:xfrm>
                <a:custGeom>
                  <a:avLst/>
                  <a:gdLst>
                    <a:gd name="T0" fmla="*/ 81 w 88"/>
                    <a:gd name="T1" fmla="*/ 7 h 7"/>
                    <a:gd name="T2" fmla="*/ 81 w 88"/>
                    <a:gd name="T3" fmla="*/ 7 h 7"/>
                    <a:gd name="T4" fmla="*/ 0 w 88"/>
                    <a:gd name="T5" fmla="*/ 5 h 7"/>
                    <a:gd name="T6" fmla="*/ 0 w 88"/>
                    <a:gd name="T7" fmla="*/ 5 h 7"/>
                    <a:gd name="T8" fmla="*/ 3 w 88"/>
                    <a:gd name="T9" fmla="*/ 2 h 7"/>
                    <a:gd name="T10" fmla="*/ 3 w 88"/>
                    <a:gd name="T11" fmla="*/ 2 h 7"/>
                    <a:gd name="T12" fmla="*/ 88 w 88"/>
                    <a:gd name="T13" fmla="*/ 0 h 7"/>
                    <a:gd name="T14" fmla="*/ 88 w 88"/>
                    <a:gd name="T15" fmla="*/ 0 h 7"/>
                    <a:gd name="T16" fmla="*/ 81 w 88"/>
                    <a:gd name="T17" fmla="*/ 7 h 7"/>
                    <a:gd name="T18" fmla="*/ 81 w 88"/>
                    <a:gd name="T19" fmla="*/ 7 h 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8" h="7">
                      <a:moveTo>
                        <a:pt x="81" y="7"/>
                      </a:moveTo>
                      <a:lnTo>
                        <a:pt x="81" y="7"/>
                      </a:lnTo>
                      <a:lnTo>
                        <a:pt x="0" y="5"/>
                      </a:lnTo>
                      <a:lnTo>
                        <a:pt x="3" y="2"/>
                      </a:lnTo>
                      <a:lnTo>
                        <a:pt x="88" y="0"/>
                      </a:lnTo>
                      <a:lnTo>
                        <a:pt x="81" y="7"/>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8" name="Freeform 163"/>
                <p:cNvSpPr>
                  <a:spLocks/>
                </p:cNvSpPr>
                <p:nvPr/>
              </p:nvSpPr>
              <p:spPr bwMode="auto">
                <a:xfrm>
                  <a:off x="4201" y="1061"/>
                  <a:ext cx="85" cy="7"/>
                </a:xfrm>
                <a:custGeom>
                  <a:avLst/>
                  <a:gdLst>
                    <a:gd name="T0" fmla="*/ 80 w 85"/>
                    <a:gd name="T1" fmla="*/ 7 h 7"/>
                    <a:gd name="T2" fmla="*/ 80 w 85"/>
                    <a:gd name="T3" fmla="*/ 7 h 7"/>
                    <a:gd name="T4" fmla="*/ 0 w 85"/>
                    <a:gd name="T5" fmla="*/ 2 h 7"/>
                    <a:gd name="T6" fmla="*/ 0 w 85"/>
                    <a:gd name="T7" fmla="*/ 2 h 7"/>
                    <a:gd name="T8" fmla="*/ 0 w 85"/>
                    <a:gd name="T9" fmla="*/ 2 h 7"/>
                    <a:gd name="T10" fmla="*/ 0 w 85"/>
                    <a:gd name="T11" fmla="*/ 2 h 7"/>
                    <a:gd name="T12" fmla="*/ 85 w 85"/>
                    <a:gd name="T13" fmla="*/ 0 h 7"/>
                    <a:gd name="T14" fmla="*/ 85 w 85"/>
                    <a:gd name="T15" fmla="*/ 0 h 7"/>
                    <a:gd name="T16" fmla="*/ 80 w 85"/>
                    <a:gd name="T17" fmla="*/ 7 h 7"/>
                    <a:gd name="T18" fmla="*/ 80 w 85"/>
                    <a:gd name="T19" fmla="*/ 7 h 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5" h="7">
                      <a:moveTo>
                        <a:pt x="80" y="7"/>
                      </a:moveTo>
                      <a:lnTo>
                        <a:pt x="80" y="7"/>
                      </a:lnTo>
                      <a:lnTo>
                        <a:pt x="0" y="2"/>
                      </a:lnTo>
                      <a:lnTo>
                        <a:pt x="85" y="0"/>
                      </a:lnTo>
                      <a:lnTo>
                        <a:pt x="80" y="7"/>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39" name="Freeform 164"/>
                <p:cNvSpPr>
                  <a:spLocks/>
                </p:cNvSpPr>
                <p:nvPr/>
              </p:nvSpPr>
              <p:spPr bwMode="auto">
                <a:xfrm>
                  <a:off x="4194" y="1077"/>
                  <a:ext cx="85" cy="5"/>
                </a:xfrm>
                <a:custGeom>
                  <a:avLst/>
                  <a:gdLst>
                    <a:gd name="T0" fmla="*/ 85 w 85"/>
                    <a:gd name="T1" fmla="*/ 5 h 5"/>
                    <a:gd name="T2" fmla="*/ 85 w 85"/>
                    <a:gd name="T3" fmla="*/ 5 h 5"/>
                    <a:gd name="T4" fmla="*/ 0 w 85"/>
                    <a:gd name="T5" fmla="*/ 2 h 5"/>
                    <a:gd name="T6" fmla="*/ 0 w 85"/>
                    <a:gd name="T7" fmla="*/ 2 h 5"/>
                    <a:gd name="T8" fmla="*/ 0 w 85"/>
                    <a:gd name="T9" fmla="*/ 2 h 5"/>
                    <a:gd name="T10" fmla="*/ 0 w 85"/>
                    <a:gd name="T11" fmla="*/ 2 h 5"/>
                    <a:gd name="T12" fmla="*/ 85 w 85"/>
                    <a:gd name="T13" fmla="*/ 0 h 5"/>
                    <a:gd name="T14" fmla="*/ 85 w 85"/>
                    <a:gd name="T15" fmla="*/ 0 h 5"/>
                    <a:gd name="T16" fmla="*/ 85 w 85"/>
                    <a:gd name="T17" fmla="*/ 5 h 5"/>
                    <a:gd name="T18" fmla="*/ 85 w 85"/>
                    <a:gd name="T19" fmla="*/ 5 h 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5" h="5">
                      <a:moveTo>
                        <a:pt x="85" y="5"/>
                      </a:moveTo>
                      <a:lnTo>
                        <a:pt x="85" y="5"/>
                      </a:lnTo>
                      <a:lnTo>
                        <a:pt x="0" y="2"/>
                      </a:lnTo>
                      <a:lnTo>
                        <a:pt x="85" y="0"/>
                      </a:lnTo>
                      <a:lnTo>
                        <a:pt x="85" y="5"/>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40" name="Freeform 165"/>
                <p:cNvSpPr>
                  <a:spLocks/>
                </p:cNvSpPr>
                <p:nvPr/>
              </p:nvSpPr>
              <p:spPr bwMode="auto">
                <a:xfrm>
                  <a:off x="4187" y="1091"/>
                  <a:ext cx="89" cy="7"/>
                </a:xfrm>
                <a:custGeom>
                  <a:avLst/>
                  <a:gdLst>
                    <a:gd name="T0" fmla="*/ 89 w 89"/>
                    <a:gd name="T1" fmla="*/ 7 h 7"/>
                    <a:gd name="T2" fmla="*/ 89 w 89"/>
                    <a:gd name="T3" fmla="*/ 7 h 7"/>
                    <a:gd name="T4" fmla="*/ 0 w 89"/>
                    <a:gd name="T5" fmla="*/ 5 h 7"/>
                    <a:gd name="T6" fmla="*/ 0 w 89"/>
                    <a:gd name="T7" fmla="*/ 5 h 7"/>
                    <a:gd name="T8" fmla="*/ 0 w 89"/>
                    <a:gd name="T9" fmla="*/ 5 h 7"/>
                    <a:gd name="T10" fmla="*/ 0 w 89"/>
                    <a:gd name="T11" fmla="*/ 5 h 7"/>
                    <a:gd name="T12" fmla="*/ 89 w 89"/>
                    <a:gd name="T13" fmla="*/ 0 h 7"/>
                    <a:gd name="T14" fmla="*/ 89 w 89"/>
                    <a:gd name="T15" fmla="*/ 0 h 7"/>
                    <a:gd name="T16" fmla="*/ 89 w 89"/>
                    <a:gd name="T17" fmla="*/ 7 h 7"/>
                    <a:gd name="T18" fmla="*/ 89 w 89"/>
                    <a:gd name="T19" fmla="*/ 7 h 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9" h="7">
                      <a:moveTo>
                        <a:pt x="89" y="7"/>
                      </a:moveTo>
                      <a:lnTo>
                        <a:pt x="89" y="7"/>
                      </a:lnTo>
                      <a:lnTo>
                        <a:pt x="0" y="5"/>
                      </a:lnTo>
                      <a:lnTo>
                        <a:pt x="89" y="0"/>
                      </a:lnTo>
                      <a:lnTo>
                        <a:pt x="89" y="7"/>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41" name="Freeform 166"/>
                <p:cNvSpPr>
                  <a:spLocks/>
                </p:cNvSpPr>
                <p:nvPr/>
              </p:nvSpPr>
              <p:spPr bwMode="auto">
                <a:xfrm>
                  <a:off x="4182" y="1108"/>
                  <a:ext cx="97" cy="7"/>
                </a:xfrm>
                <a:custGeom>
                  <a:avLst/>
                  <a:gdLst>
                    <a:gd name="T0" fmla="*/ 97 w 97"/>
                    <a:gd name="T1" fmla="*/ 7 h 7"/>
                    <a:gd name="T2" fmla="*/ 97 w 97"/>
                    <a:gd name="T3" fmla="*/ 7 h 7"/>
                    <a:gd name="T4" fmla="*/ 0 w 97"/>
                    <a:gd name="T5" fmla="*/ 4 h 7"/>
                    <a:gd name="T6" fmla="*/ 0 w 97"/>
                    <a:gd name="T7" fmla="*/ 4 h 7"/>
                    <a:gd name="T8" fmla="*/ 0 w 97"/>
                    <a:gd name="T9" fmla="*/ 2 h 7"/>
                    <a:gd name="T10" fmla="*/ 0 w 97"/>
                    <a:gd name="T11" fmla="*/ 2 h 7"/>
                    <a:gd name="T12" fmla="*/ 94 w 97"/>
                    <a:gd name="T13" fmla="*/ 0 h 7"/>
                    <a:gd name="T14" fmla="*/ 94 w 97"/>
                    <a:gd name="T15" fmla="*/ 0 h 7"/>
                    <a:gd name="T16" fmla="*/ 97 w 97"/>
                    <a:gd name="T17" fmla="*/ 7 h 7"/>
                    <a:gd name="T18" fmla="*/ 97 w 97"/>
                    <a:gd name="T19" fmla="*/ 7 h 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7" h="7">
                      <a:moveTo>
                        <a:pt x="97" y="7"/>
                      </a:moveTo>
                      <a:lnTo>
                        <a:pt x="97" y="7"/>
                      </a:lnTo>
                      <a:lnTo>
                        <a:pt x="0" y="4"/>
                      </a:lnTo>
                      <a:lnTo>
                        <a:pt x="0" y="2"/>
                      </a:lnTo>
                      <a:lnTo>
                        <a:pt x="94" y="0"/>
                      </a:lnTo>
                      <a:lnTo>
                        <a:pt x="97" y="7"/>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42" name="Freeform 167"/>
                <p:cNvSpPr>
                  <a:spLocks/>
                </p:cNvSpPr>
                <p:nvPr/>
              </p:nvSpPr>
              <p:spPr bwMode="auto">
                <a:xfrm>
                  <a:off x="4180" y="1124"/>
                  <a:ext cx="104" cy="7"/>
                </a:xfrm>
                <a:custGeom>
                  <a:avLst/>
                  <a:gdLst>
                    <a:gd name="T0" fmla="*/ 104 w 104"/>
                    <a:gd name="T1" fmla="*/ 7 h 7"/>
                    <a:gd name="T2" fmla="*/ 0 w 104"/>
                    <a:gd name="T3" fmla="*/ 3 h 7"/>
                    <a:gd name="T4" fmla="*/ 0 w 104"/>
                    <a:gd name="T5" fmla="*/ 3 h 7"/>
                    <a:gd name="T6" fmla="*/ 0 w 104"/>
                    <a:gd name="T7" fmla="*/ 3 h 7"/>
                    <a:gd name="T8" fmla="*/ 101 w 104"/>
                    <a:gd name="T9" fmla="*/ 0 h 7"/>
                    <a:gd name="T10" fmla="*/ 101 w 104"/>
                    <a:gd name="T11" fmla="*/ 0 h 7"/>
                    <a:gd name="T12" fmla="*/ 104 w 104"/>
                    <a:gd name="T13" fmla="*/ 7 h 7"/>
                    <a:gd name="T14" fmla="*/ 104 w 104"/>
                    <a:gd name="T15" fmla="*/ 7 h 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04" h="7">
                      <a:moveTo>
                        <a:pt x="104" y="7"/>
                      </a:moveTo>
                      <a:lnTo>
                        <a:pt x="0" y="3"/>
                      </a:lnTo>
                      <a:lnTo>
                        <a:pt x="101" y="0"/>
                      </a:lnTo>
                      <a:lnTo>
                        <a:pt x="104" y="7"/>
                      </a:lnTo>
                      <a:close/>
                    </a:path>
                  </a:pathLst>
                </a:custGeom>
                <a:solidFill>
                  <a:srgbClr val="A6A6A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43" name="Freeform 168"/>
                <p:cNvSpPr>
                  <a:spLocks/>
                </p:cNvSpPr>
                <p:nvPr/>
              </p:nvSpPr>
              <p:spPr bwMode="auto">
                <a:xfrm>
                  <a:off x="4175" y="1148"/>
                  <a:ext cx="111" cy="75"/>
                </a:xfrm>
                <a:custGeom>
                  <a:avLst/>
                  <a:gdLst>
                    <a:gd name="T0" fmla="*/ 111 w 111"/>
                    <a:gd name="T1" fmla="*/ 16 h 75"/>
                    <a:gd name="T2" fmla="*/ 2 w 111"/>
                    <a:gd name="T3" fmla="*/ 0 h 75"/>
                    <a:gd name="T4" fmla="*/ 2 w 111"/>
                    <a:gd name="T5" fmla="*/ 0 h 75"/>
                    <a:gd name="T6" fmla="*/ 0 w 111"/>
                    <a:gd name="T7" fmla="*/ 12 h 75"/>
                    <a:gd name="T8" fmla="*/ 0 w 111"/>
                    <a:gd name="T9" fmla="*/ 56 h 75"/>
                    <a:gd name="T10" fmla="*/ 85 w 111"/>
                    <a:gd name="T11" fmla="*/ 75 h 75"/>
                    <a:gd name="T12" fmla="*/ 85 w 111"/>
                    <a:gd name="T13" fmla="*/ 75 h 75"/>
                    <a:gd name="T14" fmla="*/ 87 w 111"/>
                    <a:gd name="T15" fmla="*/ 71 h 75"/>
                    <a:gd name="T16" fmla="*/ 97 w 111"/>
                    <a:gd name="T17" fmla="*/ 59 h 75"/>
                    <a:gd name="T18" fmla="*/ 106 w 111"/>
                    <a:gd name="T19" fmla="*/ 40 h 75"/>
                    <a:gd name="T20" fmla="*/ 109 w 111"/>
                    <a:gd name="T21" fmla="*/ 28 h 75"/>
                    <a:gd name="T22" fmla="*/ 111 w 111"/>
                    <a:gd name="T23" fmla="*/ 16 h 75"/>
                    <a:gd name="T24" fmla="*/ 111 w 111"/>
                    <a:gd name="T25" fmla="*/ 16 h 75"/>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11" h="75">
                      <a:moveTo>
                        <a:pt x="111" y="16"/>
                      </a:moveTo>
                      <a:lnTo>
                        <a:pt x="2" y="0"/>
                      </a:lnTo>
                      <a:lnTo>
                        <a:pt x="0" y="12"/>
                      </a:lnTo>
                      <a:lnTo>
                        <a:pt x="0" y="56"/>
                      </a:lnTo>
                      <a:lnTo>
                        <a:pt x="85" y="75"/>
                      </a:lnTo>
                      <a:lnTo>
                        <a:pt x="87" y="71"/>
                      </a:lnTo>
                      <a:lnTo>
                        <a:pt x="97" y="59"/>
                      </a:lnTo>
                      <a:lnTo>
                        <a:pt x="106" y="40"/>
                      </a:lnTo>
                      <a:lnTo>
                        <a:pt x="109" y="28"/>
                      </a:lnTo>
                      <a:lnTo>
                        <a:pt x="111" y="16"/>
                      </a:lnTo>
                      <a:close/>
                    </a:path>
                  </a:pathLst>
                </a:custGeom>
                <a:solidFill>
                  <a:srgbClr val="86736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44" name="Freeform 169"/>
                <p:cNvSpPr>
                  <a:spLocks/>
                </p:cNvSpPr>
                <p:nvPr/>
              </p:nvSpPr>
              <p:spPr bwMode="auto">
                <a:xfrm>
                  <a:off x="4522" y="962"/>
                  <a:ext cx="37" cy="54"/>
                </a:xfrm>
                <a:custGeom>
                  <a:avLst/>
                  <a:gdLst>
                    <a:gd name="T0" fmla="*/ 37 w 37"/>
                    <a:gd name="T1" fmla="*/ 0 h 54"/>
                    <a:gd name="T2" fmla="*/ 37 w 37"/>
                    <a:gd name="T3" fmla="*/ 0 h 54"/>
                    <a:gd name="T4" fmla="*/ 26 w 37"/>
                    <a:gd name="T5" fmla="*/ 21 h 54"/>
                    <a:gd name="T6" fmla="*/ 26 w 37"/>
                    <a:gd name="T7" fmla="*/ 21 h 54"/>
                    <a:gd name="T8" fmla="*/ 4 w 37"/>
                    <a:gd name="T9" fmla="*/ 49 h 54"/>
                    <a:gd name="T10" fmla="*/ 0 w 37"/>
                    <a:gd name="T11" fmla="*/ 54 h 54"/>
                    <a:gd name="T12" fmla="*/ 0 w 37"/>
                    <a:gd name="T13" fmla="*/ 54 h 54"/>
                    <a:gd name="T14" fmla="*/ 11 w 37"/>
                    <a:gd name="T15" fmla="*/ 37 h 54"/>
                    <a:gd name="T16" fmla="*/ 21 w 37"/>
                    <a:gd name="T17" fmla="*/ 21 h 54"/>
                    <a:gd name="T18" fmla="*/ 30 w 37"/>
                    <a:gd name="T19" fmla="*/ 0 h 54"/>
                    <a:gd name="T20" fmla="*/ 37 w 37"/>
                    <a:gd name="T21" fmla="*/ 0 h 5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7" h="54">
                      <a:moveTo>
                        <a:pt x="37" y="0"/>
                      </a:moveTo>
                      <a:lnTo>
                        <a:pt x="37" y="0"/>
                      </a:lnTo>
                      <a:lnTo>
                        <a:pt x="26" y="21"/>
                      </a:lnTo>
                      <a:lnTo>
                        <a:pt x="4" y="49"/>
                      </a:lnTo>
                      <a:lnTo>
                        <a:pt x="0" y="54"/>
                      </a:lnTo>
                      <a:lnTo>
                        <a:pt x="11" y="37"/>
                      </a:lnTo>
                      <a:lnTo>
                        <a:pt x="21" y="21"/>
                      </a:lnTo>
                      <a:lnTo>
                        <a:pt x="30" y="0"/>
                      </a:lnTo>
                      <a:lnTo>
                        <a:pt x="37" y="0"/>
                      </a:lnTo>
                      <a:close/>
                    </a:path>
                  </a:pathLst>
                </a:custGeom>
                <a:solidFill>
                  <a:srgbClr val="BFBFB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3745" name="Freeform 170"/>
                <p:cNvSpPr>
                  <a:spLocks/>
                </p:cNvSpPr>
                <p:nvPr/>
              </p:nvSpPr>
              <p:spPr bwMode="auto">
                <a:xfrm>
                  <a:off x="4331" y="1153"/>
                  <a:ext cx="341" cy="301"/>
                </a:xfrm>
                <a:custGeom>
                  <a:avLst/>
                  <a:gdLst>
                    <a:gd name="T0" fmla="*/ 186 w 341"/>
                    <a:gd name="T1" fmla="*/ 153 h 301"/>
                    <a:gd name="T2" fmla="*/ 0 w 341"/>
                    <a:gd name="T3" fmla="*/ 0 h 301"/>
                    <a:gd name="T4" fmla="*/ 184 w 341"/>
                    <a:gd name="T5" fmla="*/ 160 h 301"/>
                    <a:gd name="T6" fmla="*/ 202 w 341"/>
                    <a:gd name="T7" fmla="*/ 165 h 301"/>
                    <a:gd name="T8" fmla="*/ 257 w 341"/>
                    <a:gd name="T9" fmla="*/ 233 h 301"/>
                    <a:gd name="T10" fmla="*/ 341 w 341"/>
                    <a:gd name="T11" fmla="*/ 301 h 301"/>
                    <a:gd name="T12" fmla="*/ 332 w 341"/>
                    <a:gd name="T13" fmla="*/ 282 h 301"/>
                    <a:gd name="T14" fmla="*/ 261 w 341"/>
                    <a:gd name="T15" fmla="*/ 228 h 301"/>
                    <a:gd name="T16" fmla="*/ 207 w 341"/>
                    <a:gd name="T17" fmla="*/ 160 h 301"/>
                    <a:gd name="T18" fmla="*/ 186 w 341"/>
                    <a:gd name="T19" fmla="*/ 153 h 301"/>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41" h="301">
                      <a:moveTo>
                        <a:pt x="186" y="153"/>
                      </a:moveTo>
                      <a:lnTo>
                        <a:pt x="0" y="0"/>
                      </a:lnTo>
                      <a:lnTo>
                        <a:pt x="184" y="160"/>
                      </a:lnTo>
                      <a:lnTo>
                        <a:pt x="202" y="165"/>
                      </a:lnTo>
                      <a:lnTo>
                        <a:pt x="257" y="233"/>
                      </a:lnTo>
                      <a:lnTo>
                        <a:pt x="341" y="301"/>
                      </a:lnTo>
                      <a:lnTo>
                        <a:pt x="332" y="282"/>
                      </a:lnTo>
                      <a:lnTo>
                        <a:pt x="261" y="228"/>
                      </a:lnTo>
                      <a:lnTo>
                        <a:pt x="207" y="160"/>
                      </a:lnTo>
                      <a:lnTo>
                        <a:pt x="186" y="153"/>
                      </a:lnTo>
                      <a:close/>
                    </a:path>
                  </a:pathLst>
                </a:custGeom>
                <a:solidFill>
                  <a:srgbClr val="D2D8D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23581" name="Line 188"/>
              <p:cNvSpPr>
                <a:spLocks noChangeShapeType="1"/>
              </p:cNvSpPr>
              <p:nvPr/>
            </p:nvSpPr>
            <p:spPr bwMode="auto">
              <a:xfrm>
                <a:off x="2096" y="661"/>
                <a:ext cx="788" cy="569"/>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p>
                <a:endParaRPr lang="en-US"/>
              </a:p>
            </p:txBody>
          </p:sp>
          <p:sp>
            <p:nvSpPr>
              <p:cNvPr id="23582" name="Line 189"/>
              <p:cNvSpPr>
                <a:spLocks noChangeShapeType="1"/>
              </p:cNvSpPr>
              <p:nvPr/>
            </p:nvSpPr>
            <p:spPr bwMode="auto">
              <a:xfrm>
                <a:off x="2052" y="836"/>
                <a:ext cx="1752" cy="88"/>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p>
                <a:endParaRPr lang="en-US"/>
              </a:p>
            </p:txBody>
          </p:sp>
          <p:sp>
            <p:nvSpPr>
              <p:cNvPr id="23583" name="Line 190"/>
              <p:cNvSpPr>
                <a:spLocks noChangeShapeType="1"/>
              </p:cNvSpPr>
              <p:nvPr/>
            </p:nvSpPr>
            <p:spPr bwMode="auto">
              <a:xfrm>
                <a:off x="2052" y="967"/>
                <a:ext cx="832" cy="88"/>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p>
                <a:endParaRPr lang="en-US"/>
              </a:p>
            </p:txBody>
          </p:sp>
          <p:sp>
            <p:nvSpPr>
              <p:cNvPr id="23584" name="Line 191"/>
              <p:cNvSpPr>
                <a:spLocks noChangeShapeType="1"/>
              </p:cNvSpPr>
              <p:nvPr/>
            </p:nvSpPr>
            <p:spPr bwMode="auto">
              <a:xfrm flipV="1">
                <a:off x="2052" y="748"/>
                <a:ext cx="1752" cy="351"/>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p>
                <a:endParaRPr lang="en-US"/>
              </a:p>
            </p:txBody>
          </p:sp>
        </p:grpSp>
        <p:sp>
          <p:nvSpPr>
            <p:cNvPr id="23579" name="Text Box 206"/>
            <p:cNvSpPr txBox="1">
              <a:spLocks noChangeArrowheads="1"/>
            </p:cNvSpPr>
            <p:nvPr/>
          </p:nvSpPr>
          <p:spPr bwMode="auto">
            <a:xfrm>
              <a:off x="3872" y="1449"/>
              <a:ext cx="618" cy="364"/>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spcBef>
                  <a:spcPct val="0"/>
                </a:spcBef>
              </a:pPr>
              <a:r>
                <a:rPr lang="en-US" altLang="ko-KR">
                  <a:ea typeface="굴림" panose="020B0600000101010101" pitchFamily="34" charset="-127"/>
                </a:rPr>
                <a:t>Disk</a:t>
              </a:r>
            </a:p>
            <a:p>
              <a:pPr>
                <a:spcBef>
                  <a:spcPct val="0"/>
                </a:spcBef>
              </a:pPr>
              <a:r>
                <a:rPr lang="en-US" altLang="ko-KR">
                  <a:ea typeface="굴림" panose="020B0600000101010101" pitchFamily="34" charset="-127"/>
                </a:rPr>
                <a:t>500GB</a:t>
              </a:r>
            </a:p>
          </p:txBody>
        </p:sp>
      </p:grpSp>
      <p:grpSp>
        <p:nvGrpSpPr>
          <p:cNvPr id="765177" name="Group 249"/>
          <p:cNvGrpSpPr>
            <a:grpSpLocks/>
          </p:cNvGrpSpPr>
          <p:nvPr/>
        </p:nvGrpSpPr>
        <p:grpSpPr bwMode="auto">
          <a:xfrm>
            <a:off x="1092200" y="257175"/>
            <a:ext cx="1138238" cy="3324225"/>
            <a:chOff x="576" y="48"/>
            <a:chExt cx="717" cy="2094"/>
          </a:xfrm>
        </p:grpSpPr>
        <p:sp>
          <p:nvSpPr>
            <p:cNvPr id="23560" name="Rectangle 4"/>
            <p:cNvSpPr>
              <a:spLocks noChangeArrowheads="1"/>
            </p:cNvSpPr>
            <p:nvPr/>
          </p:nvSpPr>
          <p:spPr bwMode="auto">
            <a:xfrm>
              <a:off x="607" y="48"/>
              <a:ext cx="657" cy="1576"/>
            </a:xfrm>
            <a:prstGeom prst="rect">
              <a:avLst/>
            </a:prstGeom>
            <a:solidFill>
              <a:srgbClr val="53FB25"/>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ko-KR" altLang="en-US" sz="6000">
                  <a:ea typeface="굴림" panose="020B0600000101010101" pitchFamily="34" charset="-127"/>
                  <a:sym typeface="Symbol" panose="05050102010706020507" pitchFamily="18" charset="2"/>
                </a:rPr>
                <a:t></a:t>
              </a:r>
            </a:p>
          </p:txBody>
        </p:sp>
        <p:sp>
          <p:nvSpPr>
            <p:cNvPr id="23561" name="Text Box 205"/>
            <p:cNvSpPr txBox="1">
              <a:spLocks noChangeArrowheads="1"/>
            </p:cNvSpPr>
            <p:nvPr/>
          </p:nvSpPr>
          <p:spPr bwMode="auto">
            <a:xfrm>
              <a:off x="576" y="1624"/>
              <a:ext cx="717" cy="518"/>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spcBef>
                  <a:spcPct val="0"/>
                </a:spcBef>
              </a:pPr>
              <a:r>
                <a:rPr lang="en-US" altLang="ko-KR">
                  <a:ea typeface="굴림" panose="020B0600000101010101" pitchFamily="34" charset="-127"/>
                </a:rPr>
                <a:t>Virtual</a:t>
              </a:r>
            </a:p>
            <a:p>
              <a:pPr>
                <a:spcBef>
                  <a:spcPct val="0"/>
                </a:spcBef>
              </a:pPr>
              <a:r>
                <a:rPr lang="en-US" altLang="ko-KR">
                  <a:ea typeface="굴림" panose="020B0600000101010101" pitchFamily="34" charset="-127"/>
                </a:rPr>
                <a:t>Memory</a:t>
              </a:r>
            </a:p>
            <a:p>
              <a:pPr>
                <a:spcBef>
                  <a:spcPct val="0"/>
                </a:spcBef>
              </a:pPr>
              <a:r>
                <a:rPr lang="en-US" altLang="ko-KR">
                  <a:ea typeface="굴림" panose="020B0600000101010101" pitchFamily="34" charset="-127"/>
                </a:rPr>
                <a:t>4 GB</a:t>
              </a:r>
            </a:p>
          </p:txBody>
        </p:sp>
        <p:sp>
          <p:nvSpPr>
            <p:cNvPr id="23562" name="Rectangle 224"/>
            <p:cNvSpPr>
              <a:spLocks noChangeArrowheads="1"/>
            </p:cNvSpPr>
            <p:nvPr/>
          </p:nvSpPr>
          <p:spPr bwMode="auto">
            <a:xfrm>
              <a:off x="607" y="1274"/>
              <a:ext cx="657" cy="87"/>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63" name="Rectangle 225"/>
            <p:cNvSpPr>
              <a:spLocks noChangeArrowheads="1"/>
            </p:cNvSpPr>
            <p:nvPr/>
          </p:nvSpPr>
          <p:spPr bwMode="auto">
            <a:xfrm>
              <a:off x="607" y="1186"/>
              <a:ext cx="657" cy="88"/>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64" name="Rectangle 226"/>
            <p:cNvSpPr>
              <a:spLocks noChangeArrowheads="1"/>
            </p:cNvSpPr>
            <p:nvPr/>
          </p:nvSpPr>
          <p:spPr bwMode="auto">
            <a:xfrm>
              <a:off x="607" y="1099"/>
              <a:ext cx="657" cy="87"/>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65" name="Rectangle 227"/>
            <p:cNvSpPr>
              <a:spLocks noChangeArrowheads="1"/>
            </p:cNvSpPr>
            <p:nvPr/>
          </p:nvSpPr>
          <p:spPr bwMode="auto">
            <a:xfrm>
              <a:off x="607" y="1011"/>
              <a:ext cx="657" cy="88"/>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66" name="Rectangle 228"/>
            <p:cNvSpPr>
              <a:spLocks noChangeArrowheads="1"/>
            </p:cNvSpPr>
            <p:nvPr/>
          </p:nvSpPr>
          <p:spPr bwMode="auto">
            <a:xfrm>
              <a:off x="607" y="924"/>
              <a:ext cx="657" cy="87"/>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67" name="Rectangle 229"/>
            <p:cNvSpPr>
              <a:spLocks noChangeArrowheads="1"/>
            </p:cNvSpPr>
            <p:nvPr/>
          </p:nvSpPr>
          <p:spPr bwMode="auto">
            <a:xfrm>
              <a:off x="607" y="836"/>
              <a:ext cx="657" cy="88"/>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68" name="Rectangle 230"/>
            <p:cNvSpPr>
              <a:spLocks noChangeArrowheads="1"/>
            </p:cNvSpPr>
            <p:nvPr/>
          </p:nvSpPr>
          <p:spPr bwMode="auto">
            <a:xfrm>
              <a:off x="607" y="748"/>
              <a:ext cx="657" cy="88"/>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69" name="Rectangle 231"/>
            <p:cNvSpPr>
              <a:spLocks noChangeArrowheads="1"/>
            </p:cNvSpPr>
            <p:nvPr/>
          </p:nvSpPr>
          <p:spPr bwMode="auto">
            <a:xfrm>
              <a:off x="607" y="661"/>
              <a:ext cx="657" cy="87"/>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70" name="Rectangle 232"/>
            <p:cNvSpPr>
              <a:spLocks noChangeArrowheads="1"/>
            </p:cNvSpPr>
            <p:nvPr/>
          </p:nvSpPr>
          <p:spPr bwMode="auto">
            <a:xfrm>
              <a:off x="607" y="573"/>
              <a:ext cx="657" cy="88"/>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71" name="Rectangle 233"/>
            <p:cNvSpPr>
              <a:spLocks noChangeArrowheads="1"/>
            </p:cNvSpPr>
            <p:nvPr/>
          </p:nvSpPr>
          <p:spPr bwMode="auto">
            <a:xfrm>
              <a:off x="607" y="486"/>
              <a:ext cx="657" cy="87"/>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72" name="Rectangle 234"/>
            <p:cNvSpPr>
              <a:spLocks noChangeArrowheads="1"/>
            </p:cNvSpPr>
            <p:nvPr/>
          </p:nvSpPr>
          <p:spPr bwMode="auto">
            <a:xfrm>
              <a:off x="607" y="398"/>
              <a:ext cx="657" cy="88"/>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73" name="Rectangle 235"/>
            <p:cNvSpPr>
              <a:spLocks noChangeArrowheads="1"/>
            </p:cNvSpPr>
            <p:nvPr/>
          </p:nvSpPr>
          <p:spPr bwMode="auto">
            <a:xfrm>
              <a:off x="607" y="311"/>
              <a:ext cx="657" cy="87"/>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74" name="Rectangle 236"/>
            <p:cNvSpPr>
              <a:spLocks noChangeArrowheads="1"/>
            </p:cNvSpPr>
            <p:nvPr/>
          </p:nvSpPr>
          <p:spPr bwMode="auto">
            <a:xfrm>
              <a:off x="607" y="223"/>
              <a:ext cx="657" cy="88"/>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75" name="Rectangle 237"/>
            <p:cNvSpPr>
              <a:spLocks noChangeArrowheads="1"/>
            </p:cNvSpPr>
            <p:nvPr/>
          </p:nvSpPr>
          <p:spPr bwMode="auto">
            <a:xfrm>
              <a:off x="607" y="136"/>
              <a:ext cx="657" cy="87"/>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76" name="Rectangle 243"/>
            <p:cNvSpPr>
              <a:spLocks noChangeArrowheads="1"/>
            </p:cNvSpPr>
            <p:nvPr/>
          </p:nvSpPr>
          <p:spPr bwMode="auto">
            <a:xfrm>
              <a:off x="607" y="1361"/>
              <a:ext cx="657" cy="88"/>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sp>
          <p:nvSpPr>
            <p:cNvPr id="23577" name="Rectangle 244"/>
            <p:cNvSpPr>
              <a:spLocks noChangeArrowheads="1"/>
            </p:cNvSpPr>
            <p:nvPr/>
          </p:nvSpPr>
          <p:spPr bwMode="auto">
            <a:xfrm>
              <a:off x="607" y="1449"/>
              <a:ext cx="657" cy="87"/>
            </a:xfrm>
            <a:prstGeom prst="rect">
              <a:avLst/>
            </a:prstGeom>
            <a:noFill/>
            <a:ln w="12700" algn="ctr">
              <a:solidFill>
                <a:schemeClr val="tx1"/>
              </a:solidFill>
              <a:prstDash val="dash"/>
              <a:miter lim="800000"/>
              <a:headEnd/>
              <a:tailEnd/>
            </a:ln>
            <a:effectLst/>
            <a:extLst>
              <a:ext uri="{909E8E84-426E-40DD-AFC4-6F175D3DCCD1}">
                <a14:hiddenFill xmlns:a14="http://schemas.microsoft.com/office/drawing/2010/main">
                  <a:solidFill>
                    <a:srgbClr val="FF66CC"/>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en-US" altLang="en-US"/>
            </a:p>
          </p:txBody>
        </p:sp>
      </p:grpSp>
    </p:spTree>
    <p:extLst>
      <p:ext uri="{BB962C8B-B14F-4D97-AF65-F5344CB8AC3E}">
        <p14:creationId xmlns:p14="http://schemas.microsoft.com/office/powerpoint/2010/main" val="368828072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765177"/>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2" presetClass="entr" presetSubtype="8" fill="hold" nodeType="clickEffect">
                                  <p:stCondLst>
                                    <p:cond delay="0"/>
                                  </p:stCondLst>
                                  <p:childTnLst>
                                    <p:set>
                                      <p:cBhvr>
                                        <p:cTn id="10" dur="1" fill="hold">
                                          <p:stCondLst>
                                            <p:cond delay="0"/>
                                          </p:stCondLst>
                                        </p:cTn>
                                        <p:tgtEl>
                                          <p:spTgt spid="765178"/>
                                        </p:tgtEl>
                                        <p:attrNameLst>
                                          <p:attrName>style.visibility</p:attrName>
                                        </p:attrNameLst>
                                      </p:cBhvr>
                                      <p:to>
                                        <p:strVal val="visible"/>
                                      </p:to>
                                    </p:set>
                                    <p:animEffect transition="in" filter="wipe(left)">
                                      <p:cBhvr>
                                        <p:cTn id="11" dur="500"/>
                                        <p:tgtEl>
                                          <p:spTgt spid="765178"/>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1" presetClass="entr" presetSubtype="0" fill="hold" nodeType="clickEffect">
                                  <p:stCondLst>
                                    <p:cond delay="0"/>
                                  </p:stCondLst>
                                  <p:childTnLst>
                                    <p:set>
                                      <p:cBhvr>
                                        <p:cTn id="15" dur="1" fill="hold">
                                          <p:stCondLst>
                                            <p:cond delay="0"/>
                                          </p:stCondLst>
                                        </p:cTn>
                                        <p:tgtEl>
                                          <p:spTgt spid="765179"/>
                                        </p:tgtEl>
                                        <p:attrNameLst>
                                          <p:attrName>style.visibility</p:attrName>
                                        </p:attrNameLst>
                                      </p:cBhvr>
                                      <p:to>
                                        <p:strVal val="visible"/>
                                      </p:to>
                                    </p:set>
                                  </p:childTnLst>
                                </p:cTn>
                              </p:par>
                            </p:childTnLst>
                          </p:cTn>
                        </p:par>
                      </p:childTnLst>
                    </p:cTn>
                  </p:par>
                  <p:par>
                    <p:cTn id="16" fill="hold" nodeType="clickPar">
                      <p:stCondLst>
                        <p:cond delay="indefinite"/>
                      </p:stCondLst>
                      <p:childTnLst>
                        <p:par>
                          <p:cTn id="17" fill="hold" nodeType="withGroup">
                            <p:stCondLst>
                              <p:cond delay="0"/>
                            </p:stCondLst>
                            <p:childTnLst>
                              <p:par>
                                <p:cTn id="18" presetID="22" presetClass="entr" presetSubtype="8" fill="hold" nodeType="clickEffect">
                                  <p:stCondLst>
                                    <p:cond delay="0"/>
                                  </p:stCondLst>
                                  <p:childTnLst>
                                    <p:set>
                                      <p:cBhvr>
                                        <p:cTn id="19" dur="1" fill="hold">
                                          <p:stCondLst>
                                            <p:cond delay="0"/>
                                          </p:stCondLst>
                                        </p:cTn>
                                        <p:tgtEl>
                                          <p:spTgt spid="765181"/>
                                        </p:tgtEl>
                                        <p:attrNameLst>
                                          <p:attrName>style.visibility</p:attrName>
                                        </p:attrNameLst>
                                      </p:cBhvr>
                                      <p:to>
                                        <p:strVal val="visible"/>
                                      </p:to>
                                    </p:set>
                                    <p:animEffect transition="in" filter="wipe(left)">
                                      <p:cBhvr>
                                        <p:cTn id="20" dur="500"/>
                                        <p:tgtEl>
                                          <p:spTgt spid="765181"/>
                                        </p:tgtEl>
                                      </p:cBhvr>
                                    </p:animEffec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4931">
                                            <p:txEl>
                                              <p:pRg st="0" end="0"/>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64931">
                                            <p:txEl>
                                              <p:pRg st="1" end="1"/>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64931">
                                            <p:txEl>
                                              <p:pRg st="2" end="2"/>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64931">
                                            <p:txEl>
                                              <p:pRg st="3" end="3"/>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64931">
                                            <p:txEl>
                                              <p:pRg st="4" end="4"/>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64931">
                                            <p:txEl>
                                              <p:pRg st="5" end="5"/>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64931">
                                            <p:txEl>
                                              <p:pRg st="6" end="6"/>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64931">
                                            <p:txEl>
                                              <p:pRg st="7" end="7"/>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649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4931" grpId="0" build="p"/>
    </p:bldLst>
  </p:timing>
</p:sld>
</file>

<file path=ppt/slides/slide4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altLang="ko-KR">
                <a:ea typeface="굴림" panose="020B0600000101010101" pitchFamily="34" charset="-127"/>
              </a:rPr>
              <a:t>Review: What is in a PTE?</a:t>
            </a:r>
          </a:p>
        </p:txBody>
      </p:sp>
      <p:sp>
        <p:nvSpPr>
          <p:cNvPr id="25603" name="Rectangle 3"/>
          <p:cNvSpPr>
            <a:spLocks noGrp="1" noChangeArrowheads="1"/>
          </p:cNvSpPr>
          <p:nvPr>
            <p:ph type="body" idx="1"/>
          </p:nvPr>
        </p:nvSpPr>
        <p:spPr>
          <a:xfrm>
            <a:off x="0" y="685800"/>
            <a:ext cx="9144000" cy="5943600"/>
          </a:xfrm>
        </p:spPr>
        <p:txBody>
          <a:bodyPr/>
          <a:lstStyle/>
          <a:p>
            <a:pPr>
              <a:lnSpc>
                <a:spcPct val="80000"/>
              </a:lnSpc>
              <a:spcBef>
                <a:spcPct val="15000"/>
              </a:spcBef>
              <a:tabLst>
                <a:tab pos="1377950" algn="r"/>
                <a:tab pos="1541463" algn="l"/>
              </a:tabLst>
            </a:pPr>
            <a:r>
              <a:rPr lang="en-US" altLang="ko-KR" dirty="0">
                <a:ea typeface="굴림" panose="020B0600000101010101" pitchFamily="34" charset="-127"/>
              </a:rPr>
              <a:t>What is in a Page Table Entry (or PTE)?</a:t>
            </a:r>
          </a:p>
          <a:p>
            <a:pPr marL="628650" lvl="1">
              <a:lnSpc>
                <a:spcPct val="80000"/>
              </a:lnSpc>
              <a:spcBef>
                <a:spcPct val="15000"/>
              </a:spcBef>
              <a:tabLst>
                <a:tab pos="1377950" algn="r"/>
                <a:tab pos="1541463" algn="l"/>
              </a:tabLst>
            </a:pPr>
            <a:r>
              <a:rPr lang="en-US" altLang="ko-KR" dirty="0">
                <a:ea typeface="굴림" panose="020B0600000101010101" pitchFamily="34" charset="-127"/>
              </a:rPr>
              <a:t>Pointer to next-level page table or to actual page</a:t>
            </a:r>
          </a:p>
          <a:p>
            <a:pPr marL="628650" lvl="1">
              <a:lnSpc>
                <a:spcPct val="80000"/>
              </a:lnSpc>
              <a:spcBef>
                <a:spcPct val="15000"/>
              </a:spcBef>
              <a:tabLst>
                <a:tab pos="1377950" algn="r"/>
                <a:tab pos="1541463" algn="l"/>
              </a:tabLst>
            </a:pPr>
            <a:r>
              <a:rPr lang="en-US" altLang="ko-KR" dirty="0">
                <a:ea typeface="굴림" panose="020B0600000101010101" pitchFamily="34" charset="-127"/>
                <a:sym typeface="Symbol" panose="05050102010706020507" pitchFamily="18" charset="2"/>
              </a:rPr>
              <a:t>Permission bits: valid, read-only, read-write, write-only</a:t>
            </a:r>
          </a:p>
          <a:p>
            <a:pPr>
              <a:lnSpc>
                <a:spcPct val="80000"/>
              </a:lnSpc>
              <a:spcBef>
                <a:spcPct val="15000"/>
              </a:spcBef>
              <a:tabLst>
                <a:tab pos="1377950" algn="r"/>
                <a:tab pos="1541463" algn="l"/>
              </a:tabLst>
            </a:pPr>
            <a:r>
              <a:rPr lang="en-US" altLang="ko-KR" dirty="0">
                <a:ea typeface="굴림" panose="020B0600000101010101" pitchFamily="34" charset="-127"/>
                <a:sym typeface="Symbol" panose="05050102010706020507" pitchFamily="18" charset="2"/>
              </a:rPr>
              <a:t>Example: Intel x86 architecture PTE:</a:t>
            </a:r>
          </a:p>
          <a:p>
            <a:pPr marL="628650" lvl="1">
              <a:lnSpc>
                <a:spcPct val="80000"/>
              </a:lnSpc>
              <a:spcBef>
                <a:spcPct val="15000"/>
              </a:spcBef>
              <a:tabLst>
                <a:tab pos="1377950" algn="r"/>
                <a:tab pos="1541463" algn="l"/>
              </a:tabLst>
            </a:pPr>
            <a:r>
              <a:rPr lang="en-US" altLang="ko-KR" dirty="0">
                <a:ea typeface="굴림" panose="020B0600000101010101" pitchFamily="34" charset="-127"/>
                <a:sym typeface="Symbol" panose="05050102010706020507" pitchFamily="18" charset="2"/>
              </a:rPr>
              <a:t>2-level page </a:t>
            </a:r>
            <a:r>
              <a:rPr lang="en-US" altLang="ko-KR" dirty="0" err="1">
                <a:ea typeface="굴림" panose="020B0600000101010101" pitchFamily="34" charset="-127"/>
                <a:sym typeface="Symbol" panose="05050102010706020507" pitchFamily="18" charset="2"/>
              </a:rPr>
              <a:t>tabler</a:t>
            </a:r>
            <a:r>
              <a:rPr lang="en-US" altLang="ko-KR" dirty="0">
                <a:ea typeface="굴림" panose="020B0600000101010101" pitchFamily="34" charset="-127"/>
                <a:sym typeface="Symbol" panose="05050102010706020507" pitchFamily="18" charset="2"/>
              </a:rPr>
              <a:t> (10, 10, 12-bit offset)</a:t>
            </a:r>
          </a:p>
          <a:p>
            <a:pPr marL="628650" lvl="1">
              <a:lnSpc>
                <a:spcPct val="80000"/>
              </a:lnSpc>
              <a:spcBef>
                <a:spcPct val="15000"/>
              </a:spcBef>
              <a:tabLst>
                <a:tab pos="1377950" algn="r"/>
                <a:tab pos="1541463" algn="l"/>
              </a:tabLst>
            </a:pPr>
            <a:r>
              <a:rPr lang="en-US" altLang="ko-KR" dirty="0">
                <a:ea typeface="굴림" panose="020B0600000101010101" pitchFamily="34" charset="-127"/>
                <a:sym typeface="Symbol" panose="05050102010706020507" pitchFamily="18" charset="2"/>
              </a:rPr>
              <a:t>Intermediate page tables called “Directories”</a:t>
            </a:r>
          </a:p>
          <a:p>
            <a:pPr marL="628650" lvl="1">
              <a:lnSpc>
                <a:spcPct val="80000"/>
              </a:lnSpc>
              <a:spcBef>
                <a:spcPct val="15000"/>
              </a:spcBef>
              <a:tabLst>
                <a:tab pos="1377950" algn="r"/>
                <a:tab pos="1541463" algn="l"/>
              </a:tabLst>
            </a:pPr>
            <a:endParaRPr lang="en-US" altLang="ko-KR" dirty="0">
              <a:ea typeface="굴림" panose="020B0600000101010101" pitchFamily="34" charset="-127"/>
              <a:sym typeface="Symbol" panose="05050102010706020507" pitchFamily="18" charset="2"/>
            </a:endParaRPr>
          </a:p>
          <a:p>
            <a:pPr>
              <a:lnSpc>
                <a:spcPct val="80000"/>
              </a:lnSpc>
              <a:spcBef>
                <a:spcPct val="15000"/>
              </a:spcBef>
              <a:tabLst>
                <a:tab pos="1377950" algn="r"/>
                <a:tab pos="1541463" algn="l"/>
              </a:tabLst>
            </a:pPr>
            <a:endParaRPr lang="en-US" altLang="ko-KR" dirty="0">
              <a:ea typeface="굴림" panose="020B0600000101010101" pitchFamily="34" charset="-127"/>
              <a:sym typeface="Symbol" panose="05050102010706020507" pitchFamily="18" charset="2"/>
            </a:endParaRPr>
          </a:p>
          <a:p>
            <a:pPr marL="628650" lvl="1">
              <a:lnSpc>
                <a:spcPct val="80000"/>
              </a:lnSpc>
              <a:spcBef>
                <a:spcPct val="15000"/>
              </a:spcBef>
              <a:tabLst>
                <a:tab pos="1377950" algn="r"/>
                <a:tab pos="1541463" algn="l"/>
              </a:tabLst>
            </a:pPr>
            <a:endParaRPr lang="en-US" altLang="ko-KR" dirty="0">
              <a:ea typeface="굴림" panose="020B0600000101010101" pitchFamily="34" charset="-127"/>
              <a:sym typeface="Symbol" panose="05050102010706020507" pitchFamily="18" charset="2"/>
            </a:endParaRPr>
          </a:p>
          <a:p>
            <a:pPr marL="628650" lvl="1">
              <a:lnSpc>
                <a:spcPct val="80000"/>
              </a:lnSpc>
              <a:spcBef>
                <a:spcPct val="15000"/>
              </a:spcBef>
              <a:buFontTx/>
              <a:buNone/>
              <a:tabLst>
                <a:tab pos="1377950" algn="r"/>
                <a:tab pos="1541463" algn="l"/>
              </a:tabLst>
            </a:pPr>
            <a:r>
              <a:rPr lang="en-US" altLang="ko-KR" dirty="0">
                <a:ea typeface="굴림" panose="020B0600000101010101" pitchFamily="34" charset="-127"/>
                <a:sym typeface="Symbol" panose="05050102010706020507" pitchFamily="18" charset="2"/>
              </a:rPr>
              <a:t>		</a:t>
            </a:r>
            <a:r>
              <a:rPr lang="en-US" altLang="ko-KR" dirty="0">
                <a:solidFill>
                  <a:srgbClr val="FF0000"/>
                </a:solidFill>
                <a:ea typeface="굴림" panose="020B0600000101010101" pitchFamily="34" charset="-127"/>
                <a:sym typeface="Symbol" panose="05050102010706020507" pitchFamily="18" charset="2"/>
              </a:rPr>
              <a:t>P: 	Present (same as “valid” bit in other architectures) </a:t>
            </a:r>
          </a:p>
          <a:p>
            <a:pPr marL="628650" lvl="1">
              <a:lnSpc>
                <a:spcPct val="80000"/>
              </a:lnSpc>
              <a:spcBef>
                <a:spcPct val="15000"/>
              </a:spcBef>
              <a:buFontTx/>
              <a:buNone/>
              <a:tabLst>
                <a:tab pos="1377950" algn="r"/>
                <a:tab pos="1541463" algn="l"/>
              </a:tabLst>
            </a:pPr>
            <a:r>
              <a:rPr lang="en-US" altLang="ko-KR" dirty="0">
                <a:ea typeface="굴림" panose="020B0600000101010101" pitchFamily="34" charset="-127"/>
                <a:sym typeface="Symbol" panose="05050102010706020507" pitchFamily="18" charset="2"/>
              </a:rPr>
              <a:t>		W: 	Writeable</a:t>
            </a:r>
          </a:p>
          <a:p>
            <a:pPr marL="628650" lvl="1">
              <a:lnSpc>
                <a:spcPct val="80000"/>
              </a:lnSpc>
              <a:spcBef>
                <a:spcPct val="15000"/>
              </a:spcBef>
              <a:buFontTx/>
              <a:buNone/>
              <a:tabLst>
                <a:tab pos="1377950" algn="r"/>
                <a:tab pos="1541463" algn="l"/>
              </a:tabLst>
            </a:pPr>
            <a:r>
              <a:rPr lang="en-US" altLang="ko-KR" dirty="0">
                <a:ea typeface="굴림" panose="020B0600000101010101" pitchFamily="34" charset="-127"/>
                <a:sym typeface="Symbol" panose="05050102010706020507" pitchFamily="18" charset="2"/>
              </a:rPr>
              <a:t>		U: 	User accessible</a:t>
            </a:r>
          </a:p>
          <a:p>
            <a:pPr marL="628650" lvl="1">
              <a:lnSpc>
                <a:spcPct val="80000"/>
              </a:lnSpc>
              <a:spcBef>
                <a:spcPct val="15000"/>
              </a:spcBef>
              <a:buFontTx/>
              <a:buNone/>
              <a:tabLst>
                <a:tab pos="1377950" algn="r"/>
                <a:tab pos="1541463" algn="l"/>
              </a:tabLst>
            </a:pPr>
            <a:r>
              <a:rPr lang="en-US" altLang="ko-KR" dirty="0">
                <a:ea typeface="굴림" panose="020B0600000101010101" pitchFamily="34" charset="-127"/>
                <a:sym typeface="Symbol" panose="05050102010706020507" pitchFamily="18" charset="2"/>
              </a:rPr>
              <a:t>		PWT:	Page write transparent: external cache write-through</a:t>
            </a:r>
          </a:p>
          <a:p>
            <a:pPr marL="628650" lvl="1">
              <a:lnSpc>
                <a:spcPct val="80000"/>
              </a:lnSpc>
              <a:spcBef>
                <a:spcPct val="15000"/>
              </a:spcBef>
              <a:buFontTx/>
              <a:buNone/>
              <a:tabLst>
                <a:tab pos="1377950" algn="r"/>
                <a:tab pos="1541463" algn="l"/>
              </a:tabLst>
            </a:pPr>
            <a:r>
              <a:rPr lang="en-US" altLang="ko-KR" dirty="0">
                <a:ea typeface="굴림" panose="020B0600000101010101" pitchFamily="34" charset="-127"/>
                <a:sym typeface="Symbol" panose="05050102010706020507" pitchFamily="18" charset="2"/>
              </a:rPr>
              <a:t>		PCD:	Page cache disabled (page cannot be cached)</a:t>
            </a:r>
          </a:p>
          <a:p>
            <a:pPr marL="628650" lvl="1">
              <a:lnSpc>
                <a:spcPct val="80000"/>
              </a:lnSpc>
              <a:spcBef>
                <a:spcPct val="15000"/>
              </a:spcBef>
              <a:buFontTx/>
              <a:buNone/>
              <a:tabLst>
                <a:tab pos="1377950" algn="r"/>
                <a:tab pos="1541463" algn="l"/>
              </a:tabLst>
            </a:pPr>
            <a:r>
              <a:rPr lang="en-US" altLang="ko-KR" dirty="0">
                <a:ea typeface="굴림" panose="020B0600000101010101" pitchFamily="34" charset="-127"/>
                <a:sym typeface="Symbol" panose="05050102010706020507" pitchFamily="18" charset="2"/>
              </a:rPr>
              <a:t>		A: 	Accessed: page has been accessed recently</a:t>
            </a:r>
          </a:p>
          <a:p>
            <a:pPr marL="628650" lvl="1">
              <a:lnSpc>
                <a:spcPct val="80000"/>
              </a:lnSpc>
              <a:spcBef>
                <a:spcPct val="15000"/>
              </a:spcBef>
              <a:buFontTx/>
              <a:buNone/>
              <a:tabLst>
                <a:tab pos="1377950" algn="r"/>
                <a:tab pos="1541463" algn="l"/>
              </a:tabLst>
            </a:pPr>
            <a:r>
              <a:rPr lang="en-US" altLang="ko-KR" dirty="0">
                <a:ea typeface="굴림" panose="020B0600000101010101" pitchFamily="34" charset="-127"/>
                <a:sym typeface="Symbol" panose="05050102010706020507" pitchFamily="18" charset="2"/>
              </a:rPr>
              <a:t>		</a:t>
            </a:r>
            <a:r>
              <a:rPr lang="en-US" altLang="ko-KR" dirty="0">
                <a:solidFill>
                  <a:srgbClr val="FF0000"/>
                </a:solidFill>
                <a:ea typeface="굴림" panose="020B0600000101010101" pitchFamily="34" charset="-127"/>
                <a:sym typeface="Symbol" panose="05050102010706020507" pitchFamily="18" charset="2"/>
              </a:rPr>
              <a:t>D: 	Dirty (PTE only): page has been modified recently</a:t>
            </a:r>
          </a:p>
          <a:p>
            <a:pPr marL="628650" lvl="1">
              <a:lnSpc>
                <a:spcPct val="80000"/>
              </a:lnSpc>
              <a:spcBef>
                <a:spcPct val="15000"/>
              </a:spcBef>
              <a:buFontTx/>
              <a:buNone/>
              <a:tabLst>
                <a:tab pos="1377950" algn="r"/>
                <a:tab pos="1541463" algn="l"/>
              </a:tabLst>
            </a:pPr>
            <a:r>
              <a:rPr lang="en-US" altLang="ko-KR" dirty="0">
                <a:ea typeface="굴림" panose="020B0600000101010101" pitchFamily="34" charset="-127"/>
                <a:sym typeface="Symbol" panose="05050102010706020507" pitchFamily="18" charset="2"/>
              </a:rPr>
              <a:t>		</a:t>
            </a:r>
            <a:r>
              <a:rPr lang="en-US" altLang="ko-KR" dirty="0" smtClean="0">
                <a:ea typeface="굴림" panose="020B0600000101010101" pitchFamily="34" charset="-127"/>
                <a:sym typeface="Symbol" panose="05050102010706020507" pitchFamily="18" charset="2"/>
              </a:rPr>
              <a:t>PS: </a:t>
            </a:r>
            <a:r>
              <a:rPr lang="en-US" altLang="ko-KR" dirty="0">
                <a:ea typeface="굴림" panose="020B0600000101010101" pitchFamily="34" charset="-127"/>
                <a:sym typeface="Symbol" panose="05050102010706020507" pitchFamily="18" charset="2"/>
              </a:rPr>
              <a:t>	</a:t>
            </a:r>
            <a:r>
              <a:rPr lang="en-US" altLang="ko-KR" dirty="0" smtClean="0">
                <a:ea typeface="굴림" panose="020B0600000101010101" pitchFamily="34" charset="-127"/>
                <a:sym typeface="Symbol" panose="05050102010706020507" pitchFamily="18" charset="2"/>
              </a:rPr>
              <a:t>Page Size: PS=1</a:t>
            </a:r>
            <a:r>
              <a:rPr lang="en-US" altLang="ko-KR" dirty="0">
                <a:ea typeface="굴림" panose="020B0600000101010101" pitchFamily="34" charset="-127"/>
                <a:sym typeface="Symbol" panose="05050102010706020507" pitchFamily="18" charset="2"/>
              </a:rPr>
              <a:t>4MB page (directory only).</a:t>
            </a:r>
            <a:br>
              <a:rPr lang="en-US" altLang="ko-KR" dirty="0">
                <a:ea typeface="굴림" panose="020B0600000101010101" pitchFamily="34" charset="-127"/>
                <a:sym typeface="Symbol" panose="05050102010706020507" pitchFamily="18" charset="2"/>
              </a:rPr>
            </a:br>
            <a:r>
              <a:rPr lang="en-US" altLang="ko-KR" dirty="0">
                <a:ea typeface="굴림" panose="020B0600000101010101" pitchFamily="34" charset="-127"/>
                <a:sym typeface="Symbol" panose="05050102010706020507" pitchFamily="18" charset="2"/>
              </a:rPr>
              <a:t>		Bottom 22 bits of virtual address serve as offset</a:t>
            </a:r>
          </a:p>
        </p:txBody>
      </p:sp>
      <p:grpSp>
        <p:nvGrpSpPr>
          <p:cNvPr id="25604" name="Group 122"/>
          <p:cNvGrpSpPr>
            <a:grpSpLocks/>
          </p:cNvGrpSpPr>
          <p:nvPr/>
        </p:nvGrpSpPr>
        <p:grpSpPr bwMode="auto">
          <a:xfrm>
            <a:off x="663575" y="2717800"/>
            <a:ext cx="7712075" cy="942975"/>
            <a:chOff x="480" y="2304"/>
            <a:chExt cx="4858" cy="594"/>
          </a:xfrm>
        </p:grpSpPr>
        <p:sp>
          <p:nvSpPr>
            <p:cNvPr id="25605" name="Rectangle 97"/>
            <p:cNvSpPr>
              <a:spLocks noChangeArrowheads="1"/>
            </p:cNvSpPr>
            <p:nvPr/>
          </p:nvSpPr>
          <p:spPr bwMode="auto">
            <a:xfrm>
              <a:off x="480" y="2304"/>
              <a:ext cx="2544"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Page Frame Number</a:t>
              </a:r>
            </a:p>
            <a:p>
              <a:r>
                <a:rPr lang="en-US" altLang="ko-KR">
                  <a:ea typeface="굴림" panose="020B0600000101010101" pitchFamily="34" charset="-127"/>
                </a:rPr>
                <a:t>(Physical Page Number)</a:t>
              </a:r>
            </a:p>
          </p:txBody>
        </p:sp>
        <p:sp>
          <p:nvSpPr>
            <p:cNvPr id="25606" name="Rectangle 98"/>
            <p:cNvSpPr>
              <a:spLocks noChangeArrowheads="1"/>
            </p:cNvSpPr>
            <p:nvPr/>
          </p:nvSpPr>
          <p:spPr bwMode="auto">
            <a:xfrm>
              <a:off x="3024" y="2304"/>
              <a:ext cx="576"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Free</a:t>
              </a:r>
            </a:p>
            <a:p>
              <a:r>
                <a:rPr lang="en-US" altLang="ko-KR">
                  <a:ea typeface="굴림" panose="020B0600000101010101" pitchFamily="34" charset="-127"/>
                </a:rPr>
                <a:t>(OS)</a:t>
              </a:r>
            </a:p>
          </p:txBody>
        </p:sp>
        <p:sp>
          <p:nvSpPr>
            <p:cNvPr id="25607" name="Rectangle 99"/>
            <p:cNvSpPr>
              <a:spLocks noChangeArrowheads="1"/>
            </p:cNvSpPr>
            <p:nvPr/>
          </p:nvSpPr>
          <p:spPr bwMode="auto">
            <a:xfrm>
              <a:off x="3600" y="2304"/>
              <a:ext cx="192"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0</a:t>
              </a:r>
            </a:p>
          </p:txBody>
        </p:sp>
        <p:sp>
          <p:nvSpPr>
            <p:cNvPr id="25608" name="Rectangle 100"/>
            <p:cNvSpPr>
              <a:spLocks noChangeArrowheads="1"/>
            </p:cNvSpPr>
            <p:nvPr/>
          </p:nvSpPr>
          <p:spPr bwMode="auto">
            <a:xfrm>
              <a:off x="3792" y="2304"/>
              <a:ext cx="192"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vert"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ctr"/>
              <a:r>
                <a:rPr lang="en-US" altLang="ko-KR" dirty="0" smtClean="0">
                  <a:ea typeface="굴림" panose="020B0600000101010101" pitchFamily="34" charset="-127"/>
                </a:rPr>
                <a:t>PS</a:t>
              </a:r>
              <a:endParaRPr lang="en-US" altLang="ko-KR" dirty="0">
                <a:ea typeface="굴림" panose="020B0600000101010101" pitchFamily="34" charset="-127"/>
              </a:endParaRPr>
            </a:p>
          </p:txBody>
        </p:sp>
        <p:sp>
          <p:nvSpPr>
            <p:cNvPr id="25609" name="Rectangle 101"/>
            <p:cNvSpPr>
              <a:spLocks noChangeArrowheads="1"/>
            </p:cNvSpPr>
            <p:nvPr/>
          </p:nvSpPr>
          <p:spPr bwMode="auto">
            <a:xfrm>
              <a:off x="3984" y="2304"/>
              <a:ext cx="192"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D</a:t>
              </a:r>
            </a:p>
          </p:txBody>
        </p:sp>
        <p:sp>
          <p:nvSpPr>
            <p:cNvPr id="25610" name="Rectangle 102"/>
            <p:cNvSpPr>
              <a:spLocks noChangeArrowheads="1"/>
            </p:cNvSpPr>
            <p:nvPr/>
          </p:nvSpPr>
          <p:spPr bwMode="auto">
            <a:xfrm>
              <a:off x="4176" y="2304"/>
              <a:ext cx="192"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A</a:t>
              </a:r>
            </a:p>
          </p:txBody>
        </p:sp>
        <p:sp>
          <p:nvSpPr>
            <p:cNvPr id="25611" name="Rectangle 103"/>
            <p:cNvSpPr>
              <a:spLocks noChangeArrowheads="1"/>
            </p:cNvSpPr>
            <p:nvPr/>
          </p:nvSpPr>
          <p:spPr bwMode="auto">
            <a:xfrm>
              <a:off x="4368" y="2304"/>
              <a:ext cx="192"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PCD</a:t>
              </a:r>
            </a:p>
          </p:txBody>
        </p:sp>
        <p:sp>
          <p:nvSpPr>
            <p:cNvPr id="25612" name="Rectangle 104"/>
            <p:cNvSpPr>
              <a:spLocks noChangeArrowheads="1"/>
            </p:cNvSpPr>
            <p:nvPr/>
          </p:nvSpPr>
          <p:spPr bwMode="auto">
            <a:xfrm>
              <a:off x="4560" y="2304"/>
              <a:ext cx="192"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sz="1800">
                  <a:ea typeface="굴림" panose="020B0600000101010101" pitchFamily="34" charset="-127"/>
                </a:rPr>
                <a:t>PWT</a:t>
              </a:r>
            </a:p>
          </p:txBody>
        </p:sp>
        <p:sp>
          <p:nvSpPr>
            <p:cNvPr id="25613" name="Rectangle 105"/>
            <p:cNvSpPr>
              <a:spLocks noChangeArrowheads="1"/>
            </p:cNvSpPr>
            <p:nvPr/>
          </p:nvSpPr>
          <p:spPr bwMode="auto">
            <a:xfrm>
              <a:off x="4752" y="2304"/>
              <a:ext cx="192"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U</a:t>
              </a:r>
            </a:p>
          </p:txBody>
        </p:sp>
        <p:sp>
          <p:nvSpPr>
            <p:cNvPr id="25614" name="Rectangle 106"/>
            <p:cNvSpPr>
              <a:spLocks noChangeArrowheads="1"/>
            </p:cNvSpPr>
            <p:nvPr/>
          </p:nvSpPr>
          <p:spPr bwMode="auto">
            <a:xfrm>
              <a:off x="4944" y="2304"/>
              <a:ext cx="192"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W</a:t>
              </a:r>
            </a:p>
          </p:txBody>
        </p:sp>
        <p:sp>
          <p:nvSpPr>
            <p:cNvPr id="25615" name="Rectangle 107"/>
            <p:cNvSpPr>
              <a:spLocks noChangeArrowheads="1"/>
            </p:cNvSpPr>
            <p:nvPr/>
          </p:nvSpPr>
          <p:spPr bwMode="auto">
            <a:xfrm>
              <a:off x="5136" y="2304"/>
              <a:ext cx="192" cy="384"/>
            </a:xfrm>
            <a:prstGeom prst="rect">
              <a:avLst/>
            </a:prstGeom>
            <a:solidFill>
              <a:srgbClr val="FF66CC"/>
            </a:solidFill>
            <a:ln w="38100"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P</a:t>
              </a:r>
            </a:p>
          </p:txBody>
        </p:sp>
        <p:sp>
          <p:nvSpPr>
            <p:cNvPr id="25616" name="Text Box 111"/>
            <p:cNvSpPr txBox="1">
              <a:spLocks noChangeArrowheads="1"/>
            </p:cNvSpPr>
            <p:nvPr/>
          </p:nvSpPr>
          <p:spPr bwMode="auto">
            <a:xfrm>
              <a:off x="5126" y="2688"/>
              <a:ext cx="212"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0</a:t>
              </a:r>
            </a:p>
          </p:txBody>
        </p:sp>
        <p:sp>
          <p:nvSpPr>
            <p:cNvPr id="25617" name="Text Box 112"/>
            <p:cNvSpPr txBox="1">
              <a:spLocks noChangeArrowheads="1"/>
            </p:cNvSpPr>
            <p:nvPr/>
          </p:nvSpPr>
          <p:spPr bwMode="auto">
            <a:xfrm>
              <a:off x="4944" y="2688"/>
              <a:ext cx="212"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1</a:t>
              </a:r>
            </a:p>
          </p:txBody>
        </p:sp>
        <p:sp>
          <p:nvSpPr>
            <p:cNvPr id="25618" name="Text Box 113"/>
            <p:cNvSpPr txBox="1">
              <a:spLocks noChangeArrowheads="1"/>
            </p:cNvSpPr>
            <p:nvPr/>
          </p:nvSpPr>
          <p:spPr bwMode="auto">
            <a:xfrm>
              <a:off x="4752" y="2688"/>
              <a:ext cx="212"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2</a:t>
              </a:r>
            </a:p>
          </p:txBody>
        </p:sp>
        <p:sp>
          <p:nvSpPr>
            <p:cNvPr id="25619" name="Text Box 114"/>
            <p:cNvSpPr txBox="1">
              <a:spLocks noChangeArrowheads="1"/>
            </p:cNvSpPr>
            <p:nvPr/>
          </p:nvSpPr>
          <p:spPr bwMode="auto">
            <a:xfrm>
              <a:off x="4560" y="2688"/>
              <a:ext cx="212"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3</a:t>
              </a:r>
            </a:p>
          </p:txBody>
        </p:sp>
        <p:sp>
          <p:nvSpPr>
            <p:cNvPr id="25620" name="Text Box 115"/>
            <p:cNvSpPr txBox="1">
              <a:spLocks noChangeArrowheads="1"/>
            </p:cNvSpPr>
            <p:nvPr/>
          </p:nvSpPr>
          <p:spPr bwMode="auto">
            <a:xfrm>
              <a:off x="4368" y="2688"/>
              <a:ext cx="212"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4</a:t>
              </a:r>
            </a:p>
          </p:txBody>
        </p:sp>
        <p:sp>
          <p:nvSpPr>
            <p:cNvPr id="25621" name="Text Box 116"/>
            <p:cNvSpPr txBox="1">
              <a:spLocks noChangeArrowheads="1"/>
            </p:cNvSpPr>
            <p:nvPr/>
          </p:nvSpPr>
          <p:spPr bwMode="auto">
            <a:xfrm>
              <a:off x="4176" y="2688"/>
              <a:ext cx="212"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5</a:t>
              </a:r>
            </a:p>
          </p:txBody>
        </p:sp>
        <p:sp>
          <p:nvSpPr>
            <p:cNvPr id="25622" name="Text Box 117"/>
            <p:cNvSpPr txBox="1">
              <a:spLocks noChangeArrowheads="1"/>
            </p:cNvSpPr>
            <p:nvPr/>
          </p:nvSpPr>
          <p:spPr bwMode="auto">
            <a:xfrm>
              <a:off x="3984" y="2688"/>
              <a:ext cx="212"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6</a:t>
              </a:r>
            </a:p>
          </p:txBody>
        </p:sp>
        <p:sp>
          <p:nvSpPr>
            <p:cNvPr id="25623" name="Text Box 118"/>
            <p:cNvSpPr txBox="1">
              <a:spLocks noChangeArrowheads="1"/>
            </p:cNvSpPr>
            <p:nvPr/>
          </p:nvSpPr>
          <p:spPr bwMode="auto">
            <a:xfrm>
              <a:off x="3792" y="2688"/>
              <a:ext cx="212"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7</a:t>
              </a:r>
            </a:p>
          </p:txBody>
        </p:sp>
        <p:sp>
          <p:nvSpPr>
            <p:cNvPr id="25624" name="Text Box 119"/>
            <p:cNvSpPr txBox="1">
              <a:spLocks noChangeArrowheads="1"/>
            </p:cNvSpPr>
            <p:nvPr/>
          </p:nvSpPr>
          <p:spPr bwMode="auto">
            <a:xfrm>
              <a:off x="3600" y="2688"/>
              <a:ext cx="212"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8</a:t>
              </a:r>
            </a:p>
          </p:txBody>
        </p:sp>
        <p:sp>
          <p:nvSpPr>
            <p:cNvPr id="25625" name="Text Box 120"/>
            <p:cNvSpPr txBox="1">
              <a:spLocks noChangeArrowheads="1"/>
            </p:cNvSpPr>
            <p:nvPr/>
          </p:nvSpPr>
          <p:spPr bwMode="auto">
            <a:xfrm>
              <a:off x="3072" y="2688"/>
              <a:ext cx="506"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11-9</a:t>
              </a:r>
            </a:p>
          </p:txBody>
        </p:sp>
        <p:sp>
          <p:nvSpPr>
            <p:cNvPr id="25626" name="Text Box 121"/>
            <p:cNvSpPr txBox="1">
              <a:spLocks noChangeArrowheads="1"/>
            </p:cNvSpPr>
            <p:nvPr/>
          </p:nvSpPr>
          <p:spPr bwMode="auto">
            <a:xfrm>
              <a:off x="1440" y="2688"/>
              <a:ext cx="604" cy="210"/>
            </a:xfrm>
            <a:prstGeom prst="rect">
              <a:avLst/>
            </a:prstGeom>
            <a:noFill/>
            <a:ln>
              <a:noFill/>
            </a:ln>
            <a:effectLst/>
            <a:extLst>
              <a:ext uri="{909E8E84-426E-40DD-AFC4-6F175D3DCCD1}">
                <a14:hiddenFill xmlns:a14="http://schemas.microsoft.com/office/drawing/2010/main">
                  <a:solidFill>
                    <a:srgbClr val="FF66CC"/>
                  </a:solidFill>
                </a14:hiddenFill>
              </a:ext>
              <a:ext uri="{91240B29-F687-4F45-9708-019B960494DF}">
                <a14:hiddenLine xmlns:a14="http://schemas.microsoft.com/office/drawing/2010/main" w="381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a:ea typeface="굴림" panose="020B0600000101010101" pitchFamily="34" charset="-127"/>
                </a:rPr>
                <a:t>31-12</a:t>
              </a:r>
            </a:p>
          </p:txBody>
        </p:sp>
      </p:grpSp>
    </p:spTree>
    <p:extLst>
      <p:ext uri="{BB962C8B-B14F-4D97-AF65-F5344CB8AC3E}">
        <p14:creationId xmlns:p14="http://schemas.microsoft.com/office/powerpoint/2010/main" val="1441641738"/>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63F3B-2C84-4F4A-8306-B08114197A15}"/>
              </a:ext>
            </a:extLst>
          </p:cNvPr>
          <p:cNvSpPr>
            <a:spLocks noGrp="1"/>
          </p:cNvSpPr>
          <p:nvPr>
            <p:ph type="title"/>
          </p:nvPr>
        </p:nvSpPr>
        <p:spPr/>
        <p:txBody>
          <a:bodyPr/>
          <a:lstStyle/>
          <a:p>
            <a:r>
              <a:rPr lang="en-US" dirty="0"/>
              <a:t>Origins of Paging</a:t>
            </a:r>
          </a:p>
        </p:txBody>
      </p:sp>
      <p:sp>
        <p:nvSpPr>
          <p:cNvPr id="5" name="Can 4">
            <a:extLst>
              <a:ext uri="{FF2B5EF4-FFF2-40B4-BE49-F238E27FC236}">
                <a16:creationId xmlns:a16="http://schemas.microsoft.com/office/drawing/2014/main" id="{E8D8AE0C-55C4-754D-B6CF-E9506992BB38}"/>
              </a:ext>
            </a:extLst>
          </p:cNvPr>
          <p:cNvSpPr/>
          <p:nvPr/>
        </p:nvSpPr>
        <p:spPr bwMode="auto">
          <a:xfrm>
            <a:off x="2514601" y="1068868"/>
            <a:ext cx="1677428" cy="1514728"/>
          </a:xfrm>
          <a:prstGeom prst="can">
            <a:avLst/>
          </a:prstGeom>
          <a:solidFill>
            <a:schemeClr val="bg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6" name="Can 5">
            <a:extLst>
              <a:ext uri="{FF2B5EF4-FFF2-40B4-BE49-F238E27FC236}">
                <a16:creationId xmlns:a16="http://schemas.microsoft.com/office/drawing/2014/main" id="{E7847018-F87C-7740-8D9E-2E85BCAEB94E}"/>
              </a:ext>
            </a:extLst>
          </p:cNvPr>
          <p:cNvSpPr/>
          <p:nvPr/>
        </p:nvSpPr>
        <p:spPr bwMode="auto">
          <a:xfrm>
            <a:off x="4381089" y="1076072"/>
            <a:ext cx="1677428" cy="1514728"/>
          </a:xfrm>
          <a:prstGeom prst="can">
            <a:avLst/>
          </a:prstGeom>
          <a:solidFill>
            <a:schemeClr val="bg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7" name="TextBox 6">
            <a:extLst>
              <a:ext uri="{FF2B5EF4-FFF2-40B4-BE49-F238E27FC236}">
                <a16:creationId xmlns:a16="http://schemas.microsoft.com/office/drawing/2014/main" id="{7F74FA2B-EC66-EA4D-A7BD-137FFB19F630}"/>
              </a:ext>
            </a:extLst>
          </p:cNvPr>
          <p:cNvSpPr txBox="1"/>
          <p:nvPr/>
        </p:nvSpPr>
        <p:spPr>
          <a:xfrm>
            <a:off x="6400800" y="1076072"/>
            <a:ext cx="1981200" cy="923330"/>
          </a:xfrm>
          <a:prstGeom prst="rect">
            <a:avLst/>
          </a:prstGeom>
          <a:noFill/>
        </p:spPr>
        <p:txBody>
          <a:bodyPr wrap="square" rtlCol="0">
            <a:spAutoFit/>
          </a:bodyPr>
          <a:lstStyle/>
          <a:p>
            <a:r>
              <a:rPr lang="en-US" dirty="0"/>
              <a:t>Disks provide most of the storage</a:t>
            </a:r>
          </a:p>
        </p:txBody>
      </p:sp>
      <p:sp>
        <p:nvSpPr>
          <p:cNvPr id="9" name="TextBox 8">
            <a:extLst>
              <a:ext uri="{FF2B5EF4-FFF2-40B4-BE49-F238E27FC236}">
                <a16:creationId xmlns:a16="http://schemas.microsoft.com/office/drawing/2014/main" id="{B5B5E3F9-4E50-F141-9CC6-62D9E365A14F}"/>
              </a:ext>
            </a:extLst>
          </p:cNvPr>
          <p:cNvSpPr txBox="1"/>
          <p:nvPr/>
        </p:nvSpPr>
        <p:spPr>
          <a:xfrm>
            <a:off x="6400800" y="3048000"/>
            <a:ext cx="1981200" cy="923330"/>
          </a:xfrm>
          <a:prstGeom prst="rect">
            <a:avLst/>
          </a:prstGeom>
          <a:noFill/>
        </p:spPr>
        <p:txBody>
          <a:bodyPr wrap="square" rtlCol="0">
            <a:spAutoFit/>
          </a:bodyPr>
          <a:lstStyle/>
          <a:p>
            <a:r>
              <a:rPr lang="en-US" dirty="0"/>
              <a:t>Relatively small memory, for many processes</a:t>
            </a:r>
          </a:p>
        </p:txBody>
      </p:sp>
      <p:sp>
        <p:nvSpPr>
          <p:cNvPr id="10" name="Oval 9">
            <a:extLst>
              <a:ext uri="{FF2B5EF4-FFF2-40B4-BE49-F238E27FC236}">
                <a16:creationId xmlns:a16="http://schemas.microsoft.com/office/drawing/2014/main" id="{D04ED5D5-45B1-C546-981A-1267D0B33309}"/>
              </a:ext>
            </a:extLst>
          </p:cNvPr>
          <p:cNvSpPr/>
          <p:nvPr/>
        </p:nvSpPr>
        <p:spPr bwMode="auto">
          <a:xfrm>
            <a:off x="4100384" y="4191000"/>
            <a:ext cx="419100" cy="381000"/>
          </a:xfrm>
          <a:prstGeom prst="ellipse">
            <a:avLst/>
          </a:prstGeom>
          <a:solidFill>
            <a:schemeClr val="bg1"/>
          </a:solidFill>
          <a:ln w="571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1" name="TextBox 10">
            <a:extLst>
              <a:ext uri="{FF2B5EF4-FFF2-40B4-BE49-F238E27FC236}">
                <a16:creationId xmlns:a16="http://schemas.microsoft.com/office/drawing/2014/main" id="{DE17FC11-4B21-6644-B20F-C733DA1ADC37}"/>
              </a:ext>
            </a:extLst>
          </p:cNvPr>
          <p:cNvSpPr txBox="1"/>
          <p:nvPr/>
        </p:nvSpPr>
        <p:spPr>
          <a:xfrm>
            <a:off x="4192029" y="4207476"/>
            <a:ext cx="308098" cy="369332"/>
          </a:xfrm>
          <a:prstGeom prst="rect">
            <a:avLst/>
          </a:prstGeom>
          <a:noFill/>
        </p:spPr>
        <p:txBody>
          <a:bodyPr wrap="none" rtlCol="0">
            <a:spAutoFit/>
          </a:bodyPr>
          <a:lstStyle/>
          <a:p>
            <a:r>
              <a:rPr lang="en-US" dirty="0"/>
              <a:t>P</a:t>
            </a:r>
          </a:p>
        </p:txBody>
      </p:sp>
      <p:pic>
        <p:nvPicPr>
          <p:cNvPr id="12" name="Picture 11">
            <a:extLst>
              <a:ext uri="{FF2B5EF4-FFF2-40B4-BE49-F238E27FC236}">
                <a16:creationId xmlns:a16="http://schemas.microsoft.com/office/drawing/2014/main" id="{02F9BD20-3131-1540-9670-11C3C7172437}"/>
              </a:ext>
            </a:extLst>
          </p:cNvPr>
          <p:cNvPicPr>
            <a:picLocks noChangeAspect="1"/>
          </p:cNvPicPr>
          <p:nvPr/>
        </p:nvPicPr>
        <p:blipFill>
          <a:blip r:embed="rId2"/>
          <a:stretch>
            <a:fillRect/>
          </a:stretch>
        </p:blipFill>
        <p:spPr>
          <a:xfrm>
            <a:off x="1524000" y="5168442"/>
            <a:ext cx="1219200" cy="1080887"/>
          </a:xfrm>
          <a:prstGeom prst="rect">
            <a:avLst/>
          </a:prstGeom>
        </p:spPr>
      </p:pic>
      <p:pic>
        <p:nvPicPr>
          <p:cNvPr id="13" name="Picture 12">
            <a:extLst>
              <a:ext uri="{FF2B5EF4-FFF2-40B4-BE49-F238E27FC236}">
                <a16:creationId xmlns:a16="http://schemas.microsoft.com/office/drawing/2014/main" id="{AB6093D7-ED3B-8449-B4C3-1B08D8D3CD53}"/>
              </a:ext>
            </a:extLst>
          </p:cNvPr>
          <p:cNvPicPr>
            <a:picLocks noChangeAspect="1"/>
          </p:cNvPicPr>
          <p:nvPr/>
        </p:nvPicPr>
        <p:blipFill>
          <a:blip r:embed="rId2"/>
          <a:stretch>
            <a:fillRect/>
          </a:stretch>
        </p:blipFill>
        <p:spPr>
          <a:xfrm>
            <a:off x="3161889" y="5334000"/>
            <a:ext cx="1219200" cy="1080887"/>
          </a:xfrm>
          <a:prstGeom prst="rect">
            <a:avLst/>
          </a:prstGeom>
        </p:spPr>
      </p:pic>
      <p:pic>
        <p:nvPicPr>
          <p:cNvPr id="14" name="Picture 13">
            <a:extLst>
              <a:ext uri="{FF2B5EF4-FFF2-40B4-BE49-F238E27FC236}">
                <a16:creationId xmlns:a16="http://schemas.microsoft.com/office/drawing/2014/main" id="{5FAF7B25-FE5A-AF48-93FB-529EC787D139}"/>
              </a:ext>
            </a:extLst>
          </p:cNvPr>
          <p:cNvPicPr>
            <a:picLocks noChangeAspect="1"/>
          </p:cNvPicPr>
          <p:nvPr/>
        </p:nvPicPr>
        <p:blipFill>
          <a:blip r:embed="rId2"/>
          <a:stretch>
            <a:fillRect/>
          </a:stretch>
        </p:blipFill>
        <p:spPr>
          <a:xfrm>
            <a:off x="5181600" y="5114896"/>
            <a:ext cx="1219200" cy="1080887"/>
          </a:xfrm>
          <a:prstGeom prst="rect">
            <a:avLst/>
          </a:prstGeom>
        </p:spPr>
      </p:pic>
      <p:sp>
        <p:nvSpPr>
          <p:cNvPr id="15" name="TextBox 14">
            <a:extLst>
              <a:ext uri="{FF2B5EF4-FFF2-40B4-BE49-F238E27FC236}">
                <a16:creationId xmlns:a16="http://schemas.microsoft.com/office/drawing/2014/main" id="{88B0987E-1986-CC49-8CD7-2D62292B0D8F}"/>
              </a:ext>
            </a:extLst>
          </p:cNvPr>
          <p:cNvSpPr txBox="1"/>
          <p:nvPr/>
        </p:nvSpPr>
        <p:spPr>
          <a:xfrm>
            <a:off x="4538628" y="5524219"/>
            <a:ext cx="681597" cy="369332"/>
          </a:xfrm>
          <a:prstGeom prst="rect">
            <a:avLst/>
          </a:prstGeom>
          <a:noFill/>
        </p:spPr>
        <p:txBody>
          <a:bodyPr wrap="none" rtlCol="0">
            <a:spAutoFit/>
          </a:bodyPr>
          <a:lstStyle/>
          <a:p>
            <a:r>
              <a:rPr lang="en-US" dirty="0"/>
              <a:t>. . .</a:t>
            </a:r>
          </a:p>
        </p:txBody>
      </p:sp>
      <p:sp>
        <p:nvSpPr>
          <p:cNvPr id="16" name="TextBox 15">
            <a:extLst>
              <a:ext uri="{FF2B5EF4-FFF2-40B4-BE49-F238E27FC236}">
                <a16:creationId xmlns:a16="http://schemas.microsoft.com/office/drawing/2014/main" id="{5383C206-5083-6044-83AF-D2BCB1371A79}"/>
              </a:ext>
            </a:extLst>
          </p:cNvPr>
          <p:cNvSpPr txBox="1"/>
          <p:nvPr/>
        </p:nvSpPr>
        <p:spPr>
          <a:xfrm>
            <a:off x="6400800" y="5008259"/>
            <a:ext cx="2286000" cy="1200329"/>
          </a:xfrm>
          <a:prstGeom prst="rect">
            <a:avLst/>
          </a:prstGeom>
          <a:noFill/>
        </p:spPr>
        <p:txBody>
          <a:bodyPr wrap="square" rtlCol="0">
            <a:spAutoFit/>
          </a:bodyPr>
          <a:lstStyle/>
          <a:p>
            <a:r>
              <a:rPr lang="en-US" dirty="0"/>
              <a:t>Many clients on dumb terminals running different programs</a:t>
            </a:r>
          </a:p>
        </p:txBody>
      </p:sp>
      <p:cxnSp>
        <p:nvCxnSpPr>
          <p:cNvPr id="18" name="Straight Arrow Connector 17">
            <a:extLst>
              <a:ext uri="{FF2B5EF4-FFF2-40B4-BE49-F238E27FC236}">
                <a16:creationId xmlns:a16="http://schemas.microsoft.com/office/drawing/2014/main" id="{6B6F04F9-ACC3-E74F-86D5-5A2C8B5F2DC7}"/>
              </a:ext>
            </a:extLst>
          </p:cNvPr>
          <p:cNvCxnSpPr/>
          <p:nvPr/>
        </p:nvCxnSpPr>
        <p:spPr bwMode="auto">
          <a:xfrm flipV="1">
            <a:off x="2743200" y="4572000"/>
            <a:ext cx="1295400" cy="596442"/>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0" name="Straight Arrow Connector 19">
            <a:extLst>
              <a:ext uri="{FF2B5EF4-FFF2-40B4-BE49-F238E27FC236}">
                <a16:creationId xmlns:a16="http://schemas.microsoft.com/office/drawing/2014/main" id="{2AEC6DA0-C67D-F149-AD55-8E424E9DEB53}"/>
              </a:ext>
            </a:extLst>
          </p:cNvPr>
          <p:cNvCxnSpPr/>
          <p:nvPr/>
        </p:nvCxnSpPr>
        <p:spPr bwMode="auto">
          <a:xfrm flipH="1" flipV="1">
            <a:off x="4572000" y="4572000"/>
            <a:ext cx="1108702" cy="436259"/>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22" name="Straight Arrow Connector 21">
            <a:extLst>
              <a:ext uri="{FF2B5EF4-FFF2-40B4-BE49-F238E27FC236}">
                <a16:creationId xmlns:a16="http://schemas.microsoft.com/office/drawing/2014/main" id="{4B2B62D0-9594-934D-9B2A-34A0C3C8C77C}"/>
              </a:ext>
            </a:extLst>
          </p:cNvPr>
          <p:cNvCxnSpPr>
            <a:cxnSpLocks/>
            <a:stCxn id="13" idx="0"/>
          </p:cNvCxnSpPr>
          <p:nvPr/>
        </p:nvCxnSpPr>
        <p:spPr bwMode="auto">
          <a:xfrm flipV="1">
            <a:off x="3771489" y="4638928"/>
            <a:ext cx="401183" cy="695072"/>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grpSp>
        <p:nvGrpSpPr>
          <p:cNvPr id="28" name="Group 27">
            <a:extLst>
              <a:ext uri="{FF2B5EF4-FFF2-40B4-BE49-F238E27FC236}">
                <a16:creationId xmlns:a16="http://schemas.microsoft.com/office/drawing/2014/main" id="{E3D0D9A1-960E-D047-AE36-53BF457B85D3}"/>
              </a:ext>
            </a:extLst>
          </p:cNvPr>
          <p:cNvGrpSpPr/>
          <p:nvPr/>
        </p:nvGrpSpPr>
        <p:grpSpPr>
          <a:xfrm>
            <a:off x="2857500" y="1271976"/>
            <a:ext cx="533400" cy="1143000"/>
            <a:chOff x="976184" y="1905000"/>
            <a:chExt cx="533400" cy="1143000"/>
          </a:xfrm>
        </p:grpSpPr>
        <p:sp>
          <p:nvSpPr>
            <p:cNvPr id="24" name="Rectangle 23">
              <a:extLst>
                <a:ext uri="{FF2B5EF4-FFF2-40B4-BE49-F238E27FC236}">
                  <a16:creationId xmlns:a16="http://schemas.microsoft.com/office/drawing/2014/main" id="{4F3F5563-6BE0-CF4E-A5B9-46AB3A5D57A9}"/>
                </a:ext>
              </a:extLst>
            </p:cNvPr>
            <p:cNvSpPr/>
            <p:nvPr/>
          </p:nvSpPr>
          <p:spPr bwMode="auto">
            <a:xfrm>
              <a:off x="976184" y="1905000"/>
              <a:ext cx="533400" cy="1143000"/>
            </a:xfrm>
            <a:prstGeom prst="rect">
              <a:avLst/>
            </a:prstGeom>
            <a:solidFill>
              <a:srgbClr val="FFC00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5" name="Rectangle 24">
              <a:extLst>
                <a:ext uri="{FF2B5EF4-FFF2-40B4-BE49-F238E27FC236}">
                  <a16:creationId xmlns:a16="http://schemas.microsoft.com/office/drawing/2014/main" id="{50BE90F3-3167-DD42-BC1B-613A78727762}"/>
                </a:ext>
              </a:extLst>
            </p:cNvPr>
            <p:cNvSpPr/>
            <p:nvPr/>
          </p:nvSpPr>
          <p:spPr bwMode="auto">
            <a:xfrm>
              <a:off x="976184" y="1905000"/>
              <a:ext cx="533400" cy="228600"/>
            </a:xfrm>
            <a:prstGeom prst="rect">
              <a:avLst/>
            </a:prstGeom>
            <a:no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6" name="Rectangle 25">
              <a:extLst>
                <a:ext uri="{FF2B5EF4-FFF2-40B4-BE49-F238E27FC236}">
                  <a16:creationId xmlns:a16="http://schemas.microsoft.com/office/drawing/2014/main" id="{A8EBD383-3F68-4846-879F-E62DF68FCB3A}"/>
                </a:ext>
              </a:extLst>
            </p:cNvPr>
            <p:cNvSpPr/>
            <p:nvPr/>
          </p:nvSpPr>
          <p:spPr bwMode="auto">
            <a:xfrm>
              <a:off x="976184" y="2133600"/>
              <a:ext cx="533400" cy="228600"/>
            </a:xfrm>
            <a:prstGeom prst="rect">
              <a:avLst/>
            </a:prstGeom>
            <a:no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7" name="Rectangle 26">
              <a:extLst>
                <a:ext uri="{FF2B5EF4-FFF2-40B4-BE49-F238E27FC236}">
                  <a16:creationId xmlns:a16="http://schemas.microsoft.com/office/drawing/2014/main" id="{E0036E0E-4C0C-2446-AD73-81D717DDEF40}"/>
                </a:ext>
              </a:extLst>
            </p:cNvPr>
            <p:cNvSpPr/>
            <p:nvPr/>
          </p:nvSpPr>
          <p:spPr bwMode="auto">
            <a:xfrm>
              <a:off x="976184" y="2360141"/>
              <a:ext cx="533400" cy="228600"/>
            </a:xfrm>
            <a:prstGeom prst="rect">
              <a:avLst/>
            </a:prstGeom>
            <a:no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29" name="Group 28">
            <a:extLst>
              <a:ext uri="{FF2B5EF4-FFF2-40B4-BE49-F238E27FC236}">
                <a16:creationId xmlns:a16="http://schemas.microsoft.com/office/drawing/2014/main" id="{9DD02AA1-07E2-EC4B-A224-60F6D2D6F58E}"/>
              </a:ext>
            </a:extLst>
          </p:cNvPr>
          <p:cNvGrpSpPr/>
          <p:nvPr/>
        </p:nvGrpSpPr>
        <p:grpSpPr>
          <a:xfrm>
            <a:off x="3566984" y="1117442"/>
            <a:ext cx="533400" cy="1143000"/>
            <a:chOff x="976184" y="1905000"/>
            <a:chExt cx="533400" cy="1143000"/>
          </a:xfrm>
          <a:solidFill>
            <a:srgbClr val="00B0F0"/>
          </a:solidFill>
        </p:grpSpPr>
        <p:sp>
          <p:nvSpPr>
            <p:cNvPr id="30" name="Rectangle 29">
              <a:extLst>
                <a:ext uri="{FF2B5EF4-FFF2-40B4-BE49-F238E27FC236}">
                  <a16:creationId xmlns:a16="http://schemas.microsoft.com/office/drawing/2014/main" id="{70535734-B6BC-3541-BAD5-5CDA4A29E600}"/>
                </a:ext>
              </a:extLst>
            </p:cNvPr>
            <p:cNvSpPr/>
            <p:nvPr/>
          </p:nvSpPr>
          <p:spPr bwMode="auto">
            <a:xfrm>
              <a:off x="976184" y="1905000"/>
              <a:ext cx="533400" cy="11430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1" name="Rectangle 30">
              <a:extLst>
                <a:ext uri="{FF2B5EF4-FFF2-40B4-BE49-F238E27FC236}">
                  <a16:creationId xmlns:a16="http://schemas.microsoft.com/office/drawing/2014/main" id="{980EE89A-6E31-654D-A9DF-BBF537717DAC}"/>
                </a:ext>
              </a:extLst>
            </p:cNvPr>
            <p:cNvSpPr/>
            <p:nvPr/>
          </p:nvSpPr>
          <p:spPr bwMode="auto">
            <a:xfrm>
              <a:off x="976184" y="19050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2" name="Rectangle 31">
              <a:extLst>
                <a:ext uri="{FF2B5EF4-FFF2-40B4-BE49-F238E27FC236}">
                  <a16:creationId xmlns:a16="http://schemas.microsoft.com/office/drawing/2014/main" id="{58863820-3498-2141-9872-A4D5E0EB0AB7}"/>
                </a:ext>
              </a:extLst>
            </p:cNvPr>
            <p:cNvSpPr/>
            <p:nvPr/>
          </p:nvSpPr>
          <p:spPr bwMode="auto">
            <a:xfrm>
              <a:off x="976184" y="21336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3" name="Rectangle 32">
              <a:extLst>
                <a:ext uri="{FF2B5EF4-FFF2-40B4-BE49-F238E27FC236}">
                  <a16:creationId xmlns:a16="http://schemas.microsoft.com/office/drawing/2014/main" id="{8DAE00BC-E013-004A-9BD6-90B68220E134}"/>
                </a:ext>
              </a:extLst>
            </p:cNvPr>
            <p:cNvSpPr/>
            <p:nvPr/>
          </p:nvSpPr>
          <p:spPr bwMode="auto">
            <a:xfrm>
              <a:off x="976184" y="2360141"/>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34" name="Group 33">
            <a:extLst>
              <a:ext uri="{FF2B5EF4-FFF2-40B4-BE49-F238E27FC236}">
                <a16:creationId xmlns:a16="http://schemas.microsoft.com/office/drawing/2014/main" id="{B420840C-CBF9-BC4E-A0E2-E2CB5EB210C5}"/>
              </a:ext>
            </a:extLst>
          </p:cNvPr>
          <p:cNvGrpSpPr/>
          <p:nvPr/>
        </p:nvGrpSpPr>
        <p:grpSpPr>
          <a:xfrm>
            <a:off x="4496314" y="1388335"/>
            <a:ext cx="533400" cy="1143000"/>
            <a:chOff x="976184" y="1905000"/>
            <a:chExt cx="533400" cy="1143000"/>
          </a:xfrm>
          <a:solidFill>
            <a:schemeClr val="accent6">
              <a:lumMod val="40000"/>
              <a:lumOff val="60000"/>
            </a:schemeClr>
          </a:solidFill>
        </p:grpSpPr>
        <p:sp>
          <p:nvSpPr>
            <p:cNvPr id="35" name="Rectangle 34">
              <a:extLst>
                <a:ext uri="{FF2B5EF4-FFF2-40B4-BE49-F238E27FC236}">
                  <a16:creationId xmlns:a16="http://schemas.microsoft.com/office/drawing/2014/main" id="{F8D263CF-E2D6-AF46-8E22-11026F5C5B52}"/>
                </a:ext>
              </a:extLst>
            </p:cNvPr>
            <p:cNvSpPr/>
            <p:nvPr/>
          </p:nvSpPr>
          <p:spPr bwMode="auto">
            <a:xfrm>
              <a:off x="976184" y="1905000"/>
              <a:ext cx="533400" cy="11430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6" name="Rectangle 35">
              <a:extLst>
                <a:ext uri="{FF2B5EF4-FFF2-40B4-BE49-F238E27FC236}">
                  <a16:creationId xmlns:a16="http://schemas.microsoft.com/office/drawing/2014/main" id="{2C278AFB-41E8-284B-8E7B-FC31B8C74C37}"/>
                </a:ext>
              </a:extLst>
            </p:cNvPr>
            <p:cNvSpPr/>
            <p:nvPr/>
          </p:nvSpPr>
          <p:spPr bwMode="auto">
            <a:xfrm>
              <a:off x="976184" y="19050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7" name="Rectangle 36">
              <a:extLst>
                <a:ext uri="{FF2B5EF4-FFF2-40B4-BE49-F238E27FC236}">
                  <a16:creationId xmlns:a16="http://schemas.microsoft.com/office/drawing/2014/main" id="{B341A1F4-55D9-034C-99EE-2715D18FDBAE}"/>
                </a:ext>
              </a:extLst>
            </p:cNvPr>
            <p:cNvSpPr/>
            <p:nvPr/>
          </p:nvSpPr>
          <p:spPr bwMode="auto">
            <a:xfrm>
              <a:off x="976184" y="21336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8" name="Rectangle 37">
              <a:extLst>
                <a:ext uri="{FF2B5EF4-FFF2-40B4-BE49-F238E27FC236}">
                  <a16:creationId xmlns:a16="http://schemas.microsoft.com/office/drawing/2014/main" id="{FF05858F-610E-104A-A4DB-FFE09DCD0E66}"/>
                </a:ext>
              </a:extLst>
            </p:cNvPr>
            <p:cNvSpPr/>
            <p:nvPr/>
          </p:nvSpPr>
          <p:spPr bwMode="auto">
            <a:xfrm>
              <a:off x="976184" y="2360141"/>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39" name="Group 38">
            <a:extLst>
              <a:ext uri="{FF2B5EF4-FFF2-40B4-BE49-F238E27FC236}">
                <a16:creationId xmlns:a16="http://schemas.microsoft.com/office/drawing/2014/main" id="{A8AF490C-F5FE-564F-B48F-D8CE78A6BC60}"/>
              </a:ext>
            </a:extLst>
          </p:cNvPr>
          <p:cNvGrpSpPr/>
          <p:nvPr/>
        </p:nvGrpSpPr>
        <p:grpSpPr>
          <a:xfrm>
            <a:off x="5183444" y="1258909"/>
            <a:ext cx="533400" cy="1143000"/>
            <a:chOff x="976184" y="1905000"/>
            <a:chExt cx="533400" cy="1143000"/>
          </a:xfrm>
          <a:solidFill>
            <a:schemeClr val="bg2">
              <a:lumMod val="40000"/>
              <a:lumOff val="60000"/>
            </a:schemeClr>
          </a:solidFill>
        </p:grpSpPr>
        <p:sp>
          <p:nvSpPr>
            <p:cNvPr id="40" name="Rectangle 39">
              <a:extLst>
                <a:ext uri="{FF2B5EF4-FFF2-40B4-BE49-F238E27FC236}">
                  <a16:creationId xmlns:a16="http://schemas.microsoft.com/office/drawing/2014/main" id="{36E32FC4-5384-644E-B6CC-0E085D1CE702}"/>
                </a:ext>
              </a:extLst>
            </p:cNvPr>
            <p:cNvSpPr/>
            <p:nvPr/>
          </p:nvSpPr>
          <p:spPr bwMode="auto">
            <a:xfrm>
              <a:off x="976184" y="1905000"/>
              <a:ext cx="533400" cy="11430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1" name="Rectangle 40">
              <a:extLst>
                <a:ext uri="{FF2B5EF4-FFF2-40B4-BE49-F238E27FC236}">
                  <a16:creationId xmlns:a16="http://schemas.microsoft.com/office/drawing/2014/main" id="{D467D6BE-334E-6D4E-AC29-DE751742CE5A}"/>
                </a:ext>
              </a:extLst>
            </p:cNvPr>
            <p:cNvSpPr/>
            <p:nvPr/>
          </p:nvSpPr>
          <p:spPr bwMode="auto">
            <a:xfrm>
              <a:off x="976184" y="19050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2" name="Rectangle 41">
              <a:extLst>
                <a:ext uri="{FF2B5EF4-FFF2-40B4-BE49-F238E27FC236}">
                  <a16:creationId xmlns:a16="http://schemas.microsoft.com/office/drawing/2014/main" id="{819A4C57-F0E5-5441-A818-4C3E1333FC06}"/>
                </a:ext>
              </a:extLst>
            </p:cNvPr>
            <p:cNvSpPr/>
            <p:nvPr/>
          </p:nvSpPr>
          <p:spPr bwMode="auto">
            <a:xfrm>
              <a:off x="976184" y="21336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3" name="Rectangle 42">
              <a:extLst>
                <a:ext uri="{FF2B5EF4-FFF2-40B4-BE49-F238E27FC236}">
                  <a16:creationId xmlns:a16="http://schemas.microsoft.com/office/drawing/2014/main" id="{2DA6B914-BEBE-C74B-854D-7F9D4D968A82}"/>
                </a:ext>
              </a:extLst>
            </p:cNvPr>
            <p:cNvSpPr/>
            <p:nvPr/>
          </p:nvSpPr>
          <p:spPr bwMode="auto">
            <a:xfrm>
              <a:off x="976184" y="2360141"/>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19" name="Group 18">
            <a:extLst>
              <a:ext uri="{FF2B5EF4-FFF2-40B4-BE49-F238E27FC236}">
                <a16:creationId xmlns:a16="http://schemas.microsoft.com/office/drawing/2014/main" id="{CDDF237C-D678-B84C-B075-DA3788D2DC1C}"/>
              </a:ext>
            </a:extLst>
          </p:cNvPr>
          <p:cNvGrpSpPr/>
          <p:nvPr/>
        </p:nvGrpSpPr>
        <p:grpSpPr>
          <a:xfrm>
            <a:off x="3770048" y="2792785"/>
            <a:ext cx="1070506" cy="1245815"/>
            <a:chOff x="3770048" y="2792785"/>
            <a:chExt cx="1070506" cy="1245815"/>
          </a:xfrm>
        </p:grpSpPr>
        <p:sp>
          <p:nvSpPr>
            <p:cNvPr id="8" name="Rectangle 7">
              <a:extLst>
                <a:ext uri="{FF2B5EF4-FFF2-40B4-BE49-F238E27FC236}">
                  <a16:creationId xmlns:a16="http://schemas.microsoft.com/office/drawing/2014/main" id="{33836E15-CC01-BD4C-9C0B-364AA1BC2460}"/>
                </a:ext>
              </a:extLst>
            </p:cNvPr>
            <p:cNvSpPr/>
            <p:nvPr/>
          </p:nvSpPr>
          <p:spPr bwMode="auto">
            <a:xfrm>
              <a:off x="3770048" y="2792785"/>
              <a:ext cx="1070506" cy="1245815"/>
            </a:xfrm>
            <a:prstGeom prst="rect">
              <a:avLst/>
            </a:prstGeom>
            <a:solidFill>
              <a:schemeClr val="bg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4" name="Rectangle 43">
              <a:extLst>
                <a:ext uri="{FF2B5EF4-FFF2-40B4-BE49-F238E27FC236}">
                  <a16:creationId xmlns:a16="http://schemas.microsoft.com/office/drawing/2014/main" id="{60B85A7E-3CE3-464B-91D5-0984B0C24595}"/>
                </a:ext>
              </a:extLst>
            </p:cNvPr>
            <p:cNvSpPr/>
            <p:nvPr/>
          </p:nvSpPr>
          <p:spPr bwMode="auto">
            <a:xfrm>
              <a:off x="3810000" y="3200400"/>
              <a:ext cx="533400" cy="228600"/>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5" name="Rectangle 44">
              <a:extLst>
                <a:ext uri="{FF2B5EF4-FFF2-40B4-BE49-F238E27FC236}">
                  <a16:creationId xmlns:a16="http://schemas.microsoft.com/office/drawing/2014/main" id="{84D33C7E-3C7B-DF40-A9E7-7D7F6DD213BE}"/>
                </a:ext>
              </a:extLst>
            </p:cNvPr>
            <p:cNvSpPr/>
            <p:nvPr/>
          </p:nvSpPr>
          <p:spPr bwMode="auto">
            <a:xfrm>
              <a:off x="3962400" y="3352800"/>
              <a:ext cx="533400" cy="228600"/>
            </a:xfrm>
            <a:prstGeom prst="rect">
              <a:avLst/>
            </a:prstGeom>
            <a:solidFill>
              <a:srgbClr val="FFC00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6" name="Rectangle 45">
              <a:extLst>
                <a:ext uri="{FF2B5EF4-FFF2-40B4-BE49-F238E27FC236}">
                  <a16:creationId xmlns:a16="http://schemas.microsoft.com/office/drawing/2014/main" id="{AB1BDAAC-0934-CF45-AD6E-F526FCDF950F}"/>
                </a:ext>
              </a:extLst>
            </p:cNvPr>
            <p:cNvSpPr/>
            <p:nvPr/>
          </p:nvSpPr>
          <p:spPr bwMode="auto">
            <a:xfrm>
              <a:off x="4114800" y="3505200"/>
              <a:ext cx="533400" cy="228600"/>
            </a:xfrm>
            <a:prstGeom prst="rect">
              <a:avLst/>
            </a:prstGeom>
            <a:solidFill>
              <a:srgbClr val="00B0F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7" name="Rectangle 46">
              <a:extLst>
                <a:ext uri="{FF2B5EF4-FFF2-40B4-BE49-F238E27FC236}">
                  <a16:creationId xmlns:a16="http://schemas.microsoft.com/office/drawing/2014/main" id="{FEAE9323-F5C6-6146-8C19-866BC7C654CC}"/>
                </a:ext>
              </a:extLst>
            </p:cNvPr>
            <p:cNvSpPr/>
            <p:nvPr/>
          </p:nvSpPr>
          <p:spPr bwMode="auto">
            <a:xfrm>
              <a:off x="4267200" y="3657600"/>
              <a:ext cx="533400" cy="228600"/>
            </a:xfrm>
            <a:prstGeom prst="rect">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8" name="Rectangle 47">
              <a:extLst>
                <a:ext uri="{FF2B5EF4-FFF2-40B4-BE49-F238E27FC236}">
                  <a16:creationId xmlns:a16="http://schemas.microsoft.com/office/drawing/2014/main" id="{AB1BDAAC-0934-CF45-AD6E-F526FCDF950F}"/>
                </a:ext>
              </a:extLst>
            </p:cNvPr>
            <p:cNvSpPr/>
            <p:nvPr/>
          </p:nvSpPr>
          <p:spPr bwMode="auto">
            <a:xfrm>
              <a:off x="3985054" y="3030416"/>
              <a:ext cx="533400" cy="228600"/>
            </a:xfrm>
            <a:prstGeom prst="rect">
              <a:avLst/>
            </a:prstGeom>
            <a:solidFill>
              <a:srgbClr val="00B0F0"/>
            </a:solidFill>
            <a:ln w="12700" cap="flat" cmpd="sng" algn="ctr">
              <a:solidFill>
                <a:schemeClr val="tx1"/>
              </a:solidFill>
              <a:prstDash val="solid"/>
              <a:round/>
              <a:headEnd type="none" w="med" len="med"/>
              <a:tailEnd type="none" w="med" len="med"/>
            </a:ln>
            <a:effectLst/>
            <a:extLst>
              <a:ext uri="{AF507438-7753-43e0-B8FC-AC1667EBCBE1}">
                <a14:hiddenEffects xmlns:lc="http://schemas.openxmlformats.org/drawingml/2006/lockedCanvas" xmlns:a14="http://schemas.microsoft.com/office/drawing/2010/main" xmlns="">
                  <a:effectLst>
                    <a:outerShdw dist="35921" dir="2700000" algn="ctr" rotWithShape="0">
                      <a:schemeClr val="bg2"/>
                    </a:outerShdw>
                  </a:effectLst>
                </a14:hiddenEffects>
              </a:ext>
            </a:extLst>
          </p:spPr>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1pPr>
              <a:lvl2pPr marL="4572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2pPr>
              <a:lvl3pPr marL="9144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3pPr>
              <a:lvl4pPr marL="13716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4pPr>
              <a:lvl5pPr marL="18288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5pPr>
              <a:lvl6pPr marL="2286000" algn="l" defTabSz="914400" rtl="0" eaLnBrk="1" latinLnBrk="0" hangingPunct="1">
                <a:defRPr b="1" kern="1200">
                  <a:solidFill>
                    <a:schemeClr val="tx1"/>
                  </a:solidFill>
                  <a:latin typeface="Comic Sans MS" panose="030F0702030302020204" pitchFamily="66" charset="0"/>
                  <a:ea typeface="+mn-ea"/>
                  <a:cs typeface="+mn-cs"/>
                </a:defRPr>
              </a:lvl6pPr>
              <a:lvl7pPr marL="2743200" algn="l" defTabSz="914400" rtl="0" eaLnBrk="1" latinLnBrk="0" hangingPunct="1">
                <a:defRPr b="1" kern="1200">
                  <a:solidFill>
                    <a:schemeClr val="tx1"/>
                  </a:solidFill>
                  <a:latin typeface="Comic Sans MS" panose="030F0702030302020204" pitchFamily="66" charset="0"/>
                  <a:ea typeface="+mn-ea"/>
                  <a:cs typeface="+mn-cs"/>
                </a:defRPr>
              </a:lvl7pPr>
              <a:lvl8pPr marL="3200400" algn="l" defTabSz="914400" rtl="0" eaLnBrk="1" latinLnBrk="0" hangingPunct="1">
                <a:defRPr b="1" kern="1200">
                  <a:solidFill>
                    <a:schemeClr val="tx1"/>
                  </a:solidFill>
                  <a:latin typeface="Comic Sans MS" panose="030F0702030302020204" pitchFamily="66" charset="0"/>
                  <a:ea typeface="+mn-ea"/>
                  <a:cs typeface="+mn-cs"/>
                </a:defRPr>
              </a:lvl8pPr>
              <a:lvl9pPr marL="3657600" algn="l" defTabSz="914400" rtl="0" eaLnBrk="1" latinLnBrk="0" hangingPunct="1">
                <a:defRPr b="1" kern="1200">
                  <a:solidFill>
                    <a:schemeClr val="tx1"/>
                  </a:solidFill>
                  <a:latin typeface="Comic Sans MS" panose="030F0702030302020204" pitchFamily="66" charset="0"/>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9" name="Rectangle 48">
              <a:extLst>
                <a:ext uri="{FF2B5EF4-FFF2-40B4-BE49-F238E27FC236}">
                  <a16:creationId xmlns:a16="http://schemas.microsoft.com/office/drawing/2014/main" id="{2FA470E0-4987-984E-B268-F323639BE099}"/>
                </a:ext>
              </a:extLst>
            </p:cNvPr>
            <p:cNvSpPr/>
            <p:nvPr/>
          </p:nvSpPr>
          <p:spPr bwMode="auto">
            <a:xfrm>
              <a:off x="4199030" y="2883940"/>
              <a:ext cx="533400" cy="228600"/>
            </a:xfrm>
            <a:prstGeom prst="rect">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sp>
        <p:nvSpPr>
          <p:cNvPr id="3" name="TextBox 2">
            <a:extLst>
              <a:ext uri="{FF2B5EF4-FFF2-40B4-BE49-F238E27FC236}">
                <a16:creationId xmlns:a16="http://schemas.microsoft.com/office/drawing/2014/main" id="{96D00FD0-F227-1844-AA0E-E87CD5D54CA0}"/>
              </a:ext>
            </a:extLst>
          </p:cNvPr>
          <p:cNvSpPr txBox="1"/>
          <p:nvPr/>
        </p:nvSpPr>
        <p:spPr>
          <a:xfrm>
            <a:off x="1013236" y="3712575"/>
            <a:ext cx="2133600" cy="923330"/>
          </a:xfrm>
          <a:prstGeom prst="rect">
            <a:avLst/>
          </a:prstGeom>
          <a:noFill/>
        </p:spPr>
        <p:txBody>
          <a:bodyPr wrap="square" rtlCol="0">
            <a:spAutoFit/>
          </a:bodyPr>
          <a:lstStyle/>
          <a:p>
            <a:r>
              <a:rPr lang="en-US" dirty="0"/>
              <a:t>Keep memory full of the frequently accesses pages </a:t>
            </a:r>
          </a:p>
        </p:txBody>
      </p:sp>
      <p:sp>
        <p:nvSpPr>
          <p:cNvPr id="50" name="TextBox 49">
            <a:extLst>
              <a:ext uri="{FF2B5EF4-FFF2-40B4-BE49-F238E27FC236}">
                <a16:creationId xmlns:a16="http://schemas.microsoft.com/office/drawing/2014/main" id="{C684DDCD-77B8-6E49-9F63-54B2CEA0E2F9}"/>
              </a:ext>
            </a:extLst>
          </p:cNvPr>
          <p:cNvSpPr txBox="1"/>
          <p:nvPr/>
        </p:nvSpPr>
        <p:spPr>
          <a:xfrm>
            <a:off x="249196" y="1003740"/>
            <a:ext cx="2133600" cy="923330"/>
          </a:xfrm>
          <a:prstGeom prst="rect">
            <a:avLst/>
          </a:prstGeom>
          <a:noFill/>
        </p:spPr>
        <p:txBody>
          <a:bodyPr wrap="square" rtlCol="0">
            <a:spAutoFit/>
          </a:bodyPr>
          <a:lstStyle/>
          <a:p>
            <a:r>
              <a:rPr lang="en-US" dirty="0"/>
              <a:t>Keep most of the address space on disk</a:t>
            </a:r>
          </a:p>
        </p:txBody>
      </p:sp>
      <p:sp>
        <p:nvSpPr>
          <p:cNvPr id="17" name="Up-Down Arrow 16">
            <a:extLst>
              <a:ext uri="{FF2B5EF4-FFF2-40B4-BE49-F238E27FC236}">
                <a16:creationId xmlns:a16="http://schemas.microsoft.com/office/drawing/2014/main" id="{0EF0D2CC-8740-3646-B555-C9B62E3645A0}"/>
              </a:ext>
            </a:extLst>
          </p:cNvPr>
          <p:cNvSpPr/>
          <p:nvPr/>
        </p:nvSpPr>
        <p:spPr bwMode="auto">
          <a:xfrm rot="19667283">
            <a:off x="2958637" y="2526106"/>
            <a:ext cx="480765" cy="1277121"/>
          </a:xfrm>
          <a:prstGeom prst="upDownArrow">
            <a:avLst/>
          </a:prstGeom>
          <a:solidFill>
            <a:schemeClr val="bg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51" name="TextBox 50">
            <a:extLst>
              <a:ext uri="{FF2B5EF4-FFF2-40B4-BE49-F238E27FC236}">
                <a16:creationId xmlns:a16="http://schemas.microsoft.com/office/drawing/2014/main" id="{4FC27FF7-3F72-FC4A-A719-B5999D31F6A2}"/>
              </a:ext>
            </a:extLst>
          </p:cNvPr>
          <p:cNvSpPr txBox="1"/>
          <p:nvPr/>
        </p:nvSpPr>
        <p:spPr>
          <a:xfrm>
            <a:off x="777069" y="2554164"/>
            <a:ext cx="2133600" cy="646331"/>
          </a:xfrm>
          <a:prstGeom prst="rect">
            <a:avLst/>
          </a:prstGeom>
          <a:noFill/>
        </p:spPr>
        <p:txBody>
          <a:bodyPr wrap="square" rtlCol="0">
            <a:spAutoFit/>
          </a:bodyPr>
          <a:lstStyle/>
          <a:p>
            <a:r>
              <a:rPr lang="en-US" dirty="0"/>
              <a:t>Actively swap pages to/from</a:t>
            </a:r>
          </a:p>
        </p:txBody>
      </p:sp>
    </p:spTree>
    <p:extLst>
      <p:ext uri="{BB962C8B-B14F-4D97-AF65-F5344CB8AC3E}">
        <p14:creationId xmlns:p14="http://schemas.microsoft.com/office/powerpoint/2010/main" val="250608768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51"/>
                                        </p:tgtEl>
                                        <p:attrNameLst>
                                          <p:attrName>style.visibility</p:attrName>
                                        </p:attrNameLst>
                                      </p:cBhvr>
                                      <p:to>
                                        <p:strVal val="visible"/>
                                      </p:to>
                                    </p:set>
                                    <p:animEffect transition="in" filter="blinds(horizontal)">
                                      <p:cBhvr>
                                        <p:cTn id="25"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6" grpId="0"/>
      <p:bldP spid="3" grpId="0"/>
      <p:bldP spid="50" grpId="0"/>
      <p:bldP spid="51" grpId="0"/>
    </p:bldLst>
  </p:timing>
</p:sld>
</file>

<file path=ppt/slides/slide4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xfrm>
            <a:off x="152400" y="152400"/>
            <a:ext cx="8991600" cy="533400"/>
          </a:xfrm>
        </p:spPr>
        <p:txBody>
          <a:bodyPr/>
          <a:lstStyle/>
          <a:p>
            <a:r>
              <a:rPr lang="en-US" altLang="ko-KR" dirty="0"/>
              <a:t>Recall: The Memory Hierarchy</a:t>
            </a:r>
          </a:p>
        </p:txBody>
      </p:sp>
      <p:sp>
        <p:nvSpPr>
          <p:cNvPr id="12292" name="Rectangle 16"/>
          <p:cNvSpPr>
            <a:spLocks noChangeArrowheads="1"/>
          </p:cNvSpPr>
          <p:nvPr/>
        </p:nvSpPr>
        <p:spPr bwMode="auto">
          <a:xfrm>
            <a:off x="3421063" y="3300415"/>
            <a:ext cx="533400" cy="1487488"/>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L3 Cache</a:t>
            </a:r>
            <a:br>
              <a:rPr lang="en-US" sz="1600" dirty="0">
                <a:latin typeface="Helvetica" charset="0"/>
                <a:cs typeface="Helvetica" charset="0"/>
              </a:rPr>
            </a:br>
            <a:r>
              <a:rPr lang="en-US" sz="1600" dirty="0">
                <a:latin typeface="Helvetica" charset="0"/>
                <a:cs typeface="Helvetica" charset="0"/>
              </a:rPr>
              <a:t>(shared)</a:t>
            </a:r>
          </a:p>
        </p:txBody>
      </p:sp>
      <p:sp>
        <p:nvSpPr>
          <p:cNvPr id="12294" name="Rectangle 14"/>
          <p:cNvSpPr>
            <a:spLocks noChangeArrowheads="1"/>
          </p:cNvSpPr>
          <p:nvPr/>
        </p:nvSpPr>
        <p:spPr bwMode="auto">
          <a:xfrm>
            <a:off x="1299404" y="3779046"/>
            <a:ext cx="355600" cy="1008857"/>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Registers</a:t>
            </a:r>
          </a:p>
        </p:txBody>
      </p:sp>
      <p:sp>
        <p:nvSpPr>
          <p:cNvPr id="25605" name="Rectangle 4"/>
          <p:cNvSpPr>
            <a:spLocks noChangeArrowheads="1"/>
          </p:cNvSpPr>
          <p:nvPr/>
        </p:nvSpPr>
        <p:spPr bwMode="auto">
          <a:xfrm>
            <a:off x="1219200" y="2116141"/>
            <a:ext cx="2019300" cy="1285875"/>
          </a:xfrm>
          <a:prstGeom prst="rect">
            <a:avLst/>
          </a:prstGeom>
          <a:noFill/>
          <a:ln w="254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a:latin typeface="Helvetica" charset="0"/>
            </a:endParaRPr>
          </a:p>
        </p:txBody>
      </p:sp>
      <p:sp>
        <p:nvSpPr>
          <p:cNvPr id="25607" name="Rectangle 6"/>
          <p:cNvSpPr>
            <a:spLocks noChangeArrowheads="1"/>
          </p:cNvSpPr>
          <p:nvPr/>
        </p:nvSpPr>
        <p:spPr bwMode="auto">
          <a:xfrm>
            <a:off x="1219200" y="3489328"/>
            <a:ext cx="2019300" cy="1298575"/>
          </a:xfrm>
          <a:prstGeom prst="rect">
            <a:avLst/>
          </a:prstGeom>
          <a:noFill/>
          <a:ln w="254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a:latin typeface="Helvetica" charset="0"/>
            </a:endParaRPr>
          </a:p>
        </p:txBody>
      </p:sp>
      <p:sp>
        <p:nvSpPr>
          <p:cNvPr id="25609" name="Rectangle 8"/>
          <p:cNvSpPr>
            <a:spLocks noChangeArrowheads="1"/>
          </p:cNvSpPr>
          <p:nvPr/>
        </p:nvSpPr>
        <p:spPr bwMode="auto">
          <a:xfrm>
            <a:off x="7010400" y="1806578"/>
            <a:ext cx="1314450" cy="2998788"/>
          </a:xfrm>
          <a:prstGeom prst="rect">
            <a:avLst/>
          </a:prstGeom>
          <a:solidFill>
            <a:srgbClr val="C0D2FE"/>
          </a:solidFill>
          <a:ln w="25400">
            <a:solidFill>
              <a:schemeClr val="tx1"/>
            </a:solidFill>
            <a:miter lim="800000"/>
            <a:headEnd/>
            <a:tailEnd/>
          </a:ln>
        </p:spPr>
        <p:txBody>
          <a:bodyPr wrap="none" anchor="ctr"/>
          <a:lstStyle/>
          <a:p>
            <a:pPr algn="ctr"/>
            <a:r>
              <a:rPr lang="en-US" sz="1600">
                <a:latin typeface="Helvetica" charset="0"/>
              </a:rPr>
              <a:t>Secondary</a:t>
            </a:r>
            <a:br>
              <a:rPr lang="en-US" sz="1600">
                <a:latin typeface="Helvetica" charset="0"/>
              </a:rPr>
            </a:br>
            <a:r>
              <a:rPr lang="en-US" sz="1600">
                <a:latin typeface="Helvetica" charset="0"/>
              </a:rPr>
              <a:t> Storage </a:t>
            </a:r>
            <a:br>
              <a:rPr lang="en-US" sz="1600">
                <a:latin typeface="Helvetica" charset="0"/>
              </a:rPr>
            </a:br>
            <a:r>
              <a:rPr lang="en-US" sz="1600">
                <a:latin typeface="Helvetica" charset="0"/>
              </a:rPr>
              <a:t>(Disk)</a:t>
            </a:r>
          </a:p>
        </p:txBody>
      </p:sp>
      <p:sp>
        <p:nvSpPr>
          <p:cNvPr id="25610" name="Rectangle 10"/>
          <p:cNvSpPr>
            <a:spLocks noChangeArrowheads="1"/>
          </p:cNvSpPr>
          <p:nvPr/>
        </p:nvSpPr>
        <p:spPr bwMode="auto">
          <a:xfrm>
            <a:off x="1066800" y="1703391"/>
            <a:ext cx="3043238" cy="3194050"/>
          </a:xfrm>
          <a:prstGeom prst="rect">
            <a:avLst/>
          </a:prstGeom>
          <a:noFill/>
          <a:ln w="254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a:latin typeface="Helvetica" charset="0"/>
            </a:endParaRPr>
          </a:p>
        </p:txBody>
      </p:sp>
      <p:sp>
        <p:nvSpPr>
          <p:cNvPr id="25611" name="Rectangle 11"/>
          <p:cNvSpPr>
            <a:spLocks noChangeArrowheads="1"/>
          </p:cNvSpPr>
          <p:nvPr/>
        </p:nvSpPr>
        <p:spPr bwMode="auto">
          <a:xfrm>
            <a:off x="1755775" y="1722441"/>
            <a:ext cx="1185863" cy="3365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Processor</a:t>
            </a:r>
          </a:p>
        </p:txBody>
      </p:sp>
      <p:sp>
        <p:nvSpPr>
          <p:cNvPr id="25612" name="Line 12"/>
          <p:cNvSpPr>
            <a:spLocks noChangeShapeType="1"/>
          </p:cNvSpPr>
          <p:nvPr/>
        </p:nvSpPr>
        <p:spPr bwMode="auto">
          <a:xfrm flipV="1">
            <a:off x="2227263" y="1806578"/>
            <a:ext cx="4783137" cy="1971675"/>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25614" name="Rectangle 18"/>
          <p:cNvSpPr>
            <a:spLocks noChangeArrowheads="1"/>
          </p:cNvSpPr>
          <p:nvPr/>
        </p:nvSpPr>
        <p:spPr bwMode="auto">
          <a:xfrm>
            <a:off x="4338638" y="2908303"/>
            <a:ext cx="969962" cy="1897063"/>
          </a:xfrm>
          <a:prstGeom prst="rect">
            <a:avLst/>
          </a:prstGeom>
          <a:solidFill>
            <a:srgbClr val="C0D2FE"/>
          </a:solidFill>
          <a:ln w="25400">
            <a:solidFill>
              <a:schemeClr val="tx1"/>
            </a:solidFill>
            <a:miter lim="800000"/>
            <a:headEnd/>
            <a:tailEnd/>
          </a:ln>
        </p:spPr>
        <p:txBody>
          <a:bodyPr wrap="none" anchor="ctr"/>
          <a:lstStyle/>
          <a:p>
            <a:r>
              <a:rPr lang="en-US" altLang="ko-KR" sz="1600">
                <a:latin typeface="Helvetica" charset="0"/>
              </a:rPr>
              <a:t>Main</a:t>
            </a:r>
          </a:p>
          <a:p>
            <a:r>
              <a:rPr lang="en-US" altLang="ko-KR" sz="1600">
                <a:latin typeface="Helvetica" charset="0"/>
              </a:rPr>
              <a:t>Memory</a:t>
            </a:r>
          </a:p>
          <a:p>
            <a:r>
              <a:rPr lang="en-US" altLang="ko-KR" sz="1600">
                <a:latin typeface="Helvetica" charset="0"/>
              </a:rPr>
              <a:t>(DRAM)</a:t>
            </a:r>
          </a:p>
          <a:p>
            <a:endParaRPr lang="en-US" sz="1600">
              <a:latin typeface="Helvetica" charset="0"/>
            </a:endParaRPr>
          </a:p>
        </p:txBody>
      </p:sp>
      <p:sp>
        <p:nvSpPr>
          <p:cNvPr id="25615" name="Rectangle 22"/>
          <p:cNvSpPr>
            <a:spLocks noChangeArrowheads="1"/>
          </p:cNvSpPr>
          <p:nvPr/>
        </p:nvSpPr>
        <p:spPr bwMode="auto">
          <a:xfrm>
            <a:off x="1944688" y="5543554"/>
            <a:ext cx="296857"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a:t>
            </a:r>
          </a:p>
        </p:txBody>
      </p:sp>
      <p:sp>
        <p:nvSpPr>
          <p:cNvPr id="25616" name="Rectangle 23"/>
          <p:cNvSpPr>
            <a:spLocks noChangeArrowheads="1"/>
          </p:cNvSpPr>
          <p:nvPr/>
        </p:nvSpPr>
        <p:spPr bwMode="auto">
          <a:xfrm>
            <a:off x="7167563" y="5449891"/>
            <a:ext cx="1308100" cy="520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400">
                <a:latin typeface="Helvetica" charset="0"/>
              </a:rPr>
              <a:t>10,000,000 </a:t>
            </a:r>
          </a:p>
          <a:p>
            <a:r>
              <a:rPr lang="en-US" altLang="ko-KR" sz="1400">
                <a:latin typeface="Helvetica" charset="0"/>
              </a:rPr>
              <a:t>   (10 ms)</a:t>
            </a:r>
          </a:p>
        </p:txBody>
      </p:sp>
      <p:sp>
        <p:nvSpPr>
          <p:cNvPr id="25617" name="Rectangle 24"/>
          <p:cNvSpPr>
            <a:spLocks noChangeArrowheads="1"/>
          </p:cNvSpPr>
          <p:nvPr/>
        </p:nvSpPr>
        <p:spPr bwMode="auto">
          <a:xfrm>
            <a:off x="222250" y="5556254"/>
            <a:ext cx="1299936"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dirty="0">
                <a:latin typeface="Helvetica" charset="0"/>
              </a:rPr>
              <a:t>Speed (ns):</a:t>
            </a:r>
          </a:p>
        </p:txBody>
      </p:sp>
      <p:sp>
        <p:nvSpPr>
          <p:cNvPr id="25618" name="Rectangle 25"/>
          <p:cNvSpPr>
            <a:spLocks noChangeArrowheads="1"/>
          </p:cNvSpPr>
          <p:nvPr/>
        </p:nvSpPr>
        <p:spPr bwMode="auto">
          <a:xfrm>
            <a:off x="3368675" y="5535616"/>
            <a:ext cx="707526"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10-30</a:t>
            </a:r>
          </a:p>
        </p:txBody>
      </p:sp>
      <p:sp>
        <p:nvSpPr>
          <p:cNvPr id="25619" name="Rectangle 26"/>
          <p:cNvSpPr>
            <a:spLocks noChangeArrowheads="1"/>
          </p:cNvSpPr>
          <p:nvPr/>
        </p:nvSpPr>
        <p:spPr bwMode="auto">
          <a:xfrm>
            <a:off x="4522788" y="5543554"/>
            <a:ext cx="561975"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600">
                <a:latin typeface="Helvetica" charset="0"/>
              </a:rPr>
              <a:t>100</a:t>
            </a:r>
          </a:p>
        </p:txBody>
      </p:sp>
      <p:sp>
        <p:nvSpPr>
          <p:cNvPr id="25620" name="Rectangle 27"/>
          <p:cNvSpPr>
            <a:spLocks noChangeArrowheads="1"/>
          </p:cNvSpPr>
          <p:nvPr/>
        </p:nvSpPr>
        <p:spPr bwMode="auto">
          <a:xfrm>
            <a:off x="1117624" y="5908899"/>
            <a:ext cx="787376"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100Bs</a:t>
            </a:r>
          </a:p>
        </p:txBody>
      </p:sp>
      <p:sp>
        <p:nvSpPr>
          <p:cNvPr id="25621" name="Rectangle 29"/>
          <p:cNvSpPr>
            <a:spLocks noChangeArrowheads="1"/>
          </p:cNvSpPr>
          <p:nvPr/>
        </p:nvSpPr>
        <p:spPr bwMode="auto">
          <a:xfrm>
            <a:off x="-76200" y="5912411"/>
            <a:ext cx="1391307"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dirty="0">
                <a:latin typeface="Helvetica" charset="0"/>
              </a:rPr>
              <a:t>Size (bytes):</a:t>
            </a:r>
          </a:p>
        </p:txBody>
      </p:sp>
      <p:sp>
        <p:nvSpPr>
          <p:cNvPr id="25622" name="Rectangle 30"/>
          <p:cNvSpPr>
            <a:spLocks noChangeArrowheads="1"/>
          </p:cNvSpPr>
          <p:nvPr/>
        </p:nvSpPr>
        <p:spPr bwMode="auto">
          <a:xfrm>
            <a:off x="3522663" y="5888262"/>
            <a:ext cx="618760"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MBs</a:t>
            </a:r>
          </a:p>
        </p:txBody>
      </p:sp>
      <p:sp>
        <p:nvSpPr>
          <p:cNvPr id="25623" name="Rectangle 31"/>
          <p:cNvSpPr>
            <a:spLocks noChangeArrowheads="1"/>
          </p:cNvSpPr>
          <p:nvPr/>
        </p:nvSpPr>
        <p:spPr bwMode="auto">
          <a:xfrm>
            <a:off x="4581525" y="5873974"/>
            <a:ext cx="752475"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90488" tIns="44450" rIns="90488" bIns="44450">
            <a:spAutoFit/>
          </a:bodyPr>
          <a:lstStyle/>
          <a:p>
            <a:r>
              <a:rPr lang="en-US" altLang="ko-KR" sz="1600">
                <a:latin typeface="Helvetica" charset="0"/>
              </a:rPr>
              <a:t>GBs</a:t>
            </a:r>
          </a:p>
        </p:txBody>
      </p:sp>
      <p:sp>
        <p:nvSpPr>
          <p:cNvPr id="25624" name="Rectangle 36"/>
          <p:cNvSpPr>
            <a:spLocks noChangeArrowheads="1"/>
          </p:cNvSpPr>
          <p:nvPr/>
        </p:nvSpPr>
        <p:spPr bwMode="auto">
          <a:xfrm>
            <a:off x="7391400" y="5832699"/>
            <a:ext cx="570369"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TBs</a:t>
            </a:r>
          </a:p>
        </p:txBody>
      </p:sp>
      <p:sp>
        <p:nvSpPr>
          <p:cNvPr id="34" name="Rectangle 14"/>
          <p:cNvSpPr>
            <a:spLocks noChangeArrowheads="1"/>
          </p:cNvSpPr>
          <p:nvPr/>
        </p:nvSpPr>
        <p:spPr bwMode="auto">
          <a:xfrm>
            <a:off x="1299404" y="2413235"/>
            <a:ext cx="355600" cy="989285"/>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Registers</a:t>
            </a:r>
          </a:p>
        </p:txBody>
      </p:sp>
      <p:sp>
        <p:nvSpPr>
          <p:cNvPr id="35" name="Rectangle 14"/>
          <p:cNvSpPr>
            <a:spLocks noChangeArrowheads="1"/>
          </p:cNvSpPr>
          <p:nvPr/>
        </p:nvSpPr>
        <p:spPr bwMode="auto">
          <a:xfrm>
            <a:off x="1928813" y="2413234"/>
            <a:ext cx="355600" cy="989285"/>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L1 Cache</a:t>
            </a:r>
          </a:p>
        </p:txBody>
      </p:sp>
      <p:sp>
        <p:nvSpPr>
          <p:cNvPr id="36" name="Rectangle 14"/>
          <p:cNvSpPr>
            <a:spLocks noChangeArrowheads="1"/>
          </p:cNvSpPr>
          <p:nvPr/>
        </p:nvSpPr>
        <p:spPr bwMode="auto">
          <a:xfrm>
            <a:off x="1930400" y="3779046"/>
            <a:ext cx="355600" cy="1001479"/>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L1 Cache</a:t>
            </a:r>
          </a:p>
        </p:txBody>
      </p:sp>
      <p:sp>
        <p:nvSpPr>
          <p:cNvPr id="38" name="Rectangle 14"/>
          <p:cNvSpPr>
            <a:spLocks noChangeArrowheads="1"/>
          </p:cNvSpPr>
          <p:nvPr/>
        </p:nvSpPr>
        <p:spPr bwMode="auto">
          <a:xfrm>
            <a:off x="2611438" y="3612590"/>
            <a:ext cx="355600" cy="1175313"/>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L2 Cache</a:t>
            </a:r>
          </a:p>
        </p:txBody>
      </p:sp>
      <p:sp>
        <p:nvSpPr>
          <p:cNvPr id="39" name="Rectangle 14"/>
          <p:cNvSpPr>
            <a:spLocks noChangeArrowheads="1"/>
          </p:cNvSpPr>
          <p:nvPr/>
        </p:nvSpPr>
        <p:spPr bwMode="auto">
          <a:xfrm>
            <a:off x="2608263" y="2201302"/>
            <a:ext cx="355600" cy="1175313"/>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L2 Cache</a:t>
            </a:r>
          </a:p>
        </p:txBody>
      </p:sp>
      <p:sp>
        <p:nvSpPr>
          <p:cNvPr id="25630" name="Rectangle 22"/>
          <p:cNvSpPr>
            <a:spLocks noChangeArrowheads="1"/>
          </p:cNvSpPr>
          <p:nvPr/>
        </p:nvSpPr>
        <p:spPr bwMode="auto">
          <a:xfrm>
            <a:off x="1347788" y="5543554"/>
            <a:ext cx="467978"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0.3</a:t>
            </a:r>
          </a:p>
        </p:txBody>
      </p:sp>
      <p:sp>
        <p:nvSpPr>
          <p:cNvPr id="25631" name="Rectangle 22"/>
          <p:cNvSpPr>
            <a:spLocks noChangeArrowheads="1"/>
          </p:cNvSpPr>
          <p:nvPr/>
        </p:nvSpPr>
        <p:spPr bwMode="auto">
          <a:xfrm>
            <a:off x="2681288" y="5543554"/>
            <a:ext cx="296857"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3</a:t>
            </a:r>
          </a:p>
        </p:txBody>
      </p:sp>
      <p:sp>
        <p:nvSpPr>
          <p:cNvPr id="25632" name="Rectangle 27"/>
          <p:cNvSpPr>
            <a:spLocks noChangeArrowheads="1"/>
          </p:cNvSpPr>
          <p:nvPr/>
        </p:nvSpPr>
        <p:spPr bwMode="auto">
          <a:xfrm>
            <a:off x="1828800" y="5908899"/>
            <a:ext cx="787376"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10kBs</a:t>
            </a:r>
          </a:p>
        </p:txBody>
      </p:sp>
      <p:sp>
        <p:nvSpPr>
          <p:cNvPr id="25633" name="Rectangle 27"/>
          <p:cNvSpPr>
            <a:spLocks noChangeArrowheads="1"/>
          </p:cNvSpPr>
          <p:nvPr/>
        </p:nvSpPr>
        <p:spPr bwMode="auto">
          <a:xfrm>
            <a:off x="2559050" y="5891437"/>
            <a:ext cx="901490"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100kBs</a:t>
            </a:r>
          </a:p>
        </p:txBody>
      </p:sp>
      <p:sp>
        <p:nvSpPr>
          <p:cNvPr id="25634" name="Rectangle 8"/>
          <p:cNvSpPr>
            <a:spLocks noChangeArrowheads="1"/>
          </p:cNvSpPr>
          <p:nvPr/>
        </p:nvSpPr>
        <p:spPr bwMode="auto">
          <a:xfrm>
            <a:off x="5562600" y="2405066"/>
            <a:ext cx="1143000" cy="2382837"/>
          </a:xfrm>
          <a:prstGeom prst="rect">
            <a:avLst/>
          </a:prstGeom>
          <a:solidFill>
            <a:srgbClr val="C0D2FE"/>
          </a:solidFill>
          <a:ln w="25400">
            <a:solidFill>
              <a:schemeClr val="tx1"/>
            </a:solidFill>
            <a:miter lim="800000"/>
            <a:headEnd/>
            <a:tailEnd/>
          </a:ln>
        </p:spPr>
        <p:txBody>
          <a:bodyPr wrap="none" anchor="ctr"/>
          <a:lstStyle/>
          <a:p>
            <a:pPr algn="ctr"/>
            <a:r>
              <a:rPr lang="en-US" sz="1600">
                <a:latin typeface="Helvetica" charset="0"/>
              </a:rPr>
              <a:t>Secondary</a:t>
            </a:r>
            <a:br>
              <a:rPr lang="en-US" sz="1600">
                <a:latin typeface="Helvetica" charset="0"/>
              </a:rPr>
            </a:br>
            <a:r>
              <a:rPr lang="en-US" sz="1600">
                <a:latin typeface="Helvetica" charset="0"/>
              </a:rPr>
              <a:t> Storage </a:t>
            </a:r>
            <a:br>
              <a:rPr lang="en-US" sz="1600">
                <a:latin typeface="Helvetica" charset="0"/>
              </a:rPr>
            </a:br>
            <a:r>
              <a:rPr lang="en-US" sz="1600">
                <a:latin typeface="Helvetica" charset="0"/>
              </a:rPr>
              <a:t>(SSD)</a:t>
            </a:r>
          </a:p>
        </p:txBody>
      </p:sp>
      <p:sp>
        <p:nvSpPr>
          <p:cNvPr id="25635" name="Rectangle 26"/>
          <p:cNvSpPr>
            <a:spLocks noChangeArrowheads="1"/>
          </p:cNvSpPr>
          <p:nvPr/>
        </p:nvSpPr>
        <p:spPr bwMode="auto">
          <a:xfrm>
            <a:off x="5715000" y="5449891"/>
            <a:ext cx="1066800" cy="520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400">
                <a:latin typeface="Helvetica" charset="0"/>
              </a:rPr>
              <a:t>100,000</a:t>
            </a:r>
            <a:br>
              <a:rPr lang="en-US" altLang="ko-KR" sz="1400">
                <a:latin typeface="Helvetica" charset="0"/>
              </a:rPr>
            </a:br>
            <a:r>
              <a:rPr lang="en-US" altLang="ko-KR" sz="1400">
                <a:latin typeface="Helvetica" charset="0"/>
              </a:rPr>
              <a:t>(0.1 ms)</a:t>
            </a:r>
          </a:p>
        </p:txBody>
      </p:sp>
      <p:sp>
        <p:nvSpPr>
          <p:cNvPr id="25636" name="Rectangle 31"/>
          <p:cNvSpPr>
            <a:spLocks noChangeArrowheads="1"/>
          </p:cNvSpPr>
          <p:nvPr/>
        </p:nvSpPr>
        <p:spPr bwMode="auto">
          <a:xfrm>
            <a:off x="5743575" y="5873974"/>
            <a:ext cx="962025"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600">
                <a:latin typeface="Helvetica" charset="0"/>
              </a:rPr>
              <a:t>100GBs</a:t>
            </a:r>
          </a:p>
        </p:txBody>
      </p:sp>
      <p:sp>
        <p:nvSpPr>
          <p:cNvPr id="8" name="Rectangle 7"/>
          <p:cNvSpPr/>
          <p:nvPr/>
        </p:nvSpPr>
        <p:spPr>
          <a:xfrm>
            <a:off x="4776539" y="2961775"/>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
        <p:nvSpPr>
          <p:cNvPr id="48" name="Rectangle 47"/>
          <p:cNvSpPr/>
          <p:nvPr/>
        </p:nvSpPr>
        <p:spPr>
          <a:xfrm>
            <a:off x="7167563" y="2119200"/>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
        <p:nvSpPr>
          <p:cNvPr id="49" name="Rectangle 48"/>
          <p:cNvSpPr/>
          <p:nvPr/>
        </p:nvSpPr>
        <p:spPr>
          <a:xfrm>
            <a:off x="7357405" y="2413235"/>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
        <p:nvSpPr>
          <p:cNvPr id="50" name="Rectangle 49"/>
          <p:cNvSpPr/>
          <p:nvPr/>
        </p:nvSpPr>
        <p:spPr>
          <a:xfrm>
            <a:off x="6211731" y="2518815"/>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
        <p:nvSpPr>
          <p:cNvPr id="55" name="Rectangle 54"/>
          <p:cNvSpPr/>
          <p:nvPr/>
        </p:nvSpPr>
        <p:spPr>
          <a:xfrm>
            <a:off x="1224548" y="2008191"/>
            <a:ext cx="528052" cy="392112"/>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0" dirty="0">
                <a:solidFill>
                  <a:schemeClr val="tx1"/>
                </a:solidFill>
                <a:latin typeface="Gill Sans" charset="0"/>
                <a:ea typeface="Gill Sans" charset="0"/>
                <a:cs typeface="Gill Sans" charset="0"/>
              </a:rPr>
              <a:t>TLB</a:t>
            </a:r>
            <a:endParaRPr lang="en-US" sz="1600" b="0" dirty="0">
              <a:solidFill>
                <a:schemeClr val="tx1"/>
              </a:solidFill>
              <a:latin typeface="Gill Sans" charset="0"/>
              <a:ea typeface="Gill Sans" charset="0"/>
              <a:cs typeface="Gill Sans" charset="0"/>
            </a:endParaRPr>
          </a:p>
        </p:txBody>
      </p:sp>
      <p:sp>
        <p:nvSpPr>
          <p:cNvPr id="56" name="Rectangle 55"/>
          <p:cNvSpPr/>
          <p:nvPr/>
        </p:nvSpPr>
        <p:spPr>
          <a:xfrm>
            <a:off x="1224548" y="3390903"/>
            <a:ext cx="528052" cy="392112"/>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0" dirty="0">
                <a:solidFill>
                  <a:schemeClr val="tx1"/>
                </a:solidFill>
                <a:latin typeface="Gill Sans" charset="0"/>
                <a:ea typeface="Gill Sans" charset="0"/>
                <a:cs typeface="Gill Sans" charset="0"/>
              </a:rPr>
              <a:t>TLB</a:t>
            </a:r>
            <a:endParaRPr lang="en-US" sz="1600" b="0" dirty="0">
              <a:solidFill>
                <a:schemeClr val="tx1"/>
              </a:solidFill>
              <a:latin typeface="Gill Sans" charset="0"/>
              <a:ea typeface="Gill Sans" charset="0"/>
              <a:cs typeface="Gill Sans" charset="0"/>
            </a:endParaRPr>
          </a:p>
        </p:txBody>
      </p:sp>
      <p:grpSp>
        <p:nvGrpSpPr>
          <p:cNvPr id="10" name="Group 9"/>
          <p:cNvGrpSpPr/>
          <p:nvPr/>
        </p:nvGrpSpPr>
        <p:grpSpPr>
          <a:xfrm>
            <a:off x="1514642" y="4903791"/>
            <a:ext cx="3261897" cy="675135"/>
            <a:chOff x="1590842" y="5330020"/>
            <a:chExt cx="3261897" cy="675135"/>
          </a:xfrm>
        </p:grpSpPr>
        <p:sp>
          <p:nvSpPr>
            <p:cNvPr id="9" name="Left-Right Arrow 8"/>
            <p:cNvSpPr/>
            <p:nvPr/>
          </p:nvSpPr>
          <p:spPr>
            <a:xfrm>
              <a:off x="1590842" y="5330020"/>
              <a:ext cx="3261897" cy="308780"/>
            </a:xfrm>
            <a:prstGeom prst="leftRightArrow">
              <a:avLst/>
            </a:prstGeom>
            <a:solidFill>
              <a:srgbClr val="953735"/>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latin typeface="Gill Sans Light"/>
                <a:cs typeface="Gill Sans Light"/>
              </a:endParaRPr>
            </a:p>
          </p:txBody>
        </p:sp>
        <p:sp>
          <p:nvSpPr>
            <p:cNvPr id="51" name="TextBox 50"/>
            <p:cNvSpPr txBox="1"/>
            <p:nvPr/>
          </p:nvSpPr>
          <p:spPr>
            <a:xfrm>
              <a:off x="1722914" y="5543490"/>
              <a:ext cx="2985561" cy="461665"/>
            </a:xfrm>
            <a:prstGeom prst="rect">
              <a:avLst/>
            </a:prstGeom>
            <a:noFill/>
          </p:spPr>
          <p:txBody>
            <a:bodyPr wrap="none" rtlCol="0">
              <a:spAutoFit/>
            </a:bodyPr>
            <a:lstStyle/>
            <a:p>
              <a:r>
                <a:rPr lang="en-US" sz="2400" b="0" dirty="0">
                  <a:solidFill>
                    <a:schemeClr val="accent2"/>
                  </a:solidFill>
                  <a:latin typeface="Gill Sans" charset="0"/>
                  <a:ea typeface="Gill Sans" charset="0"/>
                  <a:cs typeface="Gill Sans" charset="0"/>
                </a:rPr>
                <a:t>Accessed in Hardware</a:t>
              </a:r>
            </a:p>
          </p:txBody>
        </p:sp>
      </p:grpSp>
      <p:sp>
        <p:nvSpPr>
          <p:cNvPr id="43" name="Rectangle 42">
            <a:extLst>
              <a:ext uri="{FF2B5EF4-FFF2-40B4-BE49-F238E27FC236}">
                <a16:creationId xmlns:a16="http://schemas.microsoft.com/office/drawing/2014/main" id="{CFAAABD8-1F82-BF41-BC99-BF503A1E2665}"/>
              </a:ext>
            </a:extLst>
          </p:cNvPr>
          <p:cNvSpPr/>
          <p:nvPr/>
        </p:nvSpPr>
        <p:spPr>
          <a:xfrm>
            <a:off x="1885616" y="914400"/>
            <a:ext cx="2381584" cy="5315932"/>
          </a:xfrm>
          <a:prstGeom prst="rect">
            <a:avLst/>
          </a:prstGeom>
          <a:solidFill>
            <a:schemeClr val="accent6">
              <a:lumMod val="40000"/>
              <a:lumOff val="60000"/>
              <a:alpha val="13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8CF7E9D4-B14E-074D-8CA2-C73CB0DDAFAF}"/>
              </a:ext>
            </a:extLst>
          </p:cNvPr>
          <p:cNvSpPr txBox="1"/>
          <p:nvPr/>
        </p:nvSpPr>
        <p:spPr>
          <a:xfrm>
            <a:off x="2209800" y="927243"/>
            <a:ext cx="1669047" cy="830997"/>
          </a:xfrm>
          <a:prstGeom prst="rect">
            <a:avLst/>
          </a:prstGeom>
          <a:noFill/>
        </p:spPr>
        <p:txBody>
          <a:bodyPr wrap="none" rtlCol="0">
            <a:spAutoFit/>
          </a:bodyPr>
          <a:lstStyle/>
          <a:p>
            <a:r>
              <a:rPr lang="en-US" sz="2400" b="0" dirty="0">
                <a:solidFill>
                  <a:schemeClr val="accent2"/>
                </a:solidFill>
                <a:latin typeface="Gill Sans" charset="0"/>
                <a:ea typeface="Gill Sans" charset="0"/>
                <a:cs typeface="Gill Sans" charset="0"/>
              </a:rPr>
              <a:t>Managed in </a:t>
            </a:r>
            <a:br>
              <a:rPr lang="en-US" sz="2400" b="0" dirty="0">
                <a:solidFill>
                  <a:schemeClr val="accent2"/>
                </a:solidFill>
                <a:latin typeface="Gill Sans" charset="0"/>
                <a:ea typeface="Gill Sans" charset="0"/>
                <a:cs typeface="Gill Sans" charset="0"/>
              </a:rPr>
            </a:br>
            <a:r>
              <a:rPr lang="en-US" sz="2400" b="0" dirty="0">
                <a:solidFill>
                  <a:schemeClr val="accent2"/>
                </a:solidFill>
                <a:latin typeface="Gill Sans" charset="0"/>
                <a:ea typeface="Gill Sans" charset="0"/>
                <a:cs typeface="Gill Sans" charset="0"/>
              </a:rPr>
              <a:t>Hardware</a:t>
            </a:r>
          </a:p>
        </p:txBody>
      </p:sp>
      <p:sp>
        <p:nvSpPr>
          <p:cNvPr id="45" name="Rectangle 44"/>
          <p:cNvSpPr/>
          <p:nvPr/>
        </p:nvSpPr>
        <p:spPr>
          <a:xfrm>
            <a:off x="3621470" y="3180254"/>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Tree>
    <p:extLst>
      <p:ext uri="{BB962C8B-B14F-4D97-AF65-F5344CB8AC3E}">
        <p14:creationId xmlns:p14="http://schemas.microsoft.com/office/powerpoint/2010/main" val="3161677805"/>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51B90-10A8-FC4C-966A-7BD719701709}"/>
              </a:ext>
            </a:extLst>
          </p:cNvPr>
          <p:cNvSpPr>
            <a:spLocks noGrp="1"/>
          </p:cNvSpPr>
          <p:nvPr>
            <p:ph type="title"/>
          </p:nvPr>
        </p:nvSpPr>
        <p:spPr/>
        <p:txBody>
          <a:bodyPr/>
          <a:lstStyle/>
          <a:p>
            <a:r>
              <a:rPr lang="en-US" dirty="0"/>
              <a:t>Very Different Situation Today</a:t>
            </a:r>
          </a:p>
        </p:txBody>
      </p:sp>
      <p:pic>
        <p:nvPicPr>
          <p:cNvPr id="4" name="Picture 3">
            <a:extLst>
              <a:ext uri="{FF2B5EF4-FFF2-40B4-BE49-F238E27FC236}">
                <a16:creationId xmlns:a16="http://schemas.microsoft.com/office/drawing/2014/main" id="{AA75CC0C-8E39-5B4C-B559-9F992024B366}"/>
              </a:ext>
            </a:extLst>
          </p:cNvPr>
          <p:cNvPicPr>
            <a:picLocks noChangeAspect="1"/>
          </p:cNvPicPr>
          <p:nvPr/>
        </p:nvPicPr>
        <p:blipFill>
          <a:blip r:embed="rId2"/>
          <a:stretch>
            <a:fillRect/>
          </a:stretch>
        </p:blipFill>
        <p:spPr>
          <a:xfrm>
            <a:off x="1143000" y="4572000"/>
            <a:ext cx="1663700" cy="1219200"/>
          </a:xfrm>
          <a:prstGeom prst="rect">
            <a:avLst/>
          </a:prstGeom>
        </p:spPr>
      </p:pic>
      <p:pic>
        <p:nvPicPr>
          <p:cNvPr id="5" name="Picture 4">
            <a:extLst>
              <a:ext uri="{FF2B5EF4-FFF2-40B4-BE49-F238E27FC236}">
                <a16:creationId xmlns:a16="http://schemas.microsoft.com/office/drawing/2014/main" id="{B066069F-8E7F-9843-A4DB-6E3930780992}"/>
              </a:ext>
            </a:extLst>
          </p:cNvPr>
          <p:cNvPicPr>
            <a:picLocks noChangeAspect="1"/>
          </p:cNvPicPr>
          <p:nvPr/>
        </p:nvPicPr>
        <p:blipFill>
          <a:blip r:embed="rId2"/>
          <a:stretch>
            <a:fillRect/>
          </a:stretch>
        </p:blipFill>
        <p:spPr>
          <a:xfrm>
            <a:off x="3886200" y="4876800"/>
            <a:ext cx="1663700" cy="1219200"/>
          </a:xfrm>
          <a:prstGeom prst="rect">
            <a:avLst/>
          </a:prstGeom>
        </p:spPr>
      </p:pic>
      <p:pic>
        <p:nvPicPr>
          <p:cNvPr id="6" name="Picture 5">
            <a:extLst>
              <a:ext uri="{FF2B5EF4-FFF2-40B4-BE49-F238E27FC236}">
                <a16:creationId xmlns:a16="http://schemas.microsoft.com/office/drawing/2014/main" id="{7D6E656A-1EDA-7847-B462-4C2DFFAD759E}"/>
              </a:ext>
            </a:extLst>
          </p:cNvPr>
          <p:cNvPicPr>
            <a:picLocks noChangeAspect="1"/>
          </p:cNvPicPr>
          <p:nvPr/>
        </p:nvPicPr>
        <p:blipFill>
          <a:blip r:embed="rId2"/>
          <a:stretch>
            <a:fillRect/>
          </a:stretch>
        </p:blipFill>
        <p:spPr>
          <a:xfrm>
            <a:off x="7071036" y="3017400"/>
            <a:ext cx="2225363" cy="1630800"/>
          </a:xfrm>
          <a:prstGeom prst="rect">
            <a:avLst/>
          </a:prstGeom>
        </p:spPr>
      </p:pic>
      <p:grpSp>
        <p:nvGrpSpPr>
          <p:cNvPr id="18" name="Group 17">
            <a:extLst>
              <a:ext uri="{FF2B5EF4-FFF2-40B4-BE49-F238E27FC236}">
                <a16:creationId xmlns:a16="http://schemas.microsoft.com/office/drawing/2014/main" id="{0E4B3E2D-C04E-BD44-A786-94C9DF7046BB}"/>
              </a:ext>
            </a:extLst>
          </p:cNvPr>
          <p:cNvGrpSpPr/>
          <p:nvPr/>
        </p:nvGrpSpPr>
        <p:grpSpPr>
          <a:xfrm>
            <a:off x="5752896" y="3980145"/>
            <a:ext cx="1168811" cy="914400"/>
            <a:chOff x="4381089" y="1076072"/>
            <a:chExt cx="1677428" cy="1514728"/>
          </a:xfrm>
        </p:grpSpPr>
        <p:sp>
          <p:nvSpPr>
            <p:cNvPr id="7" name="Can 6">
              <a:extLst>
                <a:ext uri="{FF2B5EF4-FFF2-40B4-BE49-F238E27FC236}">
                  <a16:creationId xmlns:a16="http://schemas.microsoft.com/office/drawing/2014/main" id="{A515F280-1B70-FD4E-92A2-00B6CE92D4D6}"/>
                </a:ext>
              </a:extLst>
            </p:cNvPr>
            <p:cNvSpPr/>
            <p:nvPr/>
          </p:nvSpPr>
          <p:spPr bwMode="auto">
            <a:xfrm>
              <a:off x="4381089" y="1076072"/>
              <a:ext cx="1677428" cy="1514728"/>
            </a:xfrm>
            <a:prstGeom prst="can">
              <a:avLst/>
            </a:prstGeom>
            <a:solidFill>
              <a:schemeClr val="bg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nvGrpSpPr>
            <p:cNvPr id="8" name="Group 7">
              <a:extLst>
                <a:ext uri="{FF2B5EF4-FFF2-40B4-BE49-F238E27FC236}">
                  <a16:creationId xmlns:a16="http://schemas.microsoft.com/office/drawing/2014/main" id="{1D181653-F1E5-FC4A-A17A-087AECAF6D81}"/>
                </a:ext>
              </a:extLst>
            </p:cNvPr>
            <p:cNvGrpSpPr/>
            <p:nvPr/>
          </p:nvGrpSpPr>
          <p:grpSpPr>
            <a:xfrm>
              <a:off x="4496314" y="1388335"/>
              <a:ext cx="533400" cy="1143000"/>
              <a:chOff x="976184" y="1905000"/>
              <a:chExt cx="533400" cy="1143000"/>
            </a:xfrm>
            <a:solidFill>
              <a:schemeClr val="accent6">
                <a:lumMod val="40000"/>
                <a:lumOff val="60000"/>
              </a:schemeClr>
            </a:solidFill>
          </p:grpSpPr>
          <p:sp>
            <p:nvSpPr>
              <p:cNvPr id="9" name="Rectangle 8">
                <a:extLst>
                  <a:ext uri="{FF2B5EF4-FFF2-40B4-BE49-F238E27FC236}">
                    <a16:creationId xmlns:a16="http://schemas.microsoft.com/office/drawing/2014/main" id="{3C7BD91A-AEB4-7A4B-975E-46DEAC661FC2}"/>
                  </a:ext>
                </a:extLst>
              </p:cNvPr>
              <p:cNvSpPr/>
              <p:nvPr/>
            </p:nvSpPr>
            <p:spPr bwMode="auto">
              <a:xfrm>
                <a:off x="976184" y="1905000"/>
                <a:ext cx="533400" cy="11430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0" name="Rectangle 9">
                <a:extLst>
                  <a:ext uri="{FF2B5EF4-FFF2-40B4-BE49-F238E27FC236}">
                    <a16:creationId xmlns:a16="http://schemas.microsoft.com/office/drawing/2014/main" id="{81BF43D5-B874-ED45-B51B-E933262F6727}"/>
                  </a:ext>
                </a:extLst>
              </p:cNvPr>
              <p:cNvSpPr/>
              <p:nvPr/>
            </p:nvSpPr>
            <p:spPr bwMode="auto">
              <a:xfrm>
                <a:off x="976184" y="19050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1" name="Rectangle 10">
                <a:extLst>
                  <a:ext uri="{FF2B5EF4-FFF2-40B4-BE49-F238E27FC236}">
                    <a16:creationId xmlns:a16="http://schemas.microsoft.com/office/drawing/2014/main" id="{4221E2D1-7C8A-F94F-A99D-333416479CB1}"/>
                  </a:ext>
                </a:extLst>
              </p:cNvPr>
              <p:cNvSpPr/>
              <p:nvPr/>
            </p:nvSpPr>
            <p:spPr bwMode="auto">
              <a:xfrm>
                <a:off x="976184" y="21336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2" name="Rectangle 11">
                <a:extLst>
                  <a:ext uri="{FF2B5EF4-FFF2-40B4-BE49-F238E27FC236}">
                    <a16:creationId xmlns:a16="http://schemas.microsoft.com/office/drawing/2014/main" id="{C3B736F1-F4A5-AA42-9277-C9CC5A8FFAEC}"/>
                  </a:ext>
                </a:extLst>
              </p:cNvPr>
              <p:cNvSpPr/>
              <p:nvPr/>
            </p:nvSpPr>
            <p:spPr bwMode="auto">
              <a:xfrm>
                <a:off x="976184" y="2360141"/>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13" name="Group 12">
              <a:extLst>
                <a:ext uri="{FF2B5EF4-FFF2-40B4-BE49-F238E27FC236}">
                  <a16:creationId xmlns:a16="http://schemas.microsoft.com/office/drawing/2014/main" id="{F5093196-40B7-3146-A13A-4D4C3980D8B7}"/>
                </a:ext>
              </a:extLst>
            </p:cNvPr>
            <p:cNvGrpSpPr/>
            <p:nvPr/>
          </p:nvGrpSpPr>
          <p:grpSpPr>
            <a:xfrm>
              <a:off x="5183444" y="1258909"/>
              <a:ext cx="533400" cy="1143000"/>
              <a:chOff x="976184" y="1905000"/>
              <a:chExt cx="533400" cy="1143000"/>
            </a:xfrm>
            <a:solidFill>
              <a:schemeClr val="bg2">
                <a:lumMod val="40000"/>
                <a:lumOff val="60000"/>
              </a:schemeClr>
            </a:solidFill>
          </p:grpSpPr>
          <p:sp>
            <p:nvSpPr>
              <p:cNvPr id="14" name="Rectangle 13">
                <a:extLst>
                  <a:ext uri="{FF2B5EF4-FFF2-40B4-BE49-F238E27FC236}">
                    <a16:creationId xmlns:a16="http://schemas.microsoft.com/office/drawing/2014/main" id="{3C84BA32-9D2F-1A4E-AB22-33CC6C5176F2}"/>
                  </a:ext>
                </a:extLst>
              </p:cNvPr>
              <p:cNvSpPr/>
              <p:nvPr/>
            </p:nvSpPr>
            <p:spPr bwMode="auto">
              <a:xfrm>
                <a:off x="976184" y="1905000"/>
                <a:ext cx="533400" cy="11430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5" name="Rectangle 14">
                <a:extLst>
                  <a:ext uri="{FF2B5EF4-FFF2-40B4-BE49-F238E27FC236}">
                    <a16:creationId xmlns:a16="http://schemas.microsoft.com/office/drawing/2014/main" id="{52F62950-A80E-7D4B-A01A-EA25BDD582B4}"/>
                  </a:ext>
                </a:extLst>
              </p:cNvPr>
              <p:cNvSpPr/>
              <p:nvPr/>
            </p:nvSpPr>
            <p:spPr bwMode="auto">
              <a:xfrm>
                <a:off x="976184" y="19050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6" name="Rectangle 15">
                <a:extLst>
                  <a:ext uri="{FF2B5EF4-FFF2-40B4-BE49-F238E27FC236}">
                    <a16:creationId xmlns:a16="http://schemas.microsoft.com/office/drawing/2014/main" id="{FED01B31-E6AB-9C46-9C4D-0A17BDBA8536}"/>
                  </a:ext>
                </a:extLst>
              </p:cNvPr>
              <p:cNvSpPr/>
              <p:nvPr/>
            </p:nvSpPr>
            <p:spPr bwMode="auto">
              <a:xfrm>
                <a:off x="976184" y="2133600"/>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7" name="Rectangle 16">
                <a:extLst>
                  <a:ext uri="{FF2B5EF4-FFF2-40B4-BE49-F238E27FC236}">
                    <a16:creationId xmlns:a16="http://schemas.microsoft.com/office/drawing/2014/main" id="{807F0B7C-26EA-414D-9648-45725503A112}"/>
                  </a:ext>
                </a:extLst>
              </p:cNvPr>
              <p:cNvSpPr/>
              <p:nvPr/>
            </p:nvSpPr>
            <p:spPr bwMode="auto">
              <a:xfrm>
                <a:off x="976184" y="2360141"/>
                <a:ext cx="533400" cy="228600"/>
              </a:xfrm>
              <a:prstGeom prst="rect">
                <a:avLst/>
              </a:prstGeom>
              <a:grp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grpSp>
        <p:nvGrpSpPr>
          <p:cNvPr id="19" name="Group 18">
            <a:extLst>
              <a:ext uri="{FF2B5EF4-FFF2-40B4-BE49-F238E27FC236}">
                <a16:creationId xmlns:a16="http://schemas.microsoft.com/office/drawing/2014/main" id="{7116D5C9-35E1-5F4D-914F-7A0155B19145}"/>
              </a:ext>
            </a:extLst>
          </p:cNvPr>
          <p:cNvGrpSpPr/>
          <p:nvPr/>
        </p:nvGrpSpPr>
        <p:grpSpPr>
          <a:xfrm>
            <a:off x="5963178" y="5004919"/>
            <a:ext cx="954354" cy="914400"/>
            <a:chOff x="3770048" y="2792785"/>
            <a:chExt cx="1070506" cy="1245815"/>
          </a:xfrm>
        </p:grpSpPr>
        <p:sp>
          <p:nvSpPr>
            <p:cNvPr id="20" name="Rectangle 19">
              <a:extLst>
                <a:ext uri="{FF2B5EF4-FFF2-40B4-BE49-F238E27FC236}">
                  <a16:creationId xmlns:a16="http://schemas.microsoft.com/office/drawing/2014/main" id="{FC038928-A8B8-6A48-81FF-521920F39A52}"/>
                </a:ext>
              </a:extLst>
            </p:cNvPr>
            <p:cNvSpPr/>
            <p:nvPr/>
          </p:nvSpPr>
          <p:spPr bwMode="auto">
            <a:xfrm>
              <a:off x="3770048" y="2792785"/>
              <a:ext cx="1070506" cy="1245815"/>
            </a:xfrm>
            <a:prstGeom prst="rect">
              <a:avLst/>
            </a:prstGeom>
            <a:solidFill>
              <a:schemeClr val="bg1"/>
            </a:solidFill>
            <a:ln w="190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1" name="Rectangle 20">
              <a:extLst>
                <a:ext uri="{FF2B5EF4-FFF2-40B4-BE49-F238E27FC236}">
                  <a16:creationId xmlns:a16="http://schemas.microsoft.com/office/drawing/2014/main" id="{ECA12ABC-6023-B74A-BE13-157B85148880}"/>
                </a:ext>
              </a:extLst>
            </p:cNvPr>
            <p:cNvSpPr/>
            <p:nvPr/>
          </p:nvSpPr>
          <p:spPr bwMode="auto">
            <a:xfrm>
              <a:off x="3810000" y="3200400"/>
              <a:ext cx="533400" cy="228600"/>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2" name="Rectangle 21">
              <a:extLst>
                <a:ext uri="{FF2B5EF4-FFF2-40B4-BE49-F238E27FC236}">
                  <a16:creationId xmlns:a16="http://schemas.microsoft.com/office/drawing/2014/main" id="{3C6C9FF3-46B1-754A-AE16-70149F00DD23}"/>
                </a:ext>
              </a:extLst>
            </p:cNvPr>
            <p:cNvSpPr/>
            <p:nvPr/>
          </p:nvSpPr>
          <p:spPr bwMode="auto">
            <a:xfrm>
              <a:off x="3962400" y="3352800"/>
              <a:ext cx="533400" cy="228600"/>
            </a:xfrm>
            <a:prstGeom prst="rect">
              <a:avLst/>
            </a:prstGeom>
            <a:solidFill>
              <a:srgbClr val="FFC00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3" name="Rectangle 22">
              <a:extLst>
                <a:ext uri="{FF2B5EF4-FFF2-40B4-BE49-F238E27FC236}">
                  <a16:creationId xmlns:a16="http://schemas.microsoft.com/office/drawing/2014/main" id="{E2869241-974E-AB40-A2ED-A95F3DCDD091}"/>
                </a:ext>
              </a:extLst>
            </p:cNvPr>
            <p:cNvSpPr/>
            <p:nvPr/>
          </p:nvSpPr>
          <p:spPr bwMode="auto">
            <a:xfrm>
              <a:off x="4114800" y="3505200"/>
              <a:ext cx="533400" cy="228600"/>
            </a:xfrm>
            <a:prstGeom prst="rect">
              <a:avLst/>
            </a:prstGeom>
            <a:solidFill>
              <a:srgbClr val="00B0F0"/>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4" name="Rectangle 23">
              <a:extLst>
                <a:ext uri="{FF2B5EF4-FFF2-40B4-BE49-F238E27FC236}">
                  <a16:creationId xmlns:a16="http://schemas.microsoft.com/office/drawing/2014/main" id="{64F4CE03-121A-0242-B9ED-87B10C064633}"/>
                </a:ext>
              </a:extLst>
            </p:cNvPr>
            <p:cNvSpPr/>
            <p:nvPr/>
          </p:nvSpPr>
          <p:spPr bwMode="auto">
            <a:xfrm>
              <a:off x="4267200" y="3657600"/>
              <a:ext cx="533400" cy="228600"/>
            </a:xfrm>
            <a:prstGeom prst="rect">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5" name="Rectangle 24">
              <a:extLst>
                <a:ext uri="{FF2B5EF4-FFF2-40B4-BE49-F238E27FC236}">
                  <a16:creationId xmlns:a16="http://schemas.microsoft.com/office/drawing/2014/main" id="{0A156491-0E8E-734E-BD34-B5A6804D23FD}"/>
                </a:ext>
              </a:extLst>
            </p:cNvPr>
            <p:cNvSpPr/>
            <p:nvPr/>
          </p:nvSpPr>
          <p:spPr bwMode="auto">
            <a:xfrm>
              <a:off x="3985054" y="3030416"/>
              <a:ext cx="533400" cy="228600"/>
            </a:xfrm>
            <a:prstGeom prst="rect">
              <a:avLst/>
            </a:prstGeom>
            <a:solidFill>
              <a:srgbClr val="00B0F0"/>
            </a:solidFill>
            <a:ln w="12700" cap="flat" cmpd="sng" algn="ctr">
              <a:solidFill>
                <a:schemeClr val="tx1"/>
              </a:solidFill>
              <a:prstDash val="solid"/>
              <a:round/>
              <a:headEnd type="none" w="med" len="med"/>
              <a:tailEnd type="none" w="med" len="med"/>
            </a:ln>
            <a:effectLst/>
            <a:extLst>
              <a:ext uri="{AF507438-7753-43e0-B8FC-AC1667EBCBE1}">
                <a14:hiddenEffects xmlns:lc="http://schemas.openxmlformats.org/drawingml/2006/lockedCanvas" xmlns:a14="http://schemas.microsoft.com/office/drawing/2010/main" xmlns="">
                  <a:effectLst>
                    <a:outerShdw dist="35921" dir="2700000" algn="ctr" rotWithShape="0">
                      <a:schemeClr val="bg2"/>
                    </a:outerShdw>
                  </a:effectLst>
                </a14:hiddenEffects>
              </a:ext>
            </a:extLst>
          </p:spPr>
          <p:txBody>
            <a:bodyPr rot="0" spcFirstLastPara="0" vert="horz" wrap="square" lIns="91440" tIns="45720" rIns="91440" bIns="45720" numCol="1" spcCol="0" rtlCol="0" fromWordArt="0" anchor="t" anchorCtr="0" forceAA="0" compatLnSpc="1">
              <a:prstTxWarp prst="textNoShape">
                <a:avLst/>
              </a:prstTxWarp>
              <a:noAutofit/>
            </a:bodyPr>
            <a:lstStyle>
              <a:defPPr>
                <a:defRPr lang="en-US"/>
              </a:defPPr>
              <a:lvl1pPr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1pPr>
              <a:lvl2pPr marL="4572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2pPr>
              <a:lvl3pPr marL="9144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3pPr>
              <a:lvl4pPr marL="13716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4pPr>
              <a:lvl5pPr marL="1828800" algn="l" rtl="0" eaLnBrk="0" fontAlgn="base" hangingPunct="0">
                <a:spcBef>
                  <a:spcPct val="0"/>
                </a:spcBef>
                <a:spcAft>
                  <a:spcPct val="0"/>
                </a:spcAft>
                <a:defRPr b="1" kern="1200">
                  <a:solidFill>
                    <a:schemeClr val="tx1"/>
                  </a:solidFill>
                  <a:latin typeface="Comic Sans MS" panose="030F0702030302020204" pitchFamily="66" charset="0"/>
                  <a:ea typeface="+mn-ea"/>
                  <a:cs typeface="+mn-cs"/>
                </a:defRPr>
              </a:lvl5pPr>
              <a:lvl6pPr marL="2286000" algn="l" defTabSz="914400" rtl="0" eaLnBrk="1" latinLnBrk="0" hangingPunct="1">
                <a:defRPr b="1" kern="1200">
                  <a:solidFill>
                    <a:schemeClr val="tx1"/>
                  </a:solidFill>
                  <a:latin typeface="Comic Sans MS" panose="030F0702030302020204" pitchFamily="66" charset="0"/>
                  <a:ea typeface="+mn-ea"/>
                  <a:cs typeface="+mn-cs"/>
                </a:defRPr>
              </a:lvl6pPr>
              <a:lvl7pPr marL="2743200" algn="l" defTabSz="914400" rtl="0" eaLnBrk="1" latinLnBrk="0" hangingPunct="1">
                <a:defRPr b="1" kern="1200">
                  <a:solidFill>
                    <a:schemeClr val="tx1"/>
                  </a:solidFill>
                  <a:latin typeface="Comic Sans MS" panose="030F0702030302020204" pitchFamily="66" charset="0"/>
                  <a:ea typeface="+mn-ea"/>
                  <a:cs typeface="+mn-cs"/>
                </a:defRPr>
              </a:lvl7pPr>
              <a:lvl8pPr marL="3200400" algn="l" defTabSz="914400" rtl="0" eaLnBrk="1" latinLnBrk="0" hangingPunct="1">
                <a:defRPr b="1" kern="1200">
                  <a:solidFill>
                    <a:schemeClr val="tx1"/>
                  </a:solidFill>
                  <a:latin typeface="Comic Sans MS" panose="030F0702030302020204" pitchFamily="66" charset="0"/>
                  <a:ea typeface="+mn-ea"/>
                  <a:cs typeface="+mn-cs"/>
                </a:defRPr>
              </a:lvl8pPr>
              <a:lvl9pPr marL="3657600" algn="l" defTabSz="914400" rtl="0" eaLnBrk="1" latinLnBrk="0" hangingPunct="1">
                <a:defRPr b="1" kern="1200">
                  <a:solidFill>
                    <a:schemeClr val="tx1"/>
                  </a:solidFill>
                  <a:latin typeface="Comic Sans MS" panose="030F0702030302020204" pitchFamily="66" charset="0"/>
                  <a:ea typeface="+mn-ea"/>
                  <a:cs typeface="+mn-cs"/>
                </a:defRPr>
              </a:lvl9p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6" name="Rectangle 25">
              <a:extLst>
                <a:ext uri="{FF2B5EF4-FFF2-40B4-BE49-F238E27FC236}">
                  <a16:creationId xmlns:a16="http://schemas.microsoft.com/office/drawing/2014/main" id="{F3E04183-5CB6-F349-9AEE-FF4562DF0D4C}"/>
                </a:ext>
              </a:extLst>
            </p:cNvPr>
            <p:cNvSpPr/>
            <p:nvPr/>
          </p:nvSpPr>
          <p:spPr bwMode="auto">
            <a:xfrm>
              <a:off x="4199030" y="2883940"/>
              <a:ext cx="533400" cy="228600"/>
            </a:xfrm>
            <a:prstGeom prst="rect">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sp>
        <p:nvSpPr>
          <p:cNvPr id="27" name="TextBox 26">
            <a:extLst>
              <a:ext uri="{FF2B5EF4-FFF2-40B4-BE49-F238E27FC236}">
                <a16:creationId xmlns:a16="http://schemas.microsoft.com/office/drawing/2014/main" id="{0A964A0B-4C92-5144-B77B-9DB18DA19142}"/>
              </a:ext>
            </a:extLst>
          </p:cNvPr>
          <p:cNvSpPr txBox="1"/>
          <p:nvPr/>
        </p:nvSpPr>
        <p:spPr>
          <a:xfrm>
            <a:off x="7043106" y="4703934"/>
            <a:ext cx="1999265" cy="1200329"/>
          </a:xfrm>
          <a:prstGeom prst="rect">
            <a:avLst/>
          </a:prstGeom>
          <a:noFill/>
        </p:spPr>
        <p:txBody>
          <a:bodyPr wrap="none" rtlCol="0">
            <a:spAutoFit/>
          </a:bodyPr>
          <a:lstStyle/>
          <a:p>
            <a:r>
              <a:rPr lang="en-US" dirty="0"/>
              <a:t>Powerful system</a:t>
            </a:r>
          </a:p>
          <a:p>
            <a:r>
              <a:rPr lang="en-US" dirty="0"/>
              <a:t>Huge memory</a:t>
            </a:r>
          </a:p>
          <a:p>
            <a:r>
              <a:rPr lang="en-US" dirty="0"/>
              <a:t>Huge disk</a:t>
            </a:r>
          </a:p>
          <a:p>
            <a:r>
              <a:rPr lang="en-US" dirty="0"/>
              <a:t>Single user</a:t>
            </a:r>
          </a:p>
        </p:txBody>
      </p:sp>
      <p:sp>
        <p:nvSpPr>
          <p:cNvPr id="28" name="Cloud 27">
            <a:extLst>
              <a:ext uri="{FF2B5EF4-FFF2-40B4-BE49-F238E27FC236}">
                <a16:creationId xmlns:a16="http://schemas.microsoft.com/office/drawing/2014/main" id="{8B144053-9B61-1647-B784-C796926938CE}"/>
              </a:ext>
            </a:extLst>
          </p:cNvPr>
          <p:cNvSpPr/>
          <p:nvPr/>
        </p:nvSpPr>
        <p:spPr bwMode="auto">
          <a:xfrm>
            <a:off x="990600" y="2609671"/>
            <a:ext cx="6080437" cy="1478362"/>
          </a:xfrm>
          <a:prstGeom prst="cloud">
            <a:avLst/>
          </a:prstGeom>
          <a:solidFill>
            <a:schemeClr val="bg1"/>
          </a:solidFill>
          <a:ln w="1905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dirty="0">
              <a:ln>
                <a:noFill/>
              </a:ln>
              <a:solidFill>
                <a:schemeClr val="tx1"/>
              </a:solidFill>
              <a:effectLst/>
              <a:latin typeface="Comic Sans MS" pitchFamily="66" charset="0"/>
            </a:endParaRPr>
          </a:p>
        </p:txBody>
      </p:sp>
      <p:pic>
        <p:nvPicPr>
          <p:cNvPr id="29" name="Picture 28">
            <a:extLst>
              <a:ext uri="{FF2B5EF4-FFF2-40B4-BE49-F238E27FC236}">
                <a16:creationId xmlns:a16="http://schemas.microsoft.com/office/drawing/2014/main" id="{47F44442-AF16-4F4A-BF00-C13A89150CD2}"/>
              </a:ext>
            </a:extLst>
          </p:cNvPr>
          <p:cNvPicPr>
            <a:picLocks noChangeAspect="1"/>
          </p:cNvPicPr>
          <p:nvPr/>
        </p:nvPicPr>
        <p:blipFill>
          <a:blip r:embed="rId3"/>
          <a:stretch>
            <a:fillRect/>
          </a:stretch>
        </p:blipFill>
        <p:spPr>
          <a:xfrm>
            <a:off x="2806700" y="953604"/>
            <a:ext cx="2069707" cy="1478362"/>
          </a:xfrm>
          <a:prstGeom prst="rect">
            <a:avLst/>
          </a:prstGeom>
        </p:spPr>
      </p:pic>
      <p:pic>
        <p:nvPicPr>
          <p:cNvPr id="30" name="Picture 29">
            <a:extLst>
              <a:ext uri="{FF2B5EF4-FFF2-40B4-BE49-F238E27FC236}">
                <a16:creationId xmlns:a16="http://schemas.microsoft.com/office/drawing/2014/main" id="{48647DCA-624E-B647-81AD-45187E825897}"/>
              </a:ext>
            </a:extLst>
          </p:cNvPr>
          <p:cNvPicPr>
            <a:picLocks noChangeAspect="1"/>
          </p:cNvPicPr>
          <p:nvPr/>
        </p:nvPicPr>
        <p:blipFill>
          <a:blip r:embed="rId4"/>
          <a:stretch>
            <a:fillRect/>
          </a:stretch>
        </p:blipFill>
        <p:spPr>
          <a:xfrm>
            <a:off x="4989518" y="1315197"/>
            <a:ext cx="2330673" cy="1382330"/>
          </a:xfrm>
          <a:prstGeom prst="rect">
            <a:avLst/>
          </a:prstGeom>
        </p:spPr>
      </p:pic>
      <p:cxnSp>
        <p:nvCxnSpPr>
          <p:cNvPr id="31" name="Straight Arrow Connector 30">
            <a:extLst>
              <a:ext uri="{FF2B5EF4-FFF2-40B4-BE49-F238E27FC236}">
                <a16:creationId xmlns:a16="http://schemas.microsoft.com/office/drawing/2014/main" id="{22F1DEF1-EAB5-4749-8864-7F893E4BE575}"/>
              </a:ext>
            </a:extLst>
          </p:cNvPr>
          <p:cNvCxnSpPr>
            <a:stCxn id="4" idx="0"/>
          </p:cNvCxnSpPr>
          <p:nvPr/>
        </p:nvCxnSpPr>
        <p:spPr bwMode="auto">
          <a:xfrm flipV="1">
            <a:off x="1974850" y="2609671"/>
            <a:ext cx="1530350" cy="1962329"/>
          </a:xfrm>
          <a:prstGeom prst="straightConnector1">
            <a:avLst/>
          </a:prstGeom>
          <a:solidFill>
            <a:schemeClr val="bg1"/>
          </a:solidFill>
          <a:ln w="57150" cap="flat" cmpd="sng" algn="ctr">
            <a:solidFill>
              <a:schemeClr val="tx1"/>
            </a:solidFill>
            <a:prstDash val="solid"/>
            <a:round/>
            <a:headEnd type="triangle"/>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cxnSp>
        <p:nvCxnSpPr>
          <p:cNvPr id="32" name="Straight Arrow Connector 31">
            <a:extLst>
              <a:ext uri="{FF2B5EF4-FFF2-40B4-BE49-F238E27FC236}">
                <a16:creationId xmlns:a16="http://schemas.microsoft.com/office/drawing/2014/main" id="{BD6076ED-3ECB-6649-9563-DC49B3B3178C}"/>
              </a:ext>
            </a:extLst>
          </p:cNvPr>
          <p:cNvCxnSpPr>
            <a:cxnSpLocks/>
          </p:cNvCxnSpPr>
          <p:nvPr/>
        </p:nvCxnSpPr>
        <p:spPr bwMode="auto">
          <a:xfrm flipH="1" flipV="1">
            <a:off x="4263309" y="2609671"/>
            <a:ext cx="1229924" cy="1971735"/>
          </a:xfrm>
          <a:prstGeom prst="straightConnector1">
            <a:avLst/>
          </a:prstGeom>
          <a:solidFill>
            <a:schemeClr val="bg1"/>
          </a:solidFill>
          <a:ln w="57150" cap="flat" cmpd="sng" algn="ctr">
            <a:solidFill>
              <a:schemeClr val="tx1"/>
            </a:solidFill>
            <a:prstDash val="solid"/>
            <a:round/>
            <a:headEnd type="triangle"/>
            <a:tailEnd type="triangle"/>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cxnSp>
      <p:pic>
        <p:nvPicPr>
          <p:cNvPr id="35" name="Picture 34">
            <a:extLst>
              <a:ext uri="{FF2B5EF4-FFF2-40B4-BE49-F238E27FC236}">
                <a16:creationId xmlns:a16="http://schemas.microsoft.com/office/drawing/2014/main" id="{CEDAAA1C-A2A3-9C43-8E1F-23CBA3B2A9B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90305" y="3159742"/>
            <a:ext cx="1526189" cy="928291"/>
          </a:xfrm>
          <a:prstGeom prst="rect">
            <a:avLst/>
          </a:prstGeom>
        </p:spPr>
      </p:pic>
    </p:spTree>
    <p:extLst>
      <p:ext uri="{BB962C8B-B14F-4D97-AF65-F5344CB8AC3E}">
        <p14:creationId xmlns:p14="http://schemas.microsoft.com/office/powerpoint/2010/main" val="3201159512"/>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F1064-16FC-4641-96CA-20559CA42FAD}"/>
              </a:ext>
            </a:extLst>
          </p:cNvPr>
          <p:cNvSpPr>
            <a:spLocks noGrp="1"/>
          </p:cNvSpPr>
          <p:nvPr>
            <p:ph type="title"/>
          </p:nvPr>
        </p:nvSpPr>
        <p:spPr/>
        <p:txBody>
          <a:bodyPr/>
          <a:lstStyle/>
          <a:p>
            <a:r>
              <a:rPr lang="en-US" dirty="0"/>
              <a:t>A Picture on one machine</a:t>
            </a:r>
          </a:p>
        </p:txBody>
      </p:sp>
      <p:sp>
        <p:nvSpPr>
          <p:cNvPr id="6" name="Content Placeholder 5">
            <a:extLst>
              <a:ext uri="{FF2B5EF4-FFF2-40B4-BE49-F238E27FC236}">
                <a16:creationId xmlns:a16="http://schemas.microsoft.com/office/drawing/2014/main" id="{AEC492A3-00FD-1B4C-9405-6EF8268A97F1}"/>
              </a:ext>
            </a:extLst>
          </p:cNvPr>
          <p:cNvSpPr>
            <a:spLocks noGrp="1"/>
          </p:cNvSpPr>
          <p:nvPr>
            <p:ph idx="1"/>
          </p:nvPr>
        </p:nvSpPr>
        <p:spPr>
          <a:xfrm>
            <a:off x="609600" y="4724400"/>
            <a:ext cx="7924800" cy="1295400"/>
          </a:xfrm>
        </p:spPr>
        <p:txBody>
          <a:bodyPr/>
          <a:lstStyle/>
          <a:p>
            <a:r>
              <a:rPr lang="en-US" dirty="0"/>
              <a:t>Memory stays about 75% used, 25% for dynamics</a:t>
            </a:r>
          </a:p>
          <a:p>
            <a:r>
              <a:rPr lang="en-US" dirty="0"/>
              <a:t>A lot of it is shared 1.9 GB</a:t>
            </a:r>
          </a:p>
          <a:p>
            <a:endParaRPr lang="en-US" dirty="0"/>
          </a:p>
          <a:p>
            <a:endParaRPr lang="en-US" dirty="0"/>
          </a:p>
        </p:txBody>
      </p:sp>
      <p:pic>
        <p:nvPicPr>
          <p:cNvPr id="7" name="Content Placeholder 4">
            <a:extLst>
              <a:ext uri="{FF2B5EF4-FFF2-40B4-BE49-F238E27FC236}">
                <a16:creationId xmlns:a16="http://schemas.microsoft.com/office/drawing/2014/main" id="{61434D70-6B25-6949-992C-58E38ADB02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1219200" y="990600"/>
            <a:ext cx="6359646" cy="3124200"/>
          </a:xfrm>
          <a:prstGeom prst="rect">
            <a:avLst/>
          </a:prstGeom>
          <a:noFill/>
          <a:ln>
            <a:solidFill>
              <a:schemeClr val="accent1"/>
            </a:solidFill>
          </a:ln>
          <a:effectLst/>
          <a:extLst>
            <a:ext uri="{909E8E84-426E-40dd-AFC4-6F175D3DCCD1}">
              <a14:hiddenFill xmlns:a14="http://schemas.microsoft.com/office/drawing/2010/main" xmlns="">
                <a:solidFill>
                  <a:schemeClr val="bg1"/>
                </a:solidFill>
              </a14:hiddenFill>
            </a:ext>
            <a:ext uri="{91240B29-F687-4f45-9708-019B960494DF}">
              <a14:hiddenLine xmlns:a14="http://schemas.microsoft.com/office/drawing/2010/main" xmlns="" w="12700">
                <a:pattFill prst="narHorz">
                  <a:fgClr>
                    <a:schemeClr val="tx1"/>
                  </a:fgClr>
                  <a:bgClr>
                    <a:schemeClr val="bg1"/>
                  </a:bgClr>
                </a:patt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5649872"/>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5601" name="Rectangle 2"/>
          <p:cNvSpPr>
            <a:spLocks noGrp="1" noChangeArrowheads="1"/>
          </p:cNvSpPr>
          <p:nvPr>
            <p:ph type="title"/>
          </p:nvPr>
        </p:nvSpPr>
        <p:spPr>
          <a:xfrm>
            <a:off x="152400" y="152400"/>
            <a:ext cx="8991600" cy="533400"/>
          </a:xfrm>
        </p:spPr>
        <p:txBody>
          <a:bodyPr/>
          <a:lstStyle/>
          <a:p>
            <a:r>
              <a:rPr lang="en-US" altLang="ko-KR" dirty="0"/>
              <a:t>Recall: The Memory Hierarchy</a:t>
            </a:r>
          </a:p>
        </p:txBody>
      </p:sp>
      <p:sp>
        <p:nvSpPr>
          <p:cNvPr id="12292" name="Rectangle 16"/>
          <p:cNvSpPr>
            <a:spLocks noChangeArrowheads="1"/>
          </p:cNvSpPr>
          <p:nvPr/>
        </p:nvSpPr>
        <p:spPr bwMode="auto">
          <a:xfrm>
            <a:off x="3421063" y="3300415"/>
            <a:ext cx="533400" cy="1487488"/>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L3 Cache</a:t>
            </a:r>
            <a:br>
              <a:rPr lang="en-US" sz="1600" dirty="0">
                <a:latin typeface="Helvetica" charset="0"/>
                <a:cs typeface="Helvetica" charset="0"/>
              </a:rPr>
            </a:br>
            <a:r>
              <a:rPr lang="en-US" sz="1600" dirty="0">
                <a:latin typeface="Helvetica" charset="0"/>
                <a:cs typeface="Helvetica" charset="0"/>
              </a:rPr>
              <a:t>(shared)</a:t>
            </a:r>
          </a:p>
        </p:txBody>
      </p:sp>
      <p:sp>
        <p:nvSpPr>
          <p:cNvPr id="12294" name="Rectangle 14"/>
          <p:cNvSpPr>
            <a:spLocks noChangeArrowheads="1"/>
          </p:cNvSpPr>
          <p:nvPr/>
        </p:nvSpPr>
        <p:spPr bwMode="auto">
          <a:xfrm>
            <a:off x="1299404" y="3779046"/>
            <a:ext cx="355600" cy="1008857"/>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Registers</a:t>
            </a:r>
          </a:p>
        </p:txBody>
      </p:sp>
      <p:sp>
        <p:nvSpPr>
          <p:cNvPr id="25605" name="Rectangle 4"/>
          <p:cNvSpPr>
            <a:spLocks noChangeArrowheads="1"/>
          </p:cNvSpPr>
          <p:nvPr/>
        </p:nvSpPr>
        <p:spPr bwMode="auto">
          <a:xfrm>
            <a:off x="1219200" y="2116141"/>
            <a:ext cx="2019300" cy="1285875"/>
          </a:xfrm>
          <a:prstGeom prst="rect">
            <a:avLst/>
          </a:prstGeom>
          <a:noFill/>
          <a:ln w="254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a:latin typeface="Helvetica" charset="0"/>
            </a:endParaRPr>
          </a:p>
        </p:txBody>
      </p:sp>
      <p:sp>
        <p:nvSpPr>
          <p:cNvPr id="25607" name="Rectangle 6"/>
          <p:cNvSpPr>
            <a:spLocks noChangeArrowheads="1"/>
          </p:cNvSpPr>
          <p:nvPr/>
        </p:nvSpPr>
        <p:spPr bwMode="auto">
          <a:xfrm>
            <a:off x="1219200" y="3489328"/>
            <a:ext cx="2019300" cy="1298575"/>
          </a:xfrm>
          <a:prstGeom prst="rect">
            <a:avLst/>
          </a:prstGeom>
          <a:noFill/>
          <a:ln w="254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a:latin typeface="Helvetica" charset="0"/>
            </a:endParaRPr>
          </a:p>
        </p:txBody>
      </p:sp>
      <p:sp>
        <p:nvSpPr>
          <p:cNvPr id="25609" name="Rectangle 8"/>
          <p:cNvSpPr>
            <a:spLocks noChangeArrowheads="1"/>
          </p:cNvSpPr>
          <p:nvPr/>
        </p:nvSpPr>
        <p:spPr bwMode="auto">
          <a:xfrm>
            <a:off x="7010400" y="1806578"/>
            <a:ext cx="1314450" cy="2998788"/>
          </a:xfrm>
          <a:prstGeom prst="rect">
            <a:avLst/>
          </a:prstGeom>
          <a:solidFill>
            <a:srgbClr val="C0D2FE"/>
          </a:solidFill>
          <a:ln w="25400">
            <a:solidFill>
              <a:schemeClr val="tx1"/>
            </a:solidFill>
            <a:miter lim="800000"/>
            <a:headEnd/>
            <a:tailEnd/>
          </a:ln>
        </p:spPr>
        <p:txBody>
          <a:bodyPr wrap="none" anchor="ctr"/>
          <a:lstStyle/>
          <a:p>
            <a:pPr algn="ctr"/>
            <a:r>
              <a:rPr lang="en-US" sz="1600">
                <a:latin typeface="Helvetica" charset="0"/>
              </a:rPr>
              <a:t>Secondary</a:t>
            </a:r>
            <a:br>
              <a:rPr lang="en-US" sz="1600">
                <a:latin typeface="Helvetica" charset="0"/>
              </a:rPr>
            </a:br>
            <a:r>
              <a:rPr lang="en-US" sz="1600">
                <a:latin typeface="Helvetica" charset="0"/>
              </a:rPr>
              <a:t> Storage </a:t>
            </a:r>
            <a:br>
              <a:rPr lang="en-US" sz="1600">
                <a:latin typeface="Helvetica" charset="0"/>
              </a:rPr>
            </a:br>
            <a:r>
              <a:rPr lang="en-US" sz="1600">
                <a:latin typeface="Helvetica" charset="0"/>
              </a:rPr>
              <a:t>(Disk)</a:t>
            </a:r>
          </a:p>
        </p:txBody>
      </p:sp>
      <p:sp>
        <p:nvSpPr>
          <p:cNvPr id="25610" name="Rectangle 10"/>
          <p:cNvSpPr>
            <a:spLocks noChangeArrowheads="1"/>
          </p:cNvSpPr>
          <p:nvPr/>
        </p:nvSpPr>
        <p:spPr bwMode="auto">
          <a:xfrm>
            <a:off x="1066800" y="1703391"/>
            <a:ext cx="3043238" cy="3194050"/>
          </a:xfrm>
          <a:prstGeom prst="rect">
            <a:avLst/>
          </a:prstGeom>
          <a:noFill/>
          <a:ln w="25400">
            <a:solidFill>
              <a:schemeClr val="tx1"/>
            </a:solidFill>
            <a:miter lim="800000"/>
            <a:headEnd/>
            <a:tailEnd/>
          </a:ln>
          <a:extLst>
            <a:ext uri="{909E8E84-426E-40dd-AFC4-6F175D3DCCD1}">
              <a14:hiddenFill xmlns:a14="http://schemas.microsoft.com/office/drawing/2010/main" xmlns="">
                <a:solidFill>
                  <a:srgbClr val="FFFFFF"/>
                </a:solidFill>
              </a14:hiddenFill>
            </a:ext>
          </a:extLst>
        </p:spPr>
        <p:txBody>
          <a:bodyPr wrap="none" anchor="ctr"/>
          <a:lstStyle/>
          <a:p>
            <a:endParaRPr lang="en-US">
              <a:latin typeface="Helvetica" charset="0"/>
            </a:endParaRPr>
          </a:p>
        </p:txBody>
      </p:sp>
      <p:sp>
        <p:nvSpPr>
          <p:cNvPr id="25611" name="Rectangle 11"/>
          <p:cNvSpPr>
            <a:spLocks noChangeArrowheads="1"/>
          </p:cNvSpPr>
          <p:nvPr/>
        </p:nvSpPr>
        <p:spPr bwMode="auto">
          <a:xfrm>
            <a:off x="1755775" y="1722441"/>
            <a:ext cx="1185863" cy="3365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Processor</a:t>
            </a:r>
          </a:p>
        </p:txBody>
      </p:sp>
      <p:sp>
        <p:nvSpPr>
          <p:cNvPr id="25612" name="Line 12"/>
          <p:cNvSpPr>
            <a:spLocks noChangeShapeType="1"/>
          </p:cNvSpPr>
          <p:nvPr/>
        </p:nvSpPr>
        <p:spPr bwMode="auto">
          <a:xfrm flipV="1">
            <a:off x="2227263" y="1806578"/>
            <a:ext cx="4783137" cy="1971675"/>
          </a:xfrm>
          <a:prstGeom prst="line">
            <a:avLst/>
          </a:prstGeom>
          <a:noFill/>
          <a:ln w="12700">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25614" name="Rectangle 18"/>
          <p:cNvSpPr>
            <a:spLocks noChangeArrowheads="1"/>
          </p:cNvSpPr>
          <p:nvPr/>
        </p:nvSpPr>
        <p:spPr bwMode="auto">
          <a:xfrm>
            <a:off x="4338638" y="2908303"/>
            <a:ext cx="969962" cy="1897063"/>
          </a:xfrm>
          <a:prstGeom prst="rect">
            <a:avLst/>
          </a:prstGeom>
          <a:solidFill>
            <a:srgbClr val="C0D2FE"/>
          </a:solidFill>
          <a:ln w="25400">
            <a:solidFill>
              <a:schemeClr val="tx1"/>
            </a:solidFill>
            <a:miter lim="800000"/>
            <a:headEnd/>
            <a:tailEnd/>
          </a:ln>
        </p:spPr>
        <p:txBody>
          <a:bodyPr wrap="none" anchor="ctr"/>
          <a:lstStyle/>
          <a:p>
            <a:r>
              <a:rPr lang="en-US" altLang="ko-KR" sz="1600">
                <a:latin typeface="Helvetica" charset="0"/>
              </a:rPr>
              <a:t>Main</a:t>
            </a:r>
          </a:p>
          <a:p>
            <a:r>
              <a:rPr lang="en-US" altLang="ko-KR" sz="1600">
                <a:latin typeface="Helvetica" charset="0"/>
              </a:rPr>
              <a:t>Memory</a:t>
            </a:r>
          </a:p>
          <a:p>
            <a:r>
              <a:rPr lang="en-US" altLang="ko-KR" sz="1600">
                <a:latin typeface="Helvetica" charset="0"/>
              </a:rPr>
              <a:t>(DRAM)</a:t>
            </a:r>
          </a:p>
          <a:p>
            <a:endParaRPr lang="en-US" sz="1600">
              <a:latin typeface="Helvetica" charset="0"/>
            </a:endParaRPr>
          </a:p>
        </p:txBody>
      </p:sp>
      <p:sp>
        <p:nvSpPr>
          <p:cNvPr id="25615" name="Rectangle 22"/>
          <p:cNvSpPr>
            <a:spLocks noChangeArrowheads="1"/>
          </p:cNvSpPr>
          <p:nvPr/>
        </p:nvSpPr>
        <p:spPr bwMode="auto">
          <a:xfrm>
            <a:off x="1944688" y="5543554"/>
            <a:ext cx="296857"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a:t>
            </a:r>
          </a:p>
        </p:txBody>
      </p:sp>
      <p:sp>
        <p:nvSpPr>
          <p:cNvPr id="25616" name="Rectangle 23"/>
          <p:cNvSpPr>
            <a:spLocks noChangeArrowheads="1"/>
          </p:cNvSpPr>
          <p:nvPr/>
        </p:nvSpPr>
        <p:spPr bwMode="auto">
          <a:xfrm>
            <a:off x="7167563" y="5449891"/>
            <a:ext cx="1308100" cy="520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400">
                <a:latin typeface="Helvetica" charset="0"/>
              </a:rPr>
              <a:t>10,000,000 </a:t>
            </a:r>
          </a:p>
          <a:p>
            <a:r>
              <a:rPr lang="en-US" altLang="ko-KR" sz="1400">
                <a:latin typeface="Helvetica" charset="0"/>
              </a:rPr>
              <a:t>   (10 ms)</a:t>
            </a:r>
          </a:p>
        </p:txBody>
      </p:sp>
      <p:sp>
        <p:nvSpPr>
          <p:cNvPr id="25617" name="Rectangle 24"/>
          <p:cNvSpPr>
            <a:spLocks noChangeArrowheads="1"/>
          </p:cNvSpPr>
          <p:nvPr/>
        </p:nvSpPr>
        <p:spPr bwMode="auto">
          <a:xfrm>
            <a:off x="222250" y="5556254"/>
            <a:ext cx="1299936"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dirty="0">
                <a:latin typeface="Helvetica" charset="0"/>
              </a:rPr>
              <a:t>Speed (ns):</a:t>
            </a:r>
          </a:p>
        </p:txBody>
      </p:sp>
      <p:sp>
        <p:nvSpPr>
          <p:cNvPr id="25618" name="Rectangle 25"/>
          <p:cNvSpPr>
            <a:spLocks noChangeArrowheads="1"/>
          </p:cNvSpPr>
          <p:nvPr/>
        </p:nvSpPr>
        <p:spPr bwMode="auto">
          <a:xfrm>
            <a:off x="3368675" y="5535616"/>
            <a:ext cx="707526"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10-30</a:t>
            </a:r>
          </a:p>
        </p:txBody>
      </p:sp>
      <p:sp>
        <p:nvSpPr>
          <p:cNvPr id="25619" name="Rectangle 26"/>
          <p:cNvSpPr>
            <a:spLocks noChangeArrowheads="1"/>
          </p:cNvSpPr>
          <p:nvPr/>
        </p:nvSpPr>
        <p:spPr bwMode="auto">
          <a:xfrm>
            <a:off x="4522788" y="5543554"/>
            <a:ext cx="561975"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600">
                <a:latin typeface="Helvetica" charset="0"/>
              </a:rPr>
              <a:t>100</a:t>
            </a:r>
          </a:p>
        </p:txBody>
      </p:sp>
      <p:sp>
        <p:nvSpPr>
          <p:cNvPr id="25620" name="Rectangle 27"/>
          <p:cNvSpPr>
            <a:spLocks noChangeArrowheads="1"/>
          </p:cNvSpPr>
          <p:nvPr/>
        </p:nvSpPr>
        <p:spPr bwMode="auto">
          <a:xfrm>
            <a:off x="1117624" y="5908899"/>
            <a:ext cx="787376"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100Bs</a:t>
            </a:r>
          </a:p>
        </p:txBody>
      </p:sp>
      <p:sp>
        <p:nvSpPr>
          <p:cNvPr id="25621" name="Rectangle 29"/>
          <p:cNvSpPr>
            <a:spLocks noChangeArrowheads="1"/>
          </p:cNvSpPr>
          <p:nvPr/>
        </p:nvSpPr>
        <p:spPr bwMode="auto">
          <a:xfrm>
            <a:off x="-76200" y="5912411"/>
            <a:ext cx="1391307"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dirty="0">
                <a:latin typeface="Helvetica" charset="0"/>
              </a:rPr>
              <a:t>Size (bytes):</a:t>
            </a:r>
          </a:p>
        </p:txBody>
      </p:sp>
      <p:sp>
        <p:nvSpPr>
          <p:cNvPr id="25622" name="Rectangle 30"/>
          <p:cNvSpPr>
            <a:spLocks noChangeArrowheads="1"/>
          </p:cNvSpPr>
          <p:nvPr/>
        </p:nvSpPr>
        <p:spPr bwMode="auto">
          <a:xfrm>
            <a:off x="3522663" y="5888262"/>
            <a:ext cx="618760"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MBs</a:t>
            </a:r>
          </a:p>
        </p:txBody>
      </p:sp>
      <p:sp>
        <p:nvSpPr>
          <p:cNvPr id="25623" name="Rectangle 31"/>
          <p:cNvSpPr>
            <a:spLocks noChangeArrowheads="1"/>
          </p:cNvSpPr>
          <p:nvPr/>
        </p:nvSpPr>
        <p:spPr bwMode="auto">
          <a:xfrm>
            <a:off x="4581525" y="5873974"/>
            <a:ext cx="752475"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square" lIns="90488" tIns="44450" rIns="90488" bIns="44450">
            <a:spAutoFit/>
          </a:bodyPr>
          <a:lstStyle/>
          <a:p>
            <a:r>
              <a:rPr lang="en-US" altLang="ko-KR" sz="1600">
                <a:latin typeface="Helvetica" charset="0"/>
              </a:rPr>
              <a:t>GBs</a:t>
            </a:r>
          </a:p>
        </p:txBody>
      </p:sp>
      <p:sp>
        <p:nvSpPr>
          <p:cNvPr id="25624" name="Rectangle 36"/>
          <p:cNvSpPr>
            <a:spLocks noChangeArrowheads="1"/>
          </p:cNvSpPr>
          <p:nvPr/>
        </p:nvSpPr>
        <p:spPr bwMode="auto">
          <a:xfrm>
            <a:off x="7391400" y="5832699"/>
            <a:ext cx="570369"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TBs</a:t>
            </a:r>
          </a:p>
        </p:txBody>
      </p:sp>
      <p:sp>
        <p:nvSpPr>
          <p:cNvPr id="34" name="Rectangle 14"/>
          <p:cNvSpPr>
            <a:spLocks noChangeArrowheads="1"/>
          </p:cNvSpPr>
          <p:nvPr/>
        </p:nvSpPr>
        <p:spPr bwMode="auto">
          <a:xfrm>
            <a:off x="1299404" y="2413235"/>
            <a:ext cx="355600" cy="989285"/>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Registers</a:t>
            </a:r>
          </a:p>
        </p:txBody>
      </p:sp>
      <p:sp>
        <p:nvSpPr>
          <p:cNvPr id="35" name="Rectangle 14"/>
          <p:cNvSpPr>
            <a:spLocks noChangeArrowheads="1"/>
          </p:cNvSpPr>
          <p:nvPr/>
        </p:nvSpPr>
        <p:spPr bwMode="auto">
          <a:xfrm>
            <a:off x="1928813" y="2413234"/>
            <a:ext cx="355600" cy="989285"/>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L1 Cache</a:t>
            </a:r>
          </a:p>
        </p:txBody>
      </p:sp>
      <p:sp>
        <p:nvSpPr>
          <p:cNvPr id="36" name="Rectangle 14"/>
          <p:cNvSpPr>
            <a:spLocks noChangeArrowheads="1"/>
          </p:cNvSpPr>
          <p:nvPr/>
        </p:nvSpPr>
        <p:spPr bwMode="auto">
          <a:xfrm>
            <a:off x="1930400" y="3779046"/>
            <a:ext cx="355600" cy="1001479"/>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L1 Cache</a:t>
            </a:r>
          </a:p>
        </p:txBody>
      </p:sp>
      <p:sp>
        <p:nvSpPr>
          <p:cNvPr id="38" name="Rectangle 14"/>
          <p:cNvSpPr>
            <a:spLocks noChangeArrowheads="1"/>
          </p:cNvSpPr>
          <p:nvPr/>
        </p:nvSpPr>
        <p:spPr bwMode="auto">
          <a:xfrm>
            <a:off x="2611438" y="3612590"/>
            <a:ext cx="355600" cy="1175313"/>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L2 Cache</a:t>
            </a:r>
          </a:p>
        </p:txBody>
      </p:sp>
      <p:sp>
        <p:nvSpPr>
          <p:cNvPr id="39" name="Rectangle 14"/>
          <p:cNvSpPr>
            <a:spLocks noChangeArrowheads="1"/>
          </p:cNvSpPr>
          <p:nvPr/>
        </p:nvSpPr>
        <p:spPr bwMode="auto">
          <a:xfrm>
            <a:off x="2608263" y="2201302"/>
            <a:ext cx="355600" cy="1175313"/>
          </a:xfrm>
          <a:prstGeom prst="rect">
            <a:avLst/>
          </a:prstGeom>
          <a:solidFill>
            <a:srgbClr val="C0D2FE"/>
          </a:solidFill>
          <a:ln w="25400">
            <a:solidFill>
              <a:schemeClr val="tx1"/>
            </a:solidFill>
            <a:miter lim="800000"/>
            <a:headEnd/>
            <a:tailEnd/>
          </a:ln>
        </p:spPr>
        <p:txBody>
          <a:bodyPr wrap="none" anchor="ctr">
            <a:scene3d>
              <a:camera prst="orthographicFront">
                <a:rot lat="0" lon="0" rev="16200000"/>
              </a:camera>
              <a:lightRig rig="threePt" dir="t"/>
            </a:scene3d>
          </a:bodyPr>
          <a:lstStyle/>
          <a:p>
            <a:pPr algn="ctr">
              <a:defRPr/>
            </a:pPr>
            <a:r>
              <a:rPr lang="en-US" sz="1600" dirty="0">
                <a:latin typeface="Helvetica" charset="0"/>
                <a:cs typeface="Helvetica" charset="0"/>
              </a:rPr>
              <a:t>L2 Cache</a:t>
            </a:r>
          </a:p>
        </p:txBody>
      </p:sp>
      <p:sp>
        <p:nvSpPr>
          <p:cNvPr id="25630" name="Rectangle 22"/>
          <p:cNvSpPr>
            <a:spLocks noChangeArrowheads="1"/>
          </p:cNvSpPr>
          <p:nvPr/>
        </p:nvSpPr>
        <p:spPr bwMode="auto">
          <a:xfrm>
            <a:off x="1347788" y="5543554"/>
            <a:ext cx="467978"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0.3</a:t>
            </a:r>
          </a:p>
        </p:txBody>
      </p:sp>
      <p:sp>
        <p:nvSpPr>
          <p:cNvPr id="25631" name="Rectangle 22"/>
          <p:cNvSpPr>
            <a:spLocks noChangeArrowheads="1"/>
          </p:cNvSpPr>
          <p:nvPr/>
        </p:nvSpPr>
        <p:spPr bwMode="auto">
          <a:xfrm>
            <a:off x="2681288" y="5543554"/>
            <a:ext cx="296857"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3</a:t>
            </a:r>
          </a:p>
        </p:txBody>
      </p:sp>
      <p:sp>
        <p:nvSpPr>
          <p:cNvPr id="25632" name="Rectangle 27"/>
          <p:cNvSpPr>
            <a:spLocks noChangeArrowheads="1"/>
          </p:cNvSpPr>
          <p:nvPr/>
        </p:nvSpPr>
        <p:spPr bwMode="auto">
          <a:xfrm>
            <a:off x="1828800" y="5908899"/>
            <a:ext cx="787376"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10kBs</a:t>
            </a:r>
          </a:p>
        </p:txBody>
      </p:sp>
      <p:sp>
        <p:nvSpPr>
          <p:cNvPr id="25633" name="Rectangle 27"/>
          <p:cNvSpPr>
            <a:spLocks noChangeArrowheads="1"/>
          </p:cNvSpPr>
          <p:nvPr/>
        </p:nvSpPr>
        <p:spPr bwMode="auto">
          <a:xfrm>
            <a:off x="2559050" y="5891437"/>
            <a:ext cx="901490"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90488" tIns="44450" rIns="90488" bIns="44450">
            <a:spAutoFit/>
          </a:bodyPr>
          <a:lstStyle/>
          <a:p>
            <a:r>
              <a:rPr lang="en-US" altLang="ko-KR" sz="1600">
                <a:latin typeface="Helvetica" charset="0"/>
              </a:rPr>
              <a:t>100kBs</a:t>
            </a:r>
          </a:p>
        </p:txBody>
      </p:sp>
      <p:sp>
        <p:nvSpPr>
          <p:cNvPr id="25634" name="Rectangle 8"/>
          <p:cNvSpPr>
            <a:spLocks noChangeArrowheads="1"/>
          </p:cNvSpPr>
          <p:nvPr/>
        </p:nvSpPr>
        <p:spPr bwMode="auto">
          <a:xfrm>
            <a:off x="5562600" y="2405066"/>
            <a:ext cx="1143000" cy="2382837"/>
          </a:xfrm>
          <a:prstGeom prst="rect">
            <a:avLst/>
          </a:prstGeom>
          <a:solidFill>
            <a:srgbClr val="C0D2FE"/>
          </a:solidFill>
          <a:ln w="25400">
            <a:solidFill>
              <a:schemeClr val="tx1"/>
            </a:solidFill>
            <a:miter lim="800000"/>
            <a:headEnd/>
            <a:tailEnd/>
          </a:ln>
        </p:spPr>
        <p:txBody>
          <a:bodyPr wrap="none" anchor="ctr"/>
          <a:lstStyle/>
          <a:p>
            <a:pPr algn="ctr"/>
            <a:r>
              <a:rPr lang="en-US" sz="1600">
                <a:latin typeface="Helvetica" charset="0"/>
              </a:rPr>
              <a:t>Secondary</a:t>
            </a:r>
            <a:br>
              <a:rPr lang="en-US" sz="1600">
                <a:latin typeface="Helvetica" charset="0"/>
              </a:rPr>
            </a:br>
            <a:r>
              <a:rPr lang="en-US" sz="1600">
                <a:latin typeface="Helvetica" charset="0"/>
              </a:rPr>
              <a:t> Storage </a:t>
            </a:r>
            <a:br>
              <a:rPr lang="en-US" sz="1600">
                <a:latin typeface="Helvetica" charset="0"/>
              </a:rPr>
            </a:br>
            <a:r>
              <a:rPr lang="en-US" sz="1600">
                <a:latin typeface="Helvetica" charset="0"/>
              </a:rPr>
              <a:t>(SSD)</a:t>
            </a:r>
          </a:p>
        </p:txBody>
      </p:sp>
      <p:sp>
        <p:nvSpPr>
          <p:cNvPr id="25635" name="Rectangle 26"/>
          <p:cNvSpPr>
            <a:spLocks noChangeArrowheads="1"/>
          </p:cNvSpPr>
          <p:nvPr/>
        </p:nvSpPr>
        <p:spPr bwMode="auto">
          <a:xfrm>
            <a:off x="5715000" y="5449891"/>
            <a:ext cx="1066800" cy="520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400">
                <a:latin typeface="Helvetica" charset="0"/>
              </a:rPr>
              <a:t>100,000</a:t>
            </a:r>
            <a:br>
              <a:rPr lang="en-US" altLang="ko-KR" sz="1400">
                <a:latin typeface="Helvetica" charset="0"/>
              </a:rPr>
            </a:br>
            <a:r>
              <a:rPr lang="en-US" altLang="ko-KR" sz="1400">
                <a:latin typeface="Helvetica" charset="0"/>
              </a:rPr>
              <a:t>(0.1 ms)</a:t>
            </a:r>
          </a:p>
        </p:txBody>
      </p:sp>
      <p:sp>
        <p:nvSpPr>
          <p:cNvPr id="25636" name="Rectangle 31"/>
          <p:cNvSpPr>
            <a:spLocks noChangeArrowheads="1"/>
          </p:cNvSpPr>
          <p:nvPr/>
        </p:nvSpPr>
        <p:spPr bwMode="auto">
          <a:xfrm>
            <a:off x="5743575" y="5873974"/>
            <a:ext cx="962025" cy="33598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90488" tIns="44450" rIns="90488" bIns="44450">
            <a:spAutoFit/>
          </a:bodyPr>
          <a:lstStyle/>
          <a:p>
            <a:r>
              <a:rPr lang="en-US" altLang="ko-KR" sz="1600">
                <a:latin typeface="Helvetica" charset="0"/>
              </a:rPr>
              <a:t>100GBs</a:t>
            </a:r>
          </a:p>
        </p:txBody>
      </p:sp>
      <p:sp>
        <p:nvSpPr>
          <p:cNvPr id="8" name="Rectangle 7"/>
          <p:cNvSpPr/>
          <p:nvPr/>
        </p:nvSpPr>
        <p:spPr>
          <a:xfrm>
            <a:off x="4776539" y="2961775"/>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
        <p:nvSpPr>
          <p:cNvPr id="48" name="Rectangle 47"/>
          <p:cNvSpPr/>
          <p:nvPr/>
        </p:nvSpPr>
        <p:spPr>
          <a:xfrm>
            <a:off x="7167563" y="2119200"/>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
        <p:nvSpPr>
          <p:cNvPr id="49" name="Rectangle 48"/>
          <p:cNvSpPr/>
          <p:nvPr/>
        </p:nvSpPr>
        <p:spPr>
          <a:xfrm>
            <a:off x="7357405" y="2413235"/>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
        <p:nvSpPr>
          <p:cNvPr id="50" name="Rectangle 49"/>
          <p:cNvSpPr/>
          <p:nvPr/>
        </p:nvSpPr>
        <p:spPr>
          <a:xfrm>
            <a:off x="6211731" y="2518815"/>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
        <p:nvSpPr>
          <p:cNvPr id="55" name="Rectangle 54"/>
          <p:cNvSpPr/>
          <p:nvPr/>
        </p:nvSpPr>
        <p:spPr>
          <a:xfrm>
            <a:off x="1224548" y="2008191"/>
            <a:ext cx="528052" cy="392112"/>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0" dirty="0">
                <a:solidFill>
                  <a:schemeClr val="tx1"/>
                </a:solidFill>
                <a:latin typeface="Gill Sans" charset="0"/>
                <a:ea typeface="Gill Sans" charset="0"/>
                <a:cs typeface="Gill Sans" charset="0"/>
              </a:rPr>
              <a:t>TLB</a:t>
            </a:r>
            <a:endParaRPr lang="en-US" sz="1600" b="0" dirty="0">
              <a:solidFill>
                <a:schemeClr val="tx1"/>
              </a:solidFill>
              <a:latin typeface="Gill Sans" charset="0"/>
              <a:ea typeface="Gill Sans" charset="0"/>
              <a:cs typeface="Gill Sans" charset="0"/>
            </a:endParaRPr>
          </a:p>
        </p:txBody>
      </p:sp>
      <p:sp>
        <p:nvSpPr>
          <p:cNvPr id="56" name="Rectangle 55"/>
          <p:cNvSpPr/>
          <p:nvPr/>
        </p:nvSpPr>
        <p:spPr>
          <a:xfrm>
            <a:off x="1224548" y="3390903"/>
            <a:ext cx="528052" cy="392112"/>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b="0" dirty="0">
                <a:solidFill>
                  <a:schemeClr val="tx1"/>
                </a:solidFill>
                <a:latin typeface="Gill Sans" charset="0"/>
                <a:ea typeface="Gill Sans" charset="0"/>
                <a:cs typeface="Gill Sans" charset="0"/>
              </a:rPr>
              <a:t>TLB</a:t>
            </a:r>
            <a:endParaRPr lang="en-US" sz="1600" b="0" dirty="0">
              <a:solidFill>
                <a:schemeClr val="tx1"/>
              </a:solidFill>
              <a:latin typeface="Gill Sans" charset="0"/>
              <a:ea typeface="Gill Sans" charset="0"/>
              <a:cs typeface="Gill Sans" charset="0"/>
            </a:endParaRPr>
          </a:p>
        </p:txBody>
      </p:sp>
      <p:grpSp>
        <p:nvGrpSpPr>
          <p:cNvPr id="10" name="Group 9"/>
          <p:cNvGrpSpPr/>
          <p:nvPr/>
        </p:nvGrpSpPr>
        <p:grpSpPr>
          <a:xfrm>
            <a:off x="1514642" y="4903791"/>
            <a:ext cx="3261897" cy="675135"/>
            <a:chOff x="1590842" y="5330020"/>
            <a:chExt cx="3261897" cy="675135"/>
          </a:xfrm>
        </p:grpSpPr>
        <p:sp>
          <p:nvSpPr>
            <p:cNvPr id="9" name="Left-Right Arrow 8"/>
            <p:cNvSpPr/>
            <p:nvPr/>
          </p:nvSpPr>
          <p:spPr>
            <a:xfrm>
              <a:off x="1590842" y="5330020"/>
              <a:ext cx="3261897" cy="308780"/>
            </a:xfrm>
            <a:prstGeom prst="leftRightArrow">
              <a:avLst/>
            </a:prstGeom>
            <a:solidFill>
              <a:srgbClr val="953735"/>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a:latin typeface="Gill Sans Light"/>
                <a:cs typeface="Gill Sans Light"/>
              </a:endParaRPr>
            </a:p>
          </p:txBody>
        </p:sp>
        <p:sp>
          <p:nvSpPr>
            <p:cNvPr id="51" name="TextBox 50"/>
            <p:cNvSpPr txBox="1"/>
            <p:nvPr/>
          </p:nvSpPr>
          <p:spPr>
            <a:xfrm>
              <a:off x="1722914" y="5543490"/>
              <a:ext cx="2985561" cy="461665"/>
            </a:xfrm>
            <a:prstGeom prst="rect">
              <a:avLst/>
            </a:prstGeom>
            <a:noFill/>
          </p:spPr>
          <p:txBody>
            <a:bodyPr wrap="none" rtlCol="0">
              <a:spAutoFit/>
            </a:bodyPr>
            <a:lstStyle/>
            <a:p>
              <a:r>
                <a:rPr lang="en-US" sz="2400" b="0" dirty="0">
                  <a:solidFill>
                    <a:schemeClr val="accent2"/>
                  </a:solidFill>
                  <a:latin typeface="Gill Sans" charset="0"/>
                  <a:ea typeface="Gill Sans" charset="0"/>
                  <a:cs typeface="Gill Sans" charset="0"/>
                </a:rPr>
                <a:t>Accessed in Hardware</a:t>
              </a:r>
            </a:p>
          </p:txBody>
        </p:sp>
      </p:grpSp>
      <p:sp>
        <p:nvSpPr>
          <p:cNvPr id="43" name="Rectangle 42">
            <a:extLst>
              <a:ext uri="{FF2B5EF4-FFF2-40B4-BE49-F238E27FC236}">
                <a16:creationId xmlns:a16="http://schemas.microsoft.com/office/drawing/2014/main" id="{CFAAABD8-1F82-BF41-BC99-BF503A1E2665}"/>
              </a:ext>
            </a:extLst>
          </p:cNvPr>
          <p:cNvSpPr/>
          <p:nvPr/>
        </p:nvSpPr>
        <p:spPr>
          <a:xfrm>
            <a:off x="1885616" y="914400"/>
            <a:ext cx="2381584" cy="5315932"/>
          </a:xfrm>
          <a:prstGeom prst="rect">
            <a:avLst/>
          </a:prstGeom>
          <a:solidFill>
            <a:schemeClr val="accent6">
              <a:lumMod val="40000"/>
              <a:lumOff val="60000"/>
              <a:alpha val="13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8CF7E9D4-B14E-074D-8CA2-C73CB0DDAFAF}"/>
              </a:ext>
            </a:extLst>
          </p:cNvPr>
          <p:cNvSpPr txBox="1"/>
          <p:nvPr/>
        </p:nvSpPr>
        <p:spPr>
          <a:xfrm>
            <a:off x="2209800" y="927243"/>
            <a:ext cx="1669047" cy="830997"/>
          </a:xfrm>
          <a:prstGeom prst="rect">
            <a:avLst/>
          </a:prstGeom>
          <a:noFill/>
        </p:spPr>
        <p:txBody>
          <a:bodyPr wrap="none" rtlCol="0">
            <a:spAutoFit/>
          </a:bodyPr>
          <a:lstStyle/>
          <a:p>
            <a:r>
              <a:rPr lang="en-US" sz="2400" b="0" dirty="0">
                <a:solidFill>
                  <a:schemeClr val="accent2"/>
                </a:solidFill>
                <a:latin typeface="Gill Sans" charset="0"/>
                <a:ea typeface="Gill Sans" charset="0"/>
                <a:cs typeface="Gill Sans" charset="0"/>
              </a:rPr>
              <a:t>Managed in </a:t>
            </a:r>
            <a:br>
              <a:rPr lang="en-US" sz="2400" b="0" dirty="0">
                <a:solidFill>
                  <a:schemeClr val="accent2"/>
                </a:solidFill>
                <a:latin typeface="Gill Sans" charset="0"/>
                <a:ea typeface="Gill Sans" charset="0"/>
                <a:cs typeface="Gill Sans" charset="0"/>
              </a:rPr>
            </a:br>
            <a:r>
              <a:rPr lang="en-US" sz="2400" b="0" dirty="0">
                <a:solidFill>
                  <a:schemeClr val="accent2"/>
                </a:solidFill>
                <a:latin typeface="Gill Sans" charset="0"/>
                <a:ea typeface="Gill Sans" charset="0"/>
                <a:cs typeface="Gill Sans" charset="0"/>
              </a:rPr>
              <a:t>Hardware</a:t>
            </a:r>
          </a:p>
        </p:txBody>
      </p:sp>
      <p:sp>
        <p:nvSpPr>
          <p:cNvPr id="45" name="Rectangle 44"/>
          <p:cNvSpPr/>
          <p:nvPr/>
        </p:nvSpPr>
        <p:spPr>
          <a:xfrm>
            <a:off x="3621470" y="3180254"/>
            <a:ext cx="465221" cy="392112"/>
          </a:xfrm>
          <a:prstGeom prst="rect">
            <a:avLst/>
          </a:prstGeom>
          <a:solidFill>
            <a:srgbClr val="CCFFCC"/>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0" dirty="0">
                <a:solidFill>
                  <a:schemeClr val="tx1"/>
                </a:solidFill>
                <a:latin typeface="Gill Sans" charset="0"/>
                <a:ea typeface="Gill Sans" charset="0"/>
                <a:cs typeface="Gill Sans" charset="0"/>
              </a:rPr>
              <a:t>PT</a:t>
            </a:r>
          </a:p>
        </p:txBody>
      </p:sp>
    </p:spTree>
    <p:extLst>
      <p:ext uri="{BB962C8B-B14F-4D97-AF65-F5344CB8AC3E}">
        <p14:creationId xmlns:p14="http://schemas.microsoft.com/office/powerpoint/2010/main" val="18286628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32"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circle(out)">
                                      <p:cBhvr>
                                        <p:cTn id="7" dur="200"/>
                                        <p:tgtEl>
                                          <p:spTgt spid="45"/>
                                        </p:tgtEl>
                                      </p:cBhvr>
                                    </p:animEffect>
                                  </p:childTnLst>
                                </p:cTn>
                              </p:par>
                            </p:childTnLst>
                          </p:cTn>
                        </p:par>
                        <p:par>
                          <p:cTn id="8" fill="hold">
                            <p:stCondLst>
                              <p:cond delay="200"/>
                            </p:stCondLst>
                            <p:childTnLst>
                              <p:par>
                                <p:cTn id="9" presetID="6" presetClass="entr" presetSubtype="32"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circle(out)">
                                      <p:cBhvr>
                                        <p:cTn id="11" dur="200"/>
                                        <p:tgtEl>
                                          <p:spTgt spid="8"/>
                                        </p:tgtEl>
                                      </p:cBhvr>
                                    </p:animEffect>
                                  </p:childTnLst>
                                </p:cTn>
                              </p:par>
                            </p:childTnLst>
                          </p:cTn>
                        </p:par>
                        <p:par>
                          <p:cTn id="12" fill="hold">
                            <p:stCondLst>
                              <p:cond delay="400"/>
                            </p:stCondLst>
                            <p:childTnLst>
                              <p:par>
                                <p:cTn id="13" presetID="6" presetClass="entr" presetSubtype="32" fill="hold" grpId="0" nodeType="afterEffect">
                                  <p:stCondLst>
                                    <p:cond delay="0"/>
                                  </p:stCondLst>
                                  <p:childTnLst>
                                    <p:set>
                                      <p:cBhvr>
                                        <p:cTn id="14" dur="1" fill="hold">
                                          <p:stCondLst>
                                            <p:cond delay="0"/>
                                          </p:stCondLst>
                                        </p:cTn>
                                        <p:tgtEl>
                                          <p:spTgt spid="50"/>
                                        </p:tgtEl>
                                        <p:attrNameLst>
                                          <p:attrName>style.visibility</p:attrName>
                                        </p:attrNameLst>
                                      </p:cBhvr>
                                      <p:to>
                                        <p:strVal val="visible"/>
                                      </p:to>
                                    </p:set>
                                    <p:animEffect transition="in" filter="circle(out)">
                                      <p:cBhvr>
                                        <p:cTn id="15" dur="200"/>
                                        <p:tgtEl>
                                          <p:spTgt spid="50"/>
                                        </p:tgtEl>
                                      </p:cBhvr>
                                    </p:animEffect>
                                  </p:childTnLst>
                                </p:cTn>
                              </p:par>
                            </p:childTnLst>
                          </p:cTn>
                        </p:par>
                        <p:par>
                          <p:cTn id="16" fill="hold">
                            <p:stCondLst>
                              <p:cond delay="600"/>
                            </p:stCondLst>
                            <p:childTnLst>
                              <p:par>
                                <p:cTn id="17" presetID="6" presetClass="entr" presetSubtype="32" fill="hold" grpId="0" nodeType="after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circle(out)">
                                      <p:cBhvr>
                                        <p:cTn id="19" dur="200"/>
                                        <p:tgtEl>
                                          <p:spTgt spid="48"/>
                                        </p:tgtEl>
                                      </p:cBhvr>
                                    </p:animEffect>
                                  </p:childTnLst>
                                </p:cTn>
                              </p:par>
                            </p:childTnLst>
                          </p:cTn>
                        </p:par>
                        <p:par>
                          <p:cTn id="20" fill="hold">
                            <p:stCondLst>
                              <p:cond delay="800"/>
                            </p:stCondLst>
                            <p:childTnLst>
                              <p:par>
                                <p:cTn id="21" presetID="6" presetClass="entr" presetSubtype="32" fill="hold" grpId="0" nodeType="afterEffect">
                                  <p:stCondLst>
                                    <p:cond delay="0"/>
                                  </p:stCondLst>
                                  <p:childTnLst>
                                    <p:set>
                                      <p:cBhvr>
                                        <p:cTn id="22" dur="1" fill="hold">
                                          <p:stCondLst>
                                            <p:cond delay="0"/>
                                          </p:stCondLst>
                                        </p:cTn>
                                        <p:tgtEl>
                                          <p:spTgt spid="49"/>
                                        </p:tgtEl>
                                        <p:attrNameLst>
                                          <p:attrName>style.visibility</p:attrName>
                                        </p:attrNameLst>
                                      </p:cBhvr>
                                      <p:to>
                                        <p:strVal val="visible"/>
                                      </p:to>
                                    </p:set>
                                    <p:animEffect transition="in" filter="circle(out)">
                                      <p:cBhvr>
                                        <p:cTn id="23" dur="200"/>
                                        <p:tgtEl>
                                          <p:spTgt spid="49"/>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32" fill="hold" grpId="0" nodeType="click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circle(out)">
                                      <p:cBhvr>
                                        <p:cTn id="28" dur="200"/>
                                        <p:tgtEl>
                                          <p:spTgt spid="55"/>
                                        </p:tgtEl>
                                      </p:cBhvr>
                                    </p:animEffect>
                                  </p:childTnLst>
                                </p:cTn>
                              </p:par>
                              <p:par>
                                <p:cTn id="29" presetID="6" presetClass="entr" presetSubtype="32"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circle(out)">
                                      <p:cBhvr>
                                        <p:cTn id="31" dur="2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8" grpId="0" animBg="1"/>
      <p:bldP spid="49" grpId="0" animBg="1"/>
      <p:bldP spid="50" grpId="0" animBg="1"/>
      <p:bldP spid="55" grpId="0" animBg="1"/>
      <p:bldP spid="56" grpId="0" animBg="1"/>
      <p:bldP spid="45"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4D156-3B1D-B346-98F0-0E4FA28E27F1}"/>
              </a:ext>
            </a:extLst>
          </p:cNvPr>
          <p:cNvSpPr>
            <a:spLocks noGrp="1"/>
          </p:cNvSpPr>
          <p:nvPr>
            <p:ph type="title"/>
          </p:nvPr>
        </p:nvSpPr>
        <p:spPr/>
        <p:txBody>
          <a:bodyPr/>
          <a:lstStyle/>
          <a:p>
            <a:r>
              <a:rPr lang="en-US" dirty="0"/>
              <a:t>Many Uses of ”Demand Paging” …</a:t>
            </a:r>
          </a:p>
        </p:txBody>
      </p:sp>
      <p:sp>
        <p:nvSpPr>
          <p:cNvPr id="3" name="Content Placeholder 2">
            <a:extLst>
              <a:ext uri="{FF2B5EF4-FFF2-40B4-BE49-F238E27FC236}">
                <a16:creationId xmlns:a16="http://schemas.microsoft.com/office/drawing/2014/main" id="{E7CFE595-AA32-BE41-A9A7-B3246E509209}"/>
              </a:ext>
            </a:extLst>
          </p:cNvPr>
          <p:cNvSpPr>
            <a:spLocks noGrp="1"/>
          </p:cNvSpPr>
          <p:nvPr>
            <p:ph idx="1"/>
          </p:nvPr>
        </p:nvSpPr>
        <p:spPr>
          <a:xfrm>
            <a:off x="304800" y="914400"/>
            <a:ext cx="8534400" cy="5105400"/>
          </a:xfrm>
        </p:spPr>
        <p:txBody>
          <a:bodyPr>
            <a:normAutofit lnSpcReduction="10000"/>
          </a:bodyPr>
          <a:lstStyle/>
          <a:p>
            <a:r>
              <a:rPr lang="en-US" dirty="0"/>
              <a:t>Extend the stack</a:t>
            </a:r>
          </a:p>
          <a:p>
            <a:pPr lvl="1"/>
            <a:r>
              <a:rPr lang="en-US" dirty="0"/>
              <a:t>Allocate a page and zero it</a:t>
            </a:r>
          </a:p>
          <a:p>
            <a:r>
              <a:rPr lang="en-US" dirty="0"/>
              <a:t>Extend the heap (</a:t>
            </a:r>
            <a:r>
              <a:rPr lang="en-US" dirty="0" err="1"/>
              <a:t>sbrk</a:t>
            </a:r>
            <a:r>
              <a:rPr lang="en-US" dirty="0"/>
              <a:t> of old, today </a:t>
            </a:r>
            <a:r>
              <a:rPr lang="en-US" dirty="0" err="1"/>
              <a:t>mmap</a:t>
            </a:r>
            <a:r>
              <a:rPr lang="en-US" dirty="0"/>
              <a:t>)</a:t>
            </a:r>
          </a:p>
          <a:p>
            <a:r>
              <a:rPr lang="en-US" dirty="0"/>
              <a:t>Process Fork</a:t>
            </a:r>
          </a:p>
          <a:p>
            <a:pPr lvl="1"/>
            <a:r>
              <a:rPr lang="en-US" dirty="0"/>
              <a:t>Create a copy of the page table</a:t>
            </a:r>
          </a:p>
          <a:p>
            <a:pPr lvl="1"/>
            <a:r>
              <a:rPr lang="en-US" dirty="0"/>
              <a:t>Entries refer to parent pages – NO-WRITE</a:t>
            </a:r>
          </a:p>
          <a:p>
            <a:pPr lvl="1"/>
            <a:r>
              <a:rPr lang="en-US" dirty="0"/>
              <a:t>Shared read-only pages remain shared</a:t>
            </a:r>
          </a:p>
          <a:p>
            <a:pPr lvl="1"/>
            <a:r>
              <a:rPr lang="en-US" dirty="0"/>
              <a:t>Copy page on write</a:t>
            </a:r>
          </a:p>
          <a:p>
            <a:r>
              <a:rPr lang="en-US" dirty="0"/>
              <a:t>Exec </a:t>
            </a:r>
            <a:endParaRPr lang="en-US" dirty="0" smtClean="0"/>
          </a:p>
          <a:p>
            <a:pPr lvl="1"/>
            <a:r>
              <a:rPr lang="en-US" dirty="0" smtClean="0"/>
              <a:t>Only bring in parts of the binary in active use</a:t>
            </a:r>
          </a:p>
          <a:p>
            <a:pPr lvl="1"/>
            <a:r>
              <a:rPr lang="en-US" dirty="0" smtClean="0"/>
              <a:t>Do this on demand</a:t>
            </a:r>
            <a:endParaRPr lang="en-US" dirty="0"/>
          </a:p>
          <a:p>
            <a:r>
              <a:rPr lang="en-US" dirty="0"/>
              <a:t>MMAP to explicitly share region (or to access a file as RAM)</a:t>
            </a:r>
          </a:p>
        </p:txBody>
      </p:sp>
    </p:spTree>
    <p:extLst>
      <p:ext uri="{BB962C8B-B14F-4D97-AF65-F5344CB8AC3E}">
        <p14:creationId xmlns:p14="http://schemas.microsoft.com/office/powerpoint/2010/main" val="2373691997"/>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153400" cy="533400"/>
          </a:xfrm>
        </p:spPr>
        <p:txBody>
          <a:bodyPr/>
          <a:lstStyle/>
          <a:p>
            <a:r>
              <a:rPr lang="en-US" dirty="0"/>
              <a:t>Classic: Loading an executable into memory</a:t>
            </a:r>
          </a:p>
        </p:txBody>
      </p:sp>
      <p:sp>
        <p:nvSpPr>
          <p:cNvPr id="3" name="Content Placeholder 2"/>
          <p:cNvSpPr>
            <a:spLocks noGrp="1"/>
          </p:cNvSpPr>
          <p:nvPr>
            <p:ph idx="1"/>
          </p:nvPr>
        </p:nvSpPr>
        <p:spPr>
          <a:xfrm>
            <a:off x="533400" y="4246084"/>
            <a:ext cx="7467600" cy="2262665"/>
          </a:xfrm>
        </p:spPr>
        <p:txBody>
          <a:bodyPr>
            <a:normAutofit fontScale="92500" lnSpcReduction="20000"/>
          </a:bodyPr>
          <a:lstStyle/>
          <a:p>
            <a:r>
              <a:rPr lang="en-US" sz="2000" dirty="0"/>
              <a:t>.exe</a:t>
            </a:r>
          </a:p>
          <a:p>
            <a:pPr lvl="1"/>
            <a:r>
              <a:rPr lang="en-US" sz="2000" dirty="0"/>
              <a:t>lives on disk in the file system</a:t>
            </a:r>
          </a:p>
          <a:p>
            <a:pPr lvl="1"/>
            <a:r>
              <a:rPr lang="en-US" sz="2000" dirty="0"/>
              <a:t>contains contents of code &amp; data segments, relocation entries and symbols</a:t>
            </a:r>
          </a:p>
          <a:p>
            <a:pPr lvl="1"/>
            <a:r>
              <a:rPr lang="en-US" sz="2000" dirty="0"/>
              <a:t>OS loads it into memory, initializes registers (and initial stack pointer)</a:t>
            </a:r>
          </a:p>
          <a:p>
            <a:pPr lvl="1"/>
            <a:r>
              <a:rPr lang="en-US" sz="2000" dirty="0"/>
              <a:t>program sets up stack and heap upon initialization: </a:t>
            </a:r>
            <a:br>
              <a:rPr lang="en-US" sz="2000" dirty="0"/>
            </a:br>
            <a:r>
              <a:rPr lang="en-US" sz="2000" dirty="0"/>
              <a:t>	</a:t>
            </a:r>
            <a:r>
              <a:rPr lang="en-US" sz="2000" dirty="0">
                <a:latin typeface="Consolas" charset="0"/>
                <a:ea typeface="Consolas" charset="0"/>
                <a:cs typeface="Consolas" charset="0"/>
              </a:rPr>
              <a:t>crt0</a:t>
            </a:r>
            <a:r>
              <a:rPr lang="en-US" sz="2000" dirty="0"/>
              <a:t> (C runtime </a:t>
            </a:r>
            <a:r>
              <a:rPr lang="en-US" sz="2000" dirty="0" err="1"/>
              <a:t>init</a:t>
            </a:r>
            <a:r>
              <a:rPr lang="en-US" sz="2000" dirty="0"/>
              <a:t>)</a:t>
            </a:r>
          </a:p>
        </p:txBody>
      </p:sp>
      <p:sp>
        <p:nvSpPr>
          <p:cNvPr id="7" name="Can 6"/>
          <p:cNvSpPr/>
          <p:nvPr/>
        </p:nvSpPr>
        <p:spPr>
          <a:xfrm>
            <a:off x="682626" y="1131332"/>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8" name="Rectangle 7"/>
          <p:cNvSpPr/>
          <p:nvPr/>
        </p:nvSpPr>
        <p:spPr>
          <a:xfrm>
            <a:off x="6292734" y="1250433"/>
            <a:ext cx="1155971" cy="294270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1184517" y="762000"/>
            <a:ext cx="1321196" cy="400110"/>
          </a:xfrm>
          <a:prstGeom prst="rect">
            <a:avLst/>
          </a:prstGeom>
          <a:noFill/>
        </p:spPr>
        <p:txBody>
          <a:bodyPr wrap="none" rtlCol="0">
            <a:spAutoFit/>
          </a:bodyPr>
          <a:lstStyle/>
          <a:p>
            <a:r>
              <a:rPr lang="en-US" sz="2000" b="0" dirty="0">
                <a:latin typeface="Gill Sans" charset="0"/>
                <a:ea typeface="Gill Sans" charset="0"/>
                <a:cs typeface="Gill Sans" charset="0"/>
              </a:rPr>
              <a:t>disk (huge)</a:t>
            </a:r>
          </a:p>
        </p:txBody>
      </p:sp>
      <p:sp>
        <p:nvSpPr>
          <p:cNvPr id="10" name="TextBox 9"/>
          <p:cNvSpPr txBox="1"/>
          <p:nvPr/>
        </p:nvSpPr>
        <p:spPr>
          <a:xfrm>
            <a:off x="6391179" y="825500"/>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grpSp>
        <p:nvGrpSpPr>
          <p:cNvPr id="19" name="Group 18"/>
          <p:cNvGrpSpPr/>
          <p:nvPr/>
        </p:nvGrpSpPr>
        <p:grpSpPr>
          <a:xfrm>
            <a:off x="1621738" y="1750457"/>
            <a:ext cx="1346888" cy="2076510"/>
            <a:chOff x="1621738" y="2000250"/>
            <a:chExt cx="1346888" cy="2076510"/>
          </a:xfrm>
        </p:grpSpPr>
        <p:sp>
          <p:nvSpPr>
            <p:cNvPr id="17" name="Rectangle 16"/>
            <p:cNvSpPr/>
            <p:nvPr/>
          </p:nvSpPr>
          <p:spPr>
            <a:xfrm>
              <a:off x="1621738" y="2000250"/>
              <a:ext cx="1346888" cy="2032000"/>
            </a:xfrm>
            <a:prstGeom prst="rect">
              <a:avLst/>
            </a:prstGeom>
            <a:solidFill>
              <a:schemeClr val="tx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 name="Rectangle 10"/>
            <p:cNvSpPr/>
            <p:nvPr/>
          </p:nvSpPr>
          <p:spPr>
            <a:xfrm>
              <a:off x="1790700" y="3190875"/>
              <a:ext cx="1056103" cy="47625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 name="TextBox 11"/>
            <p:cNvSpPr txBox="1"/>
            <p:nvPr/>
          </p:nvSpPr>
          <p:spPr>
            <a:xfrm>
              <a:off x="1998685" y="3297793"/>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sp>
          <p:nvSpPr>
            <p:cNvPr id="13" name="Rectangle 12"/>
            <p:cNvSpPr/>
            <p:nvPr/>
          </p:nvSpPr>
          <p:spPr>
            <a:xfrm>
              <a:off x="1790700" y="2628900"/>
              <a:ext cx="1056103" cy="47625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4" name="TextBox 13"/>
            <p:cNvSpPr txBox="1"/>
            <p:nvPr/>
          </p:nvSpPr>
          <p:spPr>
            <a:xfrm>
              <a:off x="2016550" y="2735818"/>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sp>
          <p:nvSpPr>
            <p:cNvPr id="15" name="Rectangle 14"/>
            <p:cNvSpPr/>
            <p:nvPr/>
          </p:nvSpPr>
          <p:spPr>
            <a:xfrm>
              <a:off x="1790700" y="2123043"/>
              <a:ext cx="1056103" cy="36933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6" name="TextBox 15"/>
            <p:cNvSpPr txBox="1"/>
            <p:nvPr/>
          </p:nvSpPr>
          <p:spPr>
            <a:xfrm>
              <a:off x="2043206" y="2123043"/>
              <a:ext cx="571888" cy="400110"/>
            </a:xfrm>
            <a:prstGeom prst="rect">
              <a:avLst/>
            </a:prstGeom>
            <a:noFill/>
          </p:spPr>
          <p:txBody>
            <a:bodyPr wrap="none" rtlCol="0">
              <a:spAutoFit/>
            </a:bodyPr>
            <a:lstStyle/>
            <a:p>
              <a:r>
                <a:rPr lang="en-US" sz="2000" b="0" dirty="0">
                  <a:latin typeface="Gill Sans" charset="0"/>
                  <a:ea typeface="Gill Sans" charset="0"/>
                  <a:cs typeface="Gill Sans" charset="0"/>
                </a:rPr>
                <a:t>info</a:t>
              </a:r>
            </a:p>
          </p:txBody>
        </p:sp>
        <p:sp>
          <p:nvSpPr>
            <p:cNvPr id="18" name="TextBox 17"/>
            <p:cNvSpPr txBox="1"/>
            <p:nvPr/>
          </p:nvSpPr>
          <p:spPr>
            <a:xfrm>
              <a:off x="1704045" y="3676650"/>
              <a:ext cx="556563" cy="400110"/>
            </a:xfrm>
            <a:prstGeom prst="rect">
              <a:avLst/>
            </a:prstGeom>
            <a:noFill/>
          </p:spPr>
          <p:txBody>
            <a:bodyPr wrap="none" rtlCol="0">
              <a:spAutoFit/>
            </a:bodyPr>
            <a:lstStyle/>
            <a:p>
              <a:r>
                <a:rPr lang="en-US" sz="2000" b="0" dirty="0">
                  <a:latin typeface="Gill Sans" charset="0"/>
                  <a:ea typeface="Gill Sans" charset="0"/>
                  <a:cs typeface="Gill Sans" charset="0"/>
                </a:rPr>
                <a:t>exe</a:t>
              </a:r>
            </a:p>
          </p:txBody>
        </p:sp>
      </p:grpSp>
      <p:sp>
        <p:nvSpPr>
          <p:cNvPr id="20" name="Right Arrow 19"/>
          <p:cNvSpPr/>
          <p:nvPr/>
        </p:nvSpPr>
        <p:spPr>
          <a:xfrm>
            <a:off x="3124200" y="2655332"/>
            <a:ext cx="1971675" cy="57150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Tree>
    <p:extLst>
      <p:ext uri="{BB962C8B-B14F-4D97-AF65-F5344CB8AC3E}">
        <p14:creationId xmlns:p14="http://schemas.microsoft.com/office/powerpoint/2010/main" val="34754751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2">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4">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5">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1">
            <p:tnLst>
              <p:par>
                <p:cTn presetID="2" presetClass="entr" presetSubtype="2"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P spid="20"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00" y="0"/>
            <a:ext cx="8369300" cy="875619"/>
          </a:xfrm>
        </p:spPr>
        <p:txBody>
          <a:bodyPr>
            <a:normAutofit/>
          </a:bodyPr>
          <a:lstStyle/>
          <a:p>
            <a:r>
              <a:rPr lang="en-US" dirty="0"/>
              <a:t>Create Virtual Address Space of the Process</a:t>
            </a:r>
          </a:p>
        </p:txBody>
      </p:sp>
      <p:sp>
        <p:nvSpPr>
          <p:cNvPr id="3" name="Content Placeholder 2"/>
          <p:cNvSpPr>
            <a:spLocks noGrp="1"/>
          </p:cNvSpPr>
          <p:nvPr>
            <p:ph idx="1"/>
          </p:nvPr>
        </p:nvSpPr>
        <p:spPr>
          <a:xfrm>
            <a:off x="457200" y="4730750"/>
            <a:ext cx="8229600" cy="1462419"/>
          </a:xfrm>
        </p:spPr>
        <p:txBody>
          <a:bodyPr>
            <a:normAutofit fontScale="92500"/>
          </a:bodyPr>
          <a:lstStyle/>
          <a:p>
            <a:r>
              <a:rPr lang="en-US" dirty="0"/>
              <a:t>Utilized pages in the VAS are backed by a page block on disk</a:t>
            </a:r>
          </a:p>
          <a:p>
            <a:pPr lvl="1"/>
            <a:r>
              <a:rPr lang="en-US" dirty="0"/>
              <a:t>Called the backing store or swap file</a:t>
            </a:r>
          </a:p>
          <a:p>
            <a:pPr lvl="1"/>
            <a:r>
              <a:rPr lang="en-US" dirty="0"/>
              <a:t>Typically in an optimized block store, but can think of it like a file</a:t>
            </a:r>
          </a:p>
        </p:txBody>
      </p:sp>
      <p:sp>
        <p:nvSpPr>
          <p:cNvPr id="7" name="Can 6"/>
          <p:cNvSpPr/>
          <p:nvPr/>
        </p:nvSpPr>
        <p:spPr>
          <a:xfrm>
            <a:off x="457200" y="1368502"/>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8" name="Rectangle 7"/>
          <p:cNvSpPr/>
          <p:nvPr/>
        </p:nvSpPr>
        <p:spPr>
          <a:xfrm>
            <a:off x="6616468" y="1500226"/>
            <a:ext cx="1073441" cy="294270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959091" y="999170"/>
            <a:ext cx="1321196" cy="400110"/>
          </a:xfrm>
          <a:prstGeom prst="rect">
            <a:avLst/>
          </a:prstGeom>
          <a:noFill/>
        </p:spPr>
        <p:txBody>
          <a:bodyPr wrap="none" rtlCol="0">
            <a:spAutoFit/>
          </a:bodyPr>
          <a:lstStyle/>
          <a:p>
            <a:r>
              <a:rPr lang="en-US" sz="2000" b="0" dirty="0">
                <a:latin typeface="Gill Sans" charset="0"/>
                <a:ea typeface="Gill Sans" charset="0"/>
                <a:cs typeface="Gill Sans" charset="0"/>
              </a:rPr>
              <a:t>disk (huge)</a:t>
            </a:r>
          </a:p>
        </p:txBody>
      </p:sp>
      <p:sp>
        <p:nvSpPr>
          <p:cNvPr id="10" name="TextBox 9"/>
          <p:cNvSpPr txBox="1"/>
          <p:nvPr/>
        </p:nvSpPr>
        <p:spPr>
          <a:xfrm>
            <a:off x="6714913" y="1075293"/>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21" name="Rectangle 20"/>
          <p:cNvSpPr/>
          <p:nvPr/>
        </p:nvSpPr>
        <p:spPr>
          <a:xfrm>
            <a:off x="3663019" y="1487603"/>
            <a:ext cx="1233890" cy="3103523"/>
          </a:xfrm>
          <a:prstGeom prst="rect">
            <a:avLst/>
          </a:prstGeom>
          <a:solidFill>
            <a:schemeClr val="accent1">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2" name="Rectangle 21"/>
          <p:cNvSpPr/>
          <p:nvPr/>
        </p:nvSpPr>
        <p:spPr>
          <a:xfrm>
            <a:off x="3749674"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3957659" y="4060979"/>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3749674" y="3471461"/>
            <a:ext cx="1056103" cy="507028"/>
            <a:chOff x="4133850" y="3404709"/>
            <a:chExt cx="1056103" cy="507028"/>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pic>
        <p:nvPicPr>
          <p:cNvPr id="29" name="Picture 28"/>
          <p:cNvPicPr>
            <a:picLocks noChangeAspect="1"/>
          </p:cNvPicPr>
          <p:nvPr/>
        </p:nvPicPr>
        <p:blipFill>
          <a:blip r:embed="rId2"/>
          <a:stretch>
            <a:fillRect/>
          </a:stretch>
        </p:blipFill>
        <p:spPr>
          <a:xfrm>
            <a:off x="544632" y="2038208"/>
            <a:ext cx="828917" cy="1221562"/>
          </a:xfrm>
          <a:prstGeom prst="rect">
            <a:avLst/>
          </a:prstGeom>
        </p:spPr>
      </p:pic>
      <p:grpSp>
        <p:nvGrpSpPr>
          <p:cNvPr id="32" name="Group 31"/>
          <p:cNvGrpSpPr/>
          <p:nvPr/>
        </p:nvGrpSpPr>
        <p:grpSpPr>
          <a:xfrm>
            <a:off x="3749674" y="3102129"/>
            <a:ext cx="1056103" cy="400110"/>
            <a:chOff x="4133850" y="3511627"/>
            <a:chExt cx="1056103" cy="400110"/>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3749674" y="2102817"/>
            <a:ext cx="1056103" cy="400110"/>
            <a:chOff x="4133850" y="3404709"/>
            <a:chExt cx="1056103" cy="400110"/>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3749674" y="1548818"/>
            <a:ext cx="1058707" cy="507028"/>
            <a:chOff x="4133850" y="3404709"/>
            <a:chExt cx="1058707" cy="507028"/>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32857" cy="400110"/>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3663019"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3670299"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3686174"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3634444" y="999170"/>
            <a:ext cx="1439048" cy="400110"/>
          </a:xfrm>
          <a:prstGeom prst="rect">
            <a:avLst/>
          </a:prstGeom>
          <a:noFill/>
        </p:spPr>
        <p:txBody>
          <a:bodyPr wrap="none" rtlCol="0">
            <a:spAutoFit/>
          </a:bodyPr>
          <a:lstStyle/>
          <a:p>
            <a:r>
              <a:rPr lang="en-US" sz="2000" b="0" dirty="0">
                <a:latin typeface="Gill Sans" charset="0"/>
                <a:ea typeface="Gill Sans" charset="0"/>
                <a:cs typeface="Gill Sans" charset="0"/>
              </a:rPr>
              <a:t>process VAS</a:t>
            </a:r>
          </a:p>
        </p:txBody>
      </p:sp>
      <p:sp>
        <p:nvSpPr>
          <p:cNvPr id="46" name="Rectangle 45"/>
          <p:cNvSpPr/>
          <p:nvPr/>
        </p:nvSpPr>
        <p:spPr>
          <a:xfrm>
            <a:off x="6616508" y="3021645"/>
            <a:ext cx="1073441" cy="211691"/>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6616468" y="3819602"/>
            <a:ext cx="1073441" cy="211691"/>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6616468" y="2552777"/>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49" name="Straight Connector 48"/>
          <p:cNvCxnSpPr/>
          <p:nvPr/>
        </p:nvCxnSpPr>
        <p:spPr>
          <a:xfrm>
            <a:off x="3654424"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0" name="TextBox 49"/>
          <p:cNvSpPr txBox="1"/>
          <p:nvPr/>
        </p:nvSpPr>
        <p:spPr>
          <a:xfrm>
            <a:off x="4963643" y="2901588"/>
            <a:ext cx="646331" cy="400110"/>
          </a:xfrm>
          <a:prstGeom prst="rect">
            <a:avLst/>
          </a:prstGeom>
          <a:noFill/>
        </p:spPr>
        <p:txBody>
          <a:bodyPr wrap="none" rtlCol="0">
            <a:spAutoFit/>
          </a:bodyPr>
          <a:lstStyle/>
          <a:p>
            <a:r>
              <a:rPr lang="en-US" sz="2000" b="0" dirty="0" err="1">
                <a:latin typeface="Gill Sans" charset="0"/>
                <a:ea typeface="Gill Sans" charset="0"/>
                <a:cs typeface="Gill Sans" charset="0"/>
              </a:rPr>
              <a:t>sbrk</a:t>
            </a:r>
            <a:endParaRPr lang="en-US" sz="2000" b="0" dirty="0">
              <a:latin typeface="Gill Sans" charset="0"/>
              <a:ea typeface="Gill Sans" charset="0"/>
              <a:cs typeface="Gill Sans" charset="0"/>
            </a:endParaRPr>
          </a:p>
        </p:txBody>
      </p:sp>
      <p:sp>
        <p:nvSpPr>
          <p:cNvPr id="51" name="Rectangle 50"/>
          <p:cNvSpPr/>
          <p:nvPr/>
        </p:nvSpPr>
        <p:spPr>
          <a:xfrm>
            <a:off x="6616468" y="4047131"/>
            <a:ext cx="1073441" cy="211691"/>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6616468" y="1804961"/>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7816734" y="3750435"/>
            <a:ext cx="1365250" cy="1015663"/>
          </a:xfrm>
          <a:prstGeom prst="rect">
            <a:avLst/>
          </a:prstGeom>
          <a:noFill/>
        </p:spPr>
        <p:txBody>
          <a:bodyPr wrap="square" rtlCol="0">
            <a:spAutoFit/>
          </a:bodyPr>
          <a:lstStyle/>
          <a:p>
            <a:r>
              <a:rPr lang="en-US" sz="2000" b="0" dirty="0">
                <a:latin typeface="Gill Sans" charset="0"/>
                <a:ea typeface="Gill Sans" charset="0"/>
                <a:cs typeface="Gill Sans" charset="0"/>
              </a:rPr>
              <a:t>kernel code &amp; data</a:t>
            </a:r>
          </a:p>
        </p:txBody>
      </p:sp>
      <p:sp>
        <p:nvSpPr>
          <p:cNvPr id="54" name="TextBox 53"/>
          <p:cNvSpPr txBox="1"/>
          <p:nvPr/>
        </p:nvSpPr>
        <p:spPr>
          <a:xfrm>
            <a:off x="7816734" y="1668359"/>
            <a:ext cx="1365250" cy="707886"/>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7756644" y="2910170"/>
            <a:ext cx="1365250" cy="707886"/>
          </a:xfrm>
          <a:prstGeom prst="rect">
            <a:avLst/>
          </a:prstGeom>
          <a:noFill/>
        </p:spPr>
        <p:txBody>
          <a:bodyPr wrap="square" rtlCol="0">
            <a:spAutoFit/>
          </a:bodyPr>
          <a:lstStyle/>
          <a:p>
            <a:r>
              <a:rPr lang="en-US" sz="2000" b="0" dirty="0">
                <a:latin typeface="Gill Sans" charset="0"/>
                <a:ea typeface="Gill Sans" charset="0"/>
                <a:cs typeface="Gill Sans" charset="0"/>
              </a:rPr>
              <a:t>user </a:t>
            </a:r>
            <a:r>
              <a:rPr lang="en-US" sz="2000" b="0" dirty="0" err="1">
                <a:latin typeface="Gill Sans" charset="0"/>
                <a:ea typeface="Gill Sans" charset="0"/>
                <a:cs typeface="Gill Sans" charset="0"/>
              </a:rPr>
              <a:t>pagetable</a:t>
            </a:r>
            <a:endParaRPr lang="en-US" sz="2000" b="0" dirty="0">
              <a:latin typeface="Gill Sans" charset="0"/>
              <a:ea typeface="Gill Sans" charset="0"/>
              <a:cs typeface="Gill Sans" charset="0"/>
            </a:endParaRPr>
          </a:p>
        </p:txBody>
      </p:sp>
      <p:sp>
        <p:nvSpPr>
          <p:cNvPr id="56" name="Rectangle 55"/>
          <p:cNvSpPr/>
          <p:nvPr/>
        </p:nvSpPr>
        <p:spPr>
          <a:xfrm>
            <a:off x="6616468" y="2109838"/>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6616508" y="3223965"/>
            <a:ext cx="1073441" cy="211691"/>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Tree>
    <p:extLst>
      <p:ext uri="{BB962C8B-B14F-4D97-AF65-F5344CB8AC3E}">
        <p14:creationId xmlns:p14="http://schemas.microsoft.com/office/powerpoint/2010/main" val="1020205111"/>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57"/>
          <p:cNvSpPr/>
          <p:nvPr/>
        </p:nvSpPr>
        <p:spPr>
          <a:xfrm>
            <a:off x="3663019" y="1487603"/>
            <a:ext cx="1233890" cy="3103523"/>
          </a:xfrm>
          <a:prstGeom prst="rect">
            <a:avLst/>
          </a:prstGeom>
          <a:solidFill>
            <a:schemeClr val="accent1">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 name="Title 1"/>
          <p:cNvSpPr>
            <a:spLocks noGrp="1"/>
          </p:cNvSpPr>
          <p:nvPr>
            <p:ph type="title"/>
          </p:nvPr>
        </p:nvSpPr>
        <p:spPr>
          <a:xfrm>
            <a:off x="317500" y="0"/>
            <a:ext cx="8369300" cy="875619"/>
          </a:xfrm>
        </p:spPr>
        <p:txBody>
          <a:bodyPr>
            <a:normAutofit/>
          </a:bodyPr>
          <a:lstStyle/>
          <a:p>
            <a:r>
              <a:rPr lang="en-US" dirty="0"/>
              <a:t>Create Virtual Address Space of the Process</a:t>
            </a:r>
          </a:p>
        </p:txBody>
      </p:sp>
      <p:sp>
        <p:nvSpPr>
          <p:cNvPr id="3" name="Content Placeholder 2"/>
          <p:cNvSpPr>
            <a:spLocks noGrp="1"/>
          </p:cNvSpPr>
          <p:nvPr>
            <p:ph idx="1"/>
          </p:nvPr>
        </p:nvSpPr>
        <p:spPr>
          <a:xfrm>
            <a:off x="317500" y="4591126"/>
            <a:ext cx="8369300" cy="1840814"/>
          </a:xfrm>
        </p:spPr>
        <p:txBody>
          <a:bodyPr>
            <a:normAutofit/>
          </a:bodyPr>
          <a:lstStyle/>
          <a:p>
            <a:r>
              <a:rPr lang="en-US" dirty="0"/>
              <a:t>User Page table maps entire VAS</a:t>
            </a:r>
          </a:p>
          <a:p>
            <a:r>
              <a:rPr lang="en-US" dirty="0"/>
              <a:t>All the utilized regions are backed on disk</a:t>
            </a:r>
          </a:p>
          <a:p>
            <a:pPr lvl="1"/>
            <a:r>
              <a:rPr lang="en-US" dirty="0"/>
              <a:t>swapped into and out of memory as needed</a:t>
            </a:r>
          </a:p>
          <a:p>
            <a:r>
              <a:rPr lang="en-US" dirty="0"/>
              <a:t>For </a:t>
            </a:r>
            <a:r>
              <a:rPr lang="en-US" i="1" dirty="0"/>
              <a:t>every</a:t>
            </a:r>
            <a:r>
              <a:rPr lang="en-US" dirty="0"/>
              <a:t> process</a:t>
            </a:r>
          </a:p>
        </p:txBody>
      </p:sp>
      <p:sp>
        <p:nvSpPr>
          <p:cNvPr id="7" name="Can 6"/>
          <p:cNvSpPr/>
          <p:nvPr/>
        </p:nvSpPr>
        <p:spPr>
          <a:xfrm>
            <a:off x="457200" y="1368502"/>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959091" y="999170"/>
            <a:ext cx="1695016" cy="400110"/>
          </a:xfrm>
          <a:prstGeom prst="rect">
            <a:avLst/>
          </a:prstGeom>
          <a:noFill/>
        </p:spPr>
        <p:txBody>
          <a:bodyPr wrap="none" rtlCol="0">
            <a:spAutoFit/>
          </a:bodyPr>
          <a:lstStyle/>
          <a:p>
            <a:r>
              <a:rPr lang="en-US" sz="2000" b="0" dirty="0">
                <a:latin typeface="Gill Sans" charset="0"/>
                <a:ea typeface="Gill Sans" charset="0"/>
                <a:cs typeface="Gill Sans" charset="0"/>
              </a:rPr>
              <a:t>disk (huge, TB)</a:t>
            </a:r>
          </a:p>
        </p:txBody>
      </p:sp>
      <p:sp>
        <p:nvSpPr>
          <p:cNvPr id="10" name="TextBox 9"/>
          <p:cNvSpPr txBox="1"/>
          <p:nvPr/>
        </p:nvSpPr>
        <p:spPr>
          <a:xfrm>
            <a:off x="6714913" y="1075293"/>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22" name="Rectangle 21"/>
          <p:cNvSpPr/>
          <p:nvPr/>
        </p:nvSpPr>
        <p:spPr>
          <a:xfrm>
            <a:off x="3749674"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3957659" y="4060979"/>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3749674" y="3471461"/>
            <a:ext cx="1056103" cy="507028"/>
            <a:chOff x="4133850" y="3404709"/>
            <a:chExt cx="1056103" cy="507028"/>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pic>
        <p:nvPicPr>
          <p:cNvPr id="29" name="Picture 28"/>
          <p:cNvPicPr>
            <a:picLocks noChangeAspect="1"/>
          </p:cNvPicPr>
          <p:nvPr/>
        </p:nvPicPr>
        <p:blipFill>
          <a:blip r:embed="rId2"/>
          <a:stretch>
            <a:fillRect/>
          </a:stretch>
        </p:blipFill>
        <p:spPr>
          <a:xfrm>
            <a:off x="544632" y="2038208"/>
            <a:ext cx="828917" cy="1221562"/>
          </a:xfrm>
          <a:prstGeom prst="rect">
            <a:avLst/>
          </a:prstGeom>
        </p:spPr>
      </p:pic>
      <p:grpSp>
        <p:nvGrpSpPr>
          <p:cNvPr id="32" name="Group 31"/>
          <p:cNvGrpSpPr/>
          <p:nvPr/>
        </p:nvGrpSpPr>
        <p:grpSpPr>
          <a:xfrm>
            <a:off x="3749674" y="3102129"/>
            <a:ext cx="1056103" cy="400110"/>
            <a:chOff x="4133850" y="3511627"/>
            <a:chExt cx="1056103" cy="400110"/>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3749674" y="2102817"/>
            <a:ext cx="1056103" cy="400110"/>
            <a:chOff x="4133850" y="3404709"/>
            <a:chExt cx="1056103" cy="400110"/>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3749674" y="1548818"/>
            <a:ext cx="1058707" cy="507028"/>
            <a:chOff x="4133850" y="3404709"/>
            <a:chExt cx="1058707" cy="507028"/>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32857" cy="400110"/>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3663019"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3670299"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3686174"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3617872" y="1050047"/>
            <a:ext cx="2109104" cy="400110"/>
          </a:xfrm>
          <a:prstGeom prst="rect">
            <a:avLst/>
          </a:prstGeom>
          <a:noFill/>
        </p:spPr>
        <p:txBody>
          <a:bodyPr wrap="none" rtlCol="0">
            <a:spAutoFit/>
          </a:bodyPr>
          <a:lstStyle/>
          <a:p>
            <a:r>
              <a:rPr lang="en-US" sz="2000" b="0" dirty="0">
                <a:latin typeface="Gill Sans" charset="0"/>
                <a:ea typeface="Gill Sans" charset="0"/>
                <a:cs typeface="Gill Sans" charset="0"/>
              </a:rPr>
              <a:t>process VAS (GBs)</a:t>
            </a:r>
          </a:p>
        </p:txBody>
      </p:sp>
      <p:cxnSp>
        <p:nvCxnSpPr>
          <p:cNvPr id="49" name="Straight Connector 48"/>
          <p:cNvCxnSpPr/>
          <p:nvPr/>
        </p:nvCxnSpPr>
        <p:spPr>
          <a:xfrm>
            <a:off x="3654424"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1" name="Group 10"/>
          <p:cNvGrpSpPr/>
          <p:nvPr/>
        </p:nvGrpSpPr>
        <p:grpSpPr>
          <a:xfrm>
            <a:off x="6616508" y="1869558"/>
            <a:ext cx="2565516" cy="2973801"/>
            <a:chOff x="6616468" y="1500226"/>
            <a:chExt cx="2565516" cy="3417366"/>
          </a:xfrm>
        </p:grpSpPr>
        <p:sp>
          <p:nvSpPr>
            <p:cNvPr id="8" name="Rectangle 7"/>
            <p:cNvSpPr/>
            <p:nvPr/>
          </p:nvSpPr>
          <p:spPr>
            <a:xfrm>
              <a:off x="6616468" y="1500226"/>
              <a:ext cx="1073441" cy="294270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6" name="Rectangle 45"/>
            <p:cNvSpPr/>
            <p:nvPr/>
          </p:nvSpPr>
          <p:spPr>
            <a:xfrm>
              <a:off x="6616508" y="3021645"/>
              <a:ext cx="1073441" cy="211691"/>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6616468" y="3819602"/>
              <a:ext cx="1073441" cy="211691"/>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6616468" y="2552777"/>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1" name="Rectangle 50"/>
            <p:cNvSpPr/>
            <p:nvPr/>
          </p:nvSpPr>
          <p:spPr>
            <a:xfrm>
              <a:off x="6616468" y="4047131"/>
              <a:ext cx="1073441" cy="211691"/>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6616468" y="1804961"/>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7816734" y="3750435"/>
              <a:ext cx="1365250" cy="1167157"/>
            </a:xfrm>
            <a:prstGeom prst="rect">
              <a:avLst/>
            </a:prstGeom>
            <a:noFill/>
          </p:spPr>
          <p:txBody>
            <a:bodyPr wrap="square" rtlCol="0">
              <a:spAutoFit/>
            </a:bodyPr>
            <a:lstStyle/>
            <a:p>
              <a:r>
                <a:rPr lang="en-US" sz="2000" b="0" dirty="0">
                  <a:latin typeface="Gill Sans" charset="0"/>
                  <a:ea typeface="Gill Sans" charset="0"/>
                  <a:cs typeface="Gill Sans" charset="0"/>
                </a:rPr>
                <a:t>kernel code &amp; data</a:t>
              </a:r>
            </a:p>
          </p:txBody>
        </p:sp>
        <p:sp>
          <p:nvSpPr>
            <p:cNvPr id="54" name="TextBox 53"/>
            <p:cNvSpPr txBox="1"/>
            <p:nvPr/>
          </p:nvSpPr>
          <p:spPr>
            <a:xfrm>
              <a:off x="7816734" y="1668359"/>
              <a:ext cx="1365250" cy="813473"/>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7756644" y="2910170"/>
              <a:ext cx="1365250" cy="813473"/>
            </a:xfrm>
            <a:prstGeom prst="rect">
              <a:avLst/>
            </a:prstGeom>
            <a:noFill/>
          </p:spPr>
          <p:txBody>
            <a:bodyPr wrap="square" rtlCol="0">
              <a:spAutoFit/>
            </a:bodyPr>
            <a:lstStyle/>
            <a:p>
              <a:r>
                <a:rPr lang="en-US" sz="2000" b="0" dirty="0">
                  <a:latin typeface="Gill Sans" charset="0"/>
                  <a:ea typeface="Gill Sans" charset="0"/>
                  <a:cs typeface="Gill Sans" charset="0"/>
                </a:rPr>
                <a:t>user </a:t>
              </a:r>
              <a:r>
                <a:rPr lang="en-US" sz="2000" b="0" dirty="0" err="1">
                  <a:latin typeface="Gill Sans" charset="0"/>
                  <a:ea typeface="Gill Sans" charset="0"/>
                  <a:cs typeface="Gill Sans" charset="0"/>
                </a:rPr>
                <a:t>pagetable</a:t>
              </a:r>
              <a:endParaRPr lang="en-US" sz="2000" b="0" dirty="0">
                <a:latin typeface="Gill Sans" charset="0"/>
                <a:ea typeface="Gill Sans" charset="0"/>
                <a:cs typeface="Gill Sans" charset="0"/>
              </a:endParaRPr>
            </a:p>
          </p:txBody>
        </p:sp>
        <p:sp>
          <p:nvSpPr>
            <p:cNvPr id="56" name="Rectangle 55"/>
            <p:cNvSpPr/>
            <p:nvPr/>
          </p:nvSpPr>
          <p:spPr>
            <a:xfrm>
              <a:off x="6616468" y="2109838"/>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6616508" y="3223965"/>
              <a:ext cx="1073441" cy="211691"/>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grpSp>
      <p:sp>
        <p:nvSpPr>
          <p:cNvPr id="50" name="Rectangle 49"/>
          <p:cNvSpPr/>
          <p:nvPr/>
        </p:nvSpPr>
        <p:spPr>
          <a:xfrm>
            <a:off x="1826868" y="36571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1" name="TextBox 60"/>
          <p:cNvSpPr txBox="1"/>
          <p:nvPr/>
        </p:nvSpPr>
        <p:spPr>
          <a:xfrm>
            <a:off x="2034853" y="3764079"/>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62" name="Group 61"/>
          <p:cNvGrpSpPr/>
          <p:nvPr/>
        </p:nvGrpSpPr>
        <p:grpSpPr>
          <a:xfrm>
            <a:off x="1826868" y="3174561"/>
            <a:ext cx="1056103" cy="507028"/>
            <a:chOff x="4133850" y="3404709"/>
            <a:chExt cx="1056103" cy="507028"/>
          </a:xfrm>
        </p:grpSpPr>
        <p:sp>
          <p:nvSpPr>
            <p:cNvPr id="63" name="Rectangle 62"/>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4" name="TextBox 63"/>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65" name="Group 64"/>
          <p:cNvGrpSpPr/>
          <p:nvPr/>
        </p:nvGrpSpPr>
        <p:grpSpPr>
          <a:xfrm>
            <a:off x="1826868" y="2694104"/>
            <a:ext cx="1056103" cy="400110"/>
            <a:chOff x="4133850" y="3511627"/>
            <a:chExt cx="1056103" cy="400110"/>
          </a:xfrm>
        </p:grpSpPr>
        <p:sp>
          <p:nvSpPr>
            <p:cNvPr id="66" name="Rectangle 65"/>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7" name="TextBox 66"/>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68" name="Group 67"/>
          <p:cNvGrpSpPr/>
          <p:nvPr/>
        </p:nvGrpSpPr>
        <p:grpSpPr>
          <a:xfrm>
            <a:off x="1826868" y="2196738"/>
            <a:ext cx="1056103" cy="400110"/>
            <a:chOff x="4133850" y="3404709"/>
            <a:chExt cx="1056103" cy="400110"/>
          </a:xfrm>
        </p:grpSpPr>
        <p:sp>
          <p:nvSpPr>
            <p:cNvPr id="69" name="Rectangle 68"/>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70" name="TextBox 69"/>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spTree>
    <p:extLst>
      <p:ext uri="{BB962C8B-B14F-4D97-AF65-F5344CB8AC3E}">
        <p14:creationId xmlns:p14="http://schemas.microsoft.com/office/powerpoint/2010/main" val="949229461"/>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p:cNvSpPr/>
          <p:nvPr/>
        </p:nvSpPr>
        <p:spPr>
          <a:xfrm>
            <a:off x="3663019" y="1487603"/>
            <a:ext cx="1233890" cy="3103523"/>
          </a:xfrm>
          <a:prstGeom prst="rect">
            <a:avLst/>
          </a:prstGeom>
          <a:solidFill>
            <a:schemeClr val="accent1">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 name="Title 1"/>
          <p:cNvSpPr>
            <a:spLocks noGrp="1"/>
          </p:cNvSpPr>
          <p:nvPr>
            <p:ph type="title"/>
          </p:nvPr>
        </p:nvSpPr>
        <p:spPr>
          <a:xfrm>
            <a:off x="317500" y="0"/>
            <a:ext cx="8369300" cy="875619"/>
          </a:xfrm>
        </p:spPr>
        <p:txBody>
          <a:bodyPr>
            <a:normAutofit/>
          </a:bodyPr>
          <a:lstStyle/>
          <a:p>
            <a:r>
              <a:rPr lang="en-US" dirty="0"/>
              <a:t>Create Virtual Address Space of the Process</a:t>
            </a:r>
          </a:p>
        </p:txBody>
      </p:sp>
      <p:sp>
        <p:nvSpPr>
          <p:cNvPr id="3" name="Content Placeholder 2"/>
          <p:cNvSpPr>
            <a:spLocks noGrp="1"/>
          </p:cNvSpPr>
          <p:nvPr>
            <p:ph idx="1"/>
          </p:nvPr>
        </p:nvSpPr>
        <p:spPr>
          <a:xfrm>
            <a:off x="457200" y="4730750"/>
            <a:ext cx="8229600" cy="1701190"/>
          </a:xfrm>
        </p:spPr>
        <p:txBody>
          <a:bodyPr>
            <a:normAutofit/>
          </a:bodyPr>
          <a:lstStyle/>
          <a:p>
            <a:r>
              <a:rPr lang="en-US" dirty="0"/>
              <a:t>User Page table maps entire VAS</a:t>
            </a:r>
          </a:p>
          <a:p>
            <a:pPr lvl="1"/>
            <a:r>
              <a:rPr lang="en-US" dirty="0"/>
              <a:t>Resident pages to the frame in memory they occupy</a:t>
            </a:r>
          </a:p>
          <a:p>
            <a:pPr lvl="1"/>
            <a:r>
              <a:rPr lang="en-US" dirty="0"/>
              <a:t>The portion of it that the HW needs to access must be resident in memory</a:t>
            </a:r>
          </a:p>
        </p:txBody>
      </p:sp>
      <p:sp>
        <p:nvSpPr>
          <p:cNvPr id="7" name="Can 6"/>
          <p:cNvSpPr/>
          <p:nvPr/>
        </p:nvSpPr>
        <p:spPr>
          <a:xfrm>
            <a:off x="457200" y="1368502"/>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959091" y="999170"/>
            <a:ext cx="1695016" cy="400110"/>
          </a:xfrm>
          <a:prstGeom prst="rect">
            <a:avLst/>
          </a:prstGeom>
          <a:noFill/>
        </p:spPr>
        <p:txBody>
          <a:bodyPr wrap="none" rtlCol="0">
            <a:spAutoFit/>
          </a:bodyPr>
          <a:lstStyle/>
          <a:p>
            <a:r>
              <a:rPr lang="en-US" sz="2000" b="0" dirty="0">
                <a:latin typeface="Gill Sans" charset="0"/>
                <a:ea typeface="Gill Sans" charset="0"/>
                <a:cs typeface="Gill Sans" charset="0"/>
              </a:rPr>
              <a:t>disk (huge, TB)</a:t>
            </a:r>
          </a:p>
        </p:txBody>
      </p:sp>
      <p:sp>
        <p:nvSpPr>
          <p:cNvPr id="10" name="TextBox 9"/>
          <p:cNvSpPr txBox="1"/>
          <p:nvPr/>
        </p:nvSpPr>
        <p:spPr>
          <a:xfrm>
            <a:off x="6714913" y="1075293"/>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22" name="Rectangle 21"/>
          <p:cNvSpPr/>
          <p:nvPr/>
        </p:nvSpPr>
        <p:spPr>
          <a:xfrm>
            <a:off x="3749674"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3957659" y="4060979"/>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3749674" y="3471461"/>
            <a:ext cx="1056103" cy="507028"/>
            <a:chOff x="4133850" y="3404709"/>
            <a:chExt cx="1056103" cy="507028"/>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pic>
        <p:nvPicPr>
          <p:cNvPr id="29" name="Picture 28"/>
          <p:cNvPicPr>
            <a:picLocks noChangeAspect="1"/>
          </p:cNvPicPr>
          <p:nvPr/>
        </p:nvPicPr>
        <p:blipFill>
          <a:blip r:embed="rId2"/>
          <a:stretch>
            <a:fillRect/>
          </a:stretch>
        </p:blipFill>
        <p:spPr>
          <a:xfrm>
            <a:off x="544632" y="2038208"/>
            <a:ext cx="828917" cy="1221562"/>
          </a:xfrm>
          <a:prstGeom prst="rect">
            <a:avLst/>
          </a:prstGeom>
        </p:spPr>
      </p:pic>
      <p:grpSp>
        <p:nvGrpSpPr>
          <p:cNvPr id="32" name="Group 31"/>
          <p:cNvGrpSpPr/>
          <p:nvPr/>
        </p:nvGrpSpPr>
        <p:grpSpPr>
          <a:xfrm>
            <a:off x="3749674" y="3102129"/>
            <a:ext cx="1056103" cy="400110"/>
            <a:chOff x="4133850" y="3511627"/>
            <a:chExt cx="1056103" cy="400110"/>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3749674" y="2102817"/>
            <a:ext cx="1056103" cy="400110"/>
            <a:chOff x="4133850" y="3404709"/>
            <a:chExt cx="1056103" cy="400110"/>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3749674" y="1548818"/>
            <a:ext cx="1058707" cy="507028"/>
            <a:chOff x="4133850" y="3404709"/>
            <a:chExt cx="1058707" cy="507028"/>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32857" cy="400110"/>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3663019"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3670299"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3686174"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3363872" y="1075293"/>
            <a:ext cx="2099229" cy="400110"/>
          </a:xfrm>
          <a:prstGeom prst="rect">
            <a:avLst/>
          </a:prstGeom>
          <a:noFill/>
        </p:spPr>
        <p:txBody>
          <a:bodyPr wrap="none" rtlCol="0">
            <a:spAutoFit/>
          </a:bodyPr>
          <a:lstStyle/>
          <a:p>
            <a:r>
              <a:rPr lang="en-US" sz="2000" b="0" dirty="0">
                <a:latin typeface="Gill Sans" charset="0"/>
                <a:ea typeface="Gill Sans" charset="0"/>
                <a:cs typeface="Gill Sans" charset="0"/>
              </a:rPr>
              <a:t>VAS – per process</a:t>
            </a:r>
          </a:p>
        </p:txBody>
      </p:sp>
      <p:cxnSp>
        <p:nvCxnSpPr>
          <p:cNvPr id="49" name="Straight Connector 48"/>
          <p:cNvCxnSpPr/>
          <p:nvPr/>
        </p:nvCxnSpPr>
        <p:spPr>
          <a:xfrm>
            <a:off x="3654424"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1" name="Group 10"/>
          <p:cNvGrpSpPr/>
          <p:nvPr/>
        </p:nvGrpSpPr>
        <p:grpSpPr>
          <a:xfrm>
            <a:off x="6616508" y="1869558"/>
            <a:ext cx="2565516" cy="2973801"/>
            <a:chOff x="6616468" y="1500226"/>
            <a:chExt cx="2565516" cy="3417366"/>
          </a:xfrm>
        </p:grpSpPr>
        <p:sp>
          <p:nvSpPr>
            <p:cNvPr id="8" name="Rectangle 7"/>
            <p:cNvSpPr/>
            <p:nvPr/>
          </p:nvSpPr>
          <p:spPr>
            <a:xfrm>
              <a:off x="6616468" y="1500226"/>
              <a:ext cx="1073441" cy="294270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6" name="Rectangle 45"/>
            <p:cNvSpPr/>
            <p:nvPr/>
          </p:nvSpPr>
          <p:spPr>
            <a:xfrm>
              <a:off x="6616508" y="3021645"/>
              <a:ext cx="1073441" cy="211691"/>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6616468" y="3819602"/>
              <a:ext cx="1073441" cy="211691"/>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6616468" y="2552777"/>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1" name="Rectangle 50"/>
            <p:cNvSpPr/>
            <p:nvPr/>
          </p:nvSpPr>
          <p:spPr>
            <a:xfrm>
              <a:off x="6616468" y="4047131"/>
              <a:ext cx="1073441" cy="211691"/>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6616468" y="1804961"/>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7816734" y="3750435"/>
              <a:ext cx="1365250" cy="1167157"/>
            </a:xfrm>
            <a:prstGeom prst="rect">
              <a:avLst/>
            </a:prstGeom>
            <a:noFill/>
          </p:spPr>
          <p:txBody>
            <a:bodyPr wrap="square" rtlCol="0">
              <a:spAutoFit/>
            </a:bodyPr>
            <a:lstStyle/>
            <a:p>
              <a:r>
                <a:rPr lang="en-US" sz="2000" b="0" dirty="0">
                  <a:latin typeface="Gill Sans" charset="0"/>
                  <a:ea typeface="Gill Sans" charset="0"/>
                  <a:cs typeface="Gill Sans" charset="0"/>
                </a:rPr>
                <a:t>kernel code &amp; data</a:t>
              </a:r>
            </a:p>
          </p:txBody>
        </p:sp>
        <p:sp>
          <p:nvSpPr>
            <p:cNvPr id="54" name="TextBox 53"/>
            <p:cNvSpPr txBox="1"/>
            <p:nvPr/>
          </p:nvSpPr>
          <p:spPr>
            <a:xfrm>
              <a:off x="7816734" y="1668359"/>
              <a:ext cx="1365250" cy="813473"/>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7756644" y="2910170"/>
              <a:ext cx="1365250" cy="813473"/>
            </a:xfrm>
            <a:prstGeom prst="rect">
              <a:avLst/>
            </a:prstGeom>
            <a:noFill/>
          </p:spPr>
          <p:txBody>
            <a:bodyPr wrap="square" rtlCol="0">
              <a:spAutoFit/>
            </a:bodyPr>
            <a:lstStyle/>
            <a:p>
              <a:r>
                <a:rPr lang="en-US" sz="2000" b="0" dirty="0">
                  <a:latin typeface="Gill Sans" charset="0"/>
                  <a:ea typeface="Gill Sans" charset="0"/>
                  <a:cs typeface="Gill Sans" charset="0"/>
                </a:rPr>
                <a:t>user </a:t>
              </a:r>
              <a:r>
                <a:rPr lang="en-US" sz="2000" b="0" dirty="0" err="1">
                  <a:latin typeface="Gill Sans" charset="0"/>
                  <a:ea typeface="Gill Sans" charset="0"/>
                  <a:cs typeface="Gill Sans" charset="0"/>
                </a:rPr>
                <a:t>pagetable</a:t>
              </a:r>
              <a:endParaRPr lang="en-US" sz="2000" b="0" dirty="0">
                <a:latin typeface="Gill Sans" charset="0"/>
                <a:ea typeface="Gill Sans" charset="0"/>
                <a:cs typeface="Gill Sans" charset="0"/>
              </a:endParaRPr>
            </a:p>
          </p:txBody>
        </p:sp>
        <p:sp>
          <p:nvSpPr>
            <p:cNvPr id="56" name="Rectangle 55"/>
            <p:cNvSpPr/>
            <p:nvPr/>
          </p:nvSpPr>
          <p:spPr>
            <a:xfrm>
              <a:off x="6616468" y="2109838"/>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6616508" y="3223965"/>
              <a:ext cx="1073441" cy="211691"/>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grpSp>
      <p:sp>
        <p:nvSpPr>
          <p:cNvPr id="58" name="Rectangle 57"/>
          <p:cNvSpPr/>
          <p:nvPr/>
        </p:nvSpPr>
        <p:spPr>
          <a:xfrm>
            <a:off x="5495459" y="1444625"/>
            <a:ext cx="439081" cy="3103523"/>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13" name="Straight Arrow Connector 12"/>
          <p:cNvCxnSpPr/>
          <p:nvPr/>
        </p:nvCxnSpPr>
        <p:spPr>
          <a:xfrm>
            <a:off x="5699125" y="2134739"/>
            <a:ext cx="917383" cy="65075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a:endCxn id="56" idx="1"/>
          </p:cNvCxnSpPr>
          <p:nvPr/>
        </p:nvCxnSpPr>
        <p:spPr>
          <a:xfrm flipV="1">
            <a:off x="5699125" y="2492151"/>
            <a:ext cx="917383" cy="177794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V="1">
            <a:off x="5699165" y="2134739"/>
            <a:ext cx="917343" cy="153972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61" name="Rectangle 60"/>
          <p:cNvSpPr/>
          <p:nvPr/>
        </p:nvSpPr>
        <p:spPr>
          <a:xfrm>
            <a:off x="1826868" y="36571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2" name="TextBox 61"/>
          <p:cNvSpPr txBox="1"/>
          <p:nvPr/>
        </p:nvSpPr>
        <p:spPr>
          <a:xfrm>
            <a:off x="2034853" y="3764079"/>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63" name="Group 62"/>
          <p:cNvGrpSpPr/>
          <p:nvPr/>
        </p:nvGrpSpPr>
        <p:grpSpPr>
          <a:xfrm>
            <a:off x="1826868" y="3174561"/>
            <a:ext cx="1056103" cy="507028"/>
            <a:chOff x="4133850" y="3404709"/>
            <a:chExt cx="1056103" cy="507028"/>
          </a:xfrm>
        </p:grpSpPr>
        <p:sp>
          <p:nvSpPr>
            <p:cNvPr id="64" name="Rectangle 6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5" name="TextBox 6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66" name="Group 65"/>
          <p:cNvGrpSpPr/>
          <p:nvPr/>
        </p:nvGrpSpPr>
        <p:grpSpPr>
          <a:xfrm>
            <a:off x="1826868" y="2694104"/>
            <a:ext cx="1056103" cy="400110"/>
            <a:chOff x="4133850" y="3511627"/>
            <a:chExt cx="1056103" cy="400110"/>
          </a:xfrm>
        </p:grpSpPr>
        <p:sp>
          <p:nvSpPr>
            <p:cNvPr id="67" name="Rectangle 66"/>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8" name="TextBox 67"/>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69" name="Group 68"/>
          <p:cNvGrpSpPr/>
          <p:nvPr/>
        </p:nvGrpSpPr>
        <p:grpSpPr>
          <a:xfrm>
            <a:off x="1826868" y="2196738"/>
            <a:ext cx="1056103" cy="400110"/>
            <a:chOff x="4133850" y="3404709"/>
            <a:chExt cx="1056103" cy="400110"/>
          </a:xfrm>
        </p:grpSpPr>
        <p:sp>
          <p:nvSpPr>
            <p:cNvPr id="70" name="Rectangle 69"/>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71" name="TextBox 70"/>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sp>
        <p:nvSpPr>
          <p:cNvPr id="18" name="TextBox 17"/>
          <p:cNvSpPr txBox="1"/>
          <p:nvPr/>
        </p:nvSpPr>
        <p:spPr>
          <a:xfrm>
            <a:off x="5495459" y="1043543"/>
            <a:ext cx="471604" cy="400110"/>
          </a:xfrm>
          <a:prstGeom prst="rect">
            <a:avLst/>
          </a:prstGeom>
          <a:noFill/>
        </p:spPr>
        <p:txBody>
          <a:bodyPr wrap="none" rtlCol="0">
            <a:spAutoFit/>
          </a:bodyPr>
          <a:lstStyle/>
          <a:p>
            <a:r>
              <a:rPr lang="en-US" sz="2000" b="0" dirty="0">
                <a:latin typeface="Gill Sans" charset="0"/>
                <a:ea typeface="Gill Sans" charset="0"/>
                <a:cs typeface="Gill Sans" charset="0"/>
              </a:rPr>
              <a:t>PT</a:t>
            </a:r>
          </a:p>
        </p:txBody>
      </p:sp>
    </p:spTree>
    <p:extLst>
      <p:ext uri="{BB962C8B-B14F-4D97-AF65-F5344CB8AC3E}">
        <p14:creationId xmlns:p14="http://schemas.microsoft.com/office/powerpoint/2010/main" val="3288516602"/>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p:cNvSpPr/>
          <p:nvPr/>
        </p:nvSpPr>
        <p:spPr>
          <a:xfrm>
            <a:off x="3663019" y="1487603"/>
            <a:ext cx="1233890" cy="3103523"/>
          </a:xfrm>
          <a:prstGeom prst="rect">
            <a:avLst/>
          </a:prstGeom>
          <a:solidFill>
            <a:schemeClr val="accent1">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 name="Title 1"/>
          <p:cNvSpPr>
            <a:spLocks noGrp="1"/>
          </p:cNvSpPr>
          <p:nvPr>
            <p:ph type="title"/>
          </p:nvPr>
        </p:nvSpPr>
        <p:spPr>
          <a:xfrm>
            <a:off x="317500" y="0"/>
            <a:ext cx="8369300" cy="875619"/>
          </a:xfrm>
        </p:spPr>
        <p:txBody>
          <a:bodyPr>
            <a:normAutofit/>
          </a:bodyPr>
          <a:lstStyle/>
          <a:p>
            <a:r>
              <a:rPr lang="en-US" dirty="0"/>
              <a:t>Provide Backing Store for VAS</a:t>
            </a:r>
          </a:p>
        </p:txBody>
      </p:sp>
      <p:sp>
        <p:nvSpPr>
          <p:cNvPr id="3" name="Content Placeholder 2"/>
          <p:cNvSpPr>
            <a:spLocks noGrp="1"/>
          </p:cNvSpPr>
          <p:nvPr>
            <p:ph idx="1"/>
          </p:nvPr>
        </p:nvSpPr>
        <p:spPr>
          <a:xfrm>
            <a:off x="457200" y="4730750"/>
            <a:ext cx="8229600" cy="1701190"/>
          </a:xfrm>
        </p:spPr>
        <p:txBody>
          <a:bodyPr>
            <a:normAutofit/>
          </a:bodyPr>
          <a:lstStyle/>
          <a:p>
            <a:r>
              <a:rPr lang="en-US" dirty="0"/>
              <a:t>User Page table maps entire VAS</a:t>
            </a:r>
          </a:p>
          <a:p>
            <a:r>
              <a:rPr lang="en-US" dirty="0"/>
              <a:t>Resident pages mapped to memory frames</a:t>
            </a:r>
          </a:p>
          <a:p>
            <a:r>
              <a:rPr lang="en-US" dirty="0">
                <a:solidFill>
                  <a:srgbClr val="FF0000"/>
                </a:solidFill>
              </a:rPr>
              <a:t>For all other pages, OS must record where to find them on disk</a:t>
            </a:r>
          </a:p>
        </p:txBody>
      </p:sp>
      <p:sp>
        <p:nvSpPr>
          <p:cNvPr id="7" name="Can 6"/>
          <p:cNvSpPr/>
          <p:nvPr/>
        </p:nvSpPr>
        <p:spPr>
          <a:xfrm>
            <a:off x="457200" y="1368502"/>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959091" y="999170"/>
            <a:ext cx="1695016" cy="400110"/>
          </a:xfrm>
          <a:prstGeom prst="rect">
            <a:avLst/>
          </a:prstGeom>
          <a:noFill/>
        </p:spPr>
        <p:txBody>
          <a:bodyPr wrap="none" rtlCol="0">
            <a:spAutoFit/>
          </a:bodyPr>
          <a:lstStyle/>
          <a:p>
            <a:r>
              <a:rPr lang="en-US" sz="2000" b="0" dirty="0">
                <a:latin typeface="Gill Sans" charset="0"/>
                <a:ea typeface="Gill Sans" charset="0"/>
                <a:cs typeface="Gill Sans" charset="0"/>
              </a:rPr>
              <a:t>disk (huge, TB)</a:t>
            </a:r>
          </a:p>
        </p:txBody>
      </p:sp>
      <p:sp>
        <p:nvSpPr>
          <p:cNvPr id="10" name="TextBox 9"/>
          <p:cNvSpPr txBox="1"/>
          <p:nvPr/>
        </p:nvSpPr>
        <p:spPr>
          <a:xfrm>
            <a:off x="6714913" y="1075293"/>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22" name="Rectangle 21"/>
          <p:cNvSpPr/>
          <p:nvPr/>
        </p:nvSpPr>
        <p:spPr>
          <a:xfrm>
            <a:off x="3749674"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3957659" y="4060979"/>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3749674" y="3471461"/>
            <a:ext cx="1056103" cy="507028"/>
            <a:chOff x="4133850" y="3404709"/>
            <a:chExt cx="1056103" cy="507028"/>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pic>
        <p:nvPicPr>
          <p:cNvPr id="29" name="Picture 28"/>
          <p:cNvPicPr>
            <a:picLocks noChangeAspect="1"/>
          </p:cNvPicPr>
          <p:nvPr/>
        </p:nvPicPr>
        <p:blipFill>
          <a:blip r:embed="rId2"/>
          <a:stretch>
            <a:fillRect/>
          </a:stretch>
        </p:blipFill>
        <p:spPr>
          <a:xfrm>
            <a:off x="544632" y="2038208"/>
            <a:ext cx="828917" cy="1221562"/>
          </a:xfrm>
          <a:prstGeom prst="rect">
            <a:avLst/>
          </a:prstGeom>
        </p:spPr>
      </p:pic>
      <p:grpSp>
        <p:nvGrpSpPr>
          <p:cNvPr id="32" name="Group 31"/>
          <p:cNvGrpSpPr/>
          <p:nvPr/>
        </p:nvGrpSpPr>
        <p:grpSpPr>
          <a:xfrm>
            <a:off x="3749674" y="3102129"/>
            <a:ext cx="1056103" cy="400110"/>
            <a:chOff x="4133850" y="3511627"/>
            <a:chExt cx="1056103" cy="400110"/>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3749674" y="2102817"/>
            <a:ext cx="1056103" cy="400110"/>
            <a:chOff x="4133850" y="3404709"/>
            <a:chExt cx="1056103" cy="400110"/>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3749674" y="1548818"/>
            <a:ext cx="1058707" cy="507028"/>
            <a:chOff x="4133850" y="3404709"/>
            <a:chExt cx="1058707" cy="507028"/>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32857" cy="400110"/>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3663019"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3670299"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3686174"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654424"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nvGrpSpPr>
          <p:cNvPr id="11" name="Group 10"/>
          <p:cNvGrpSpPr/>
          <p:nvPr/>
        </p:nvGrpSpPr>
        <p:grpSpPr>
          <a:xfrm>
            <a:off x="6616508" y="1869558"/>
            <a:ext cx="2565516" cy="2973801"/>
            <a:chOff x="6616468" y="1500226"/>
            <a:chExt cx="2565516" cy="3417366"/>
          </a:xfrm>
        </p:grpSpPr>
        <p:sp>
          <p:nvSpPr>
            <p:cNvPr id="8" name="Rectangle 7"/>
            <p:cNvSpPr/>
            <p:nvPr/>
          </p:nvSpPr>
          <p:spPr>
            <a:xfrm>
              <a:off x="6616468" y="1500226"/>
              <a:ext cx="1073441" cy="294270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6" name="Rectangle 45"/>
            <p:cNvSpPr/>
            <p:nvPr/>
          </p:nvSpPr>
          <p:spPr>
            <a:xfrm>
              <a:off x="6616508" y="3021645"/>
              <a:ext cx="1073441" cy="211691"/>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6616468" y="3819602"/>
              <a:ext cx="1073441" cy="211691"/>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6616468" y="2552777"/>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1" name="Rectangle 50"/>
            <p:cNvSpPr/>
            <p:nvPr/>
          </p:nvSpPr>
          <p:spPr>
            <a:xfrm>
              <a:off x="6616468" y="4047131"/>
              <a:ext cx="1073441" cy="211691"/>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6616468" y="1804961"/>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7816734" y="3750435"/>
              <a:ext cx="1365250" cy="1167157"/>
            </a:xfrm>
            <a:prstGeom prst="rect">
              <a:avLst/>
            </a:prstGeom>
            <a:noFill/>
          </p:spPr>
          <p:txBody>
            <a:bodyPr wrap="square" rtlCol="0">
              <a:spAutoFit/>
            </a:bodyPr>
            <a:lstStyle/>
            <a:p>
              <a:r>
                <a:rPr lang="en-US" sz="2000" b="0" dirty="0">
                  <a:latin typeface="Gill Sans" charset="0"/>
                  <a:ea typeface="Gill Sans" charset="0"/>
                  <a:cs typeface="Gill Sans" charset="0"/>
                </a:rPr>
                <a:t>kernel code &amp; data</a:t>
              </a:r>
            </a:p>
          </p:txBody>
        </p:sp>
        <p:sp>
          <p:nvSpPr>
            <p:cNvPr id="54" name="TextBox 53"/>
            <p:cNvSpPr txBox="1"/>
            <p:nvPr/>
          </p:nvSpPr>
          <p:spPr>
            <a:xfrm>
              <a:off x="7816734" y="1668359"/>
              <a:ext cx="1365250" cy="813473"/>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7756644" y="2910170"/>
              <a:ext cx="1365250" cy="813473"/>
            </a:xfrm>
            <a:prstGeom prst="rect">
              <a:avLst/>
            </a:prstGeom>
            <a:noFill/>
          </p:spPr>
          <p:txBody>
            <a:bodyPr wrap="square" rtlCol="0">
              <a:spAutoFit/>
            </a:bodyPr>
            <a:lstStyle/>
            <a:p>
              <a:r>
                <a:rPr lang="en-US" sz="2000" b="0" dirty="0">
                  <a:latin typeface="Gill Sans" charset="0"/>
                  <a:ea typeface="Gill Sans" charset="0"/>
                  <a:cs typeface="Gill Sans" charset="0"/>
                </a:rPr>
                <a:t>user </a:t>
              </a:r>
              <a:r>
                <a:rPr lang="en-US" sz="2000" b="0" dirty="0" err="1">
                  <a:latin typeface="Gill Sans" charset="0"/>
                  <a:ea typeface="Gill Sans" charset="0"/>
                  <a:cs typeface="Gill Sans" charset="0"/>
                </a:rPr>
                <a:t>pagetable</a:t>
              </a:r>
              <a:endParaRPr lang="en-US" sz="2000" b="0" dirty="0">
                <a:latin typeface="Gill Sans" charset="0"/>
                <a:ea typeface="Gill Sans" charset="0"/>
                <a:cs typeface="Gill Sans" charset="0"/>
              </a:endParaRPr>
            </a:p>
          </p:txBody>
        </p:sp>
        <p:sp>
          <p:nvSpPr>
            <p:cNvPr id="56" name="Rectangle 55"/>
            <p:cNvSpPr/>
            <p:nvPr/>
          </p:nvSpPr>
          <p:spPr>
            <a:xfrm>
              <a:off x="6616468" y="2109838"/>
              <a:ext cx="1073441" cy="211691"/>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6616508" y="3223965"/>
              <a:ext cx="1073441" cy="211691"/>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grpSp>
      <p:sp>
        <p:nvSpPr>
          <p:cNvPr id="58" name="Rectangle 57"/>
          <p:cNvSpPr/>
          <p:nvPr/>
        </p:nvSpPr>
        <p:spPr>
          <a:xfrm>
            <a:off x="5495459" y="1444625"/>
            <a:ext cx="439081" cy="3103523"/>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13" name="Straight Arrow Connector 12"/>
          <p:cNvCxnSpPr/>
          <p:nvPr/>
        </p:nvCxnSpPr>
        <p:spPr>
          <a:xfrm>
            <a:off x="5699125" y="2134739"/>
            <a:ext cx="917383" cy="65075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a:endCxn id="56" idx="1"/>
          </p:cNvCxnSpPr>
          <p:nvPr/>
        </p:nvCxnSpPr>
        <p:spPr>
          <a:xfrm flipV="1">
            <a:off x="5699125" y="2492151"/>
            <a:ext cx="917383" cy="177794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V="1">
            <a:off x="5699165" y="2134739"/>
            <a:ext cx="917343" cy="153972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61" name="Rectangle 60"/>
          <p:cNvSpPr/>
          <p:nvPr/>
        </p:nvSpPr>
        <p:spPr>
          <a:xfrm>
            <a:off x="1826868" y="36571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2" name="TextBox 61"/>
          <p:cNvSpPr txBox="1"/>
          <p:nvPr/>
        </p:nvSpPr>
        <p:spPr>
          <a:xfrm>
            <a:off x="2034853" y="3764079"/>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63" name="Group 62"/>
          <p:cNvGrpSpPr/>
          <p:nvPr/>
        </p:nvGrpSpPr>
        <p:grpSpPr>
          <a:xfrm>
            <a:off x="1826868" y="3174561"/>
            <a:ext cx="1056103" cy="507028"/>
            <a:chOff x="4133850" y="3404709"/>
            <a:chExt cx="1056103" cy="507028"/>
          </a:xfrm>
        </p:grpSpPr>
        <p:sp>
          <p:nvSpPr>
            <p:cNvPr id="64" name="Rectangle 6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5" name="TextBox 6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66" name="Group 65"/>
          <p:cNvGrpSpPr/>
          <p:nvPr/>
        </p:nvGrpSpPr>
        <p:grpSpPr>
          <a:xfrm>
            <a:off x="1826868" y="2694104"/>
            <a:ext cx="1056103" cy="400110"/>
            <a:chOff x="4133850" y="3511627"/>
            <a:chExt cx="1056103" cy="400110"/>
          </a:xfrm>
        </p:grpSpPr>
        <p:sp>
          <p:nvSpPr>
            <p:cNvPr id="67" name="Rectangle 66"/>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8" name="TextBox 67"/>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69" name="Group 68"/>
          <p:cNvGrpSpPr/>
          <p:nvPr/>
        </p:nvGrpSpPr>
        <p:grpSpPr>
          <a:xfrm>
            <a:off x="1826868" y="2196738"/>
            <a:ext cx="1056103" cy="400110"/>
            <a:chOff x="4133850" y="3404709"/>
            <a:chExt cx="1056103" cy="400110"/>
          </a:xfrm>
        </p:grpSpPr>
        <p:sp>
          <p:nvSpPr>
            <p:cNvPr id="70" name="Rectangle 69"/>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71" name="TextBox 70"/>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sp>
        <p:nvSpPr>
          <p:cNvPr id="88" name="TextBox 87"/>
          <p:cNvSpPr txBox="1"/>
          <p:nvPr/>
        </p:nvSpPr>
        <p:spPr>
          <a:xfrm>
            <a:off x="3363872" y="1075293"/>
            <a:ext cx="2099229" cy="400110"/>
          </a:xfrm>
          <a:prstGeom prst="rect">
            <a:avLst/>
          </a:prstGeom>
          <a:noFill/>
        </p:spPr>
        <p:txBody>
          <a:bodyPr wrap="none" rtlCol="0">
            <a:spAutoFit/>
          </a:bodyPr>
          <a:lstStyle/>
          <a:p>
            <a:r>
              <a:rPr lang="en-US" sz="2000" b="0" dirty="0">
                <a:latin typeface="Gill Sans" charset="0"/>
                <a:ea typeface="Gill Sans" charset="0"/>
                <a:cs typeface="Gill Sans" charset="0"/>
              </a:rPr>
              <a:t>VAS – per process</a:t>
            </a:r>
          </a:p>
        </p:txBody>
      </p:sp>
      <p:cxnSp>
        <p:nvCxnSpPr>
          <p:cNvPr id="89" name="Straight Arrow Connector 88"/>
          <p:cNvCxnSpPr/>
          <p:nvPr/>
        </p:nvCxnSpPr>
        <p:spPr>
          <a:xfrm flipH="1">
            <a:off x="2882971" y="1961763"/>
            <a:ext cx="2816154" cy="23497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0" name="Straight Arrow Connector 89"/>
          <p:cNvCxnSpPr/>
          <p:nvPr/>
        </p:nvCxnSpPr>
        <p:spPr>
          <a:xfrm flipH="1">
            <a:off x="2882971" y="2209196"/>
            <a:ext cx="2816154" cy="23497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1" name="Straight Arrow Connector 90"/>
          <p:cNvCxnSpPr/>
          <p:nvPr/>
        </p:nvCxnSpPr>
        <p:spPr>
          <a:xfrm flipH="1">
            <a:off x="2844871" y="2313971"/>
            <a:ext cx="2816154" cy="23497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2" name="Straight Arrow Connector 91"/>
          <p:cNvCxnSpPr/>
          <p:nvPr/>
        </p:nvCxnSpPr>
        <p:spPr>
          <a:xfrm flipH="1" flipV="1">
            <a:off x="2882971" y="2694104"/>
            <a:ext cx="2778054" cy="42515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p:nvPr/>
        </p:nvCxnSpPr>
        <p:spPr>
          <a:xfrm flipH="1" flipV="1">
            <a:off x="2882971" y="2878770"/>
            <a:ext cx="2739954" cy="345258"/>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4" name="Straight Arrow Connector 93"/>
          <p:cNvCxnSpPr/>
          <p:nvPr/>
        </p:nvCxnSpPr>
        <p:spPr>
          <a:xfrm flipH="1" flipV="1">
            <a:off x="2806771" y="2969705"/>
            <a:ext cx="2854254" cy="396981"/>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5" name="Straight Arrow Connector 94"/>
          <p:cNvCxnSpPr/>
          <p:nvPr/>
        </p:nvCxnSpPr>
        <p:spPr>
          <a:xfrm flipH="1" flipV="1">
            <a:off x="2882971" y="3193501"/>
            <a:ext cx="2739954" cy="344414"/>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6" name="Straight Arrow Connector 95"/>
          <p:cNvCxnSpPr/>
          <p:nvPr/>
        </p:nvCxnSpPr>
        <p:spPr>
          <a:xfrm flipH="1" flipV="1">
            <a:off x="2844871" y="3317890"/>
            <a:ext cx="2778054" cy="42515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7" name="Straight Arrow Connector 96"/>
          <p:cNvCxnSpPr/>
          <p:nvPr/>
        </p:nvCxnSpPr>
        <p:spPr>
          <a:xfrm flipH="1" flipV="1">
            <a:off x="2844871" y="3518647"/>
            <a:ext cx="2739954" cy="40802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8" name="Straight Arrow Connector 97"/>
          <p:cNvCxnSpPr/>
          <p:nvPr/>
        </p:nvCxnSpPr>
        <p:spPr>
          <a:xfrm flipH="1" flipV="1">
            <a:off x="2882971" y="3743040"/>
            <a:ext cx="2739954" cy="18944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99" name="Straight Arrow Connector 98"/>
          <p:cNvCxnSpPr/>
          <p:nvPr/>
        </p:nvCxnSpPr>
        <p:spPr>
          <a:xfrm flipH="1" flipV="1">
            <a:off x="2882971" y="3895286"/>
            <a:ext cx="2701854" cy="220832"/>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602189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2">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4">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5">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1">
            <p:tnLst>
              <p:par>
                <p:cTn presetID="2" presetClass="entr" presetSubtype="2"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76200"/>
            <a:ext cx="8686800" cy="533400"/>
          </a:xfrm>
        </p:spPr>
        <p:txBody>
          <a:bodyPr>
            <a:noAutofit/>
          </a:bodyPr>
          <a:lstStyle/>
          <a:p>
            <a:r>
              <a:rPr lang="en-US" sz="2800" dirty="0"/>
              <a:t>What Data Structure Maps </a:t>
            </a:r>
            <a:br>
              <a:rPr lang="en-US" sz="2800" dirty="0"/>
            </a:br>
            <a:r>
              <a:rPr lang="en-US" sz="2800" dirty="0"/>
              <a:t>Non-Resident Pages to Disk?</a:t>
            </a:r>
          </a:p>
        </p:txBody>
      </p:sp>
      <p:sp>
        <p:nvSpPr>
          <p:cNvPr id="3" name="Content Placeholder 2"/>
          <p:cNvSpPr>
            <a:spLocks noGrp="1"/>
          </p:cNvSpPr>
          <p:nvPr>
            <p:ph idx="1"/>
          </p:nvPr>
        </p:nvSpPr>
        <p:spPr>
          <a:xfrm>
            <a:off x="381000" y="762000"/>
            <a:ext cx="8458200" cy="5943600"/>
          </a:xfrm>
        </p:spPr>
        <p:txBody>
          <a:bodyPr>
            <a:normAutofit/>
          </a:bodyPr>
          <a:lstStyle/>
          <a:p>
            <a:r>
              <a:rPr lang="en-US" dirty="0" err="1">
                <a:latin typeface="Consolas" charset="0"/>
                <a:ea typeface="Consolas" charset="0"/>
                <a:cs typeface="Consolas" charset="0"/>
              </a:rPr>
              <a:t>FindBlock</a:t>
            </a:r>
            <a:r>
              <a:rPr lang="en-US" dirty="0">
                <a:latin typeface="Consolas" charset="0"/>
                <a:ea typeface="Consolas" charset="0"/>
                <a:cs typeface="Consolas" charset="0"/>
              </a:rPr>
              <a:t>(PID, page#) </a:t>
            </a:r>
            <a:r>
              <a:rPr lang="en-US" dirty="0"/>
              <a:t>→ </a:t>
            </a:r>
            <a:r>
              <a:rPr lang="en-US" dirty="0" err="1">
                <a:latin typeface="Consolas" charset="0"/>
                <a:ea typeface="Consolas" charset="0"/>
                <a:cs typeface="Consolas" charset="0"/>
              </a:rPr>
              <a:t>disk_block</a:t>
            </a:r>
            <a:endParaRPr lang="en-US" dirty="0">
              <a:latin typeface="Consolas" charset="0"/>
              <a:ea typeface="Consolas" charset="0"/>
              <a:cs typeface="Consolas" charset="0"/>
            </a:endParaRPr>
          </a:p>
          <a:p>
            <a:pPr lvl="1"/>
            <a:r>
              <a:rPr lang="en-US" dirty="0"/>
              <a:t>Some OSs utilize spare space in PTE for paged blocks</a:t>
            </a:r>
          </a:p>
          <a:p>
            <a:pPr lvl="1"/>
            <a:r>
              <a:rPr lang="en-US" dirty="0"/>
              <a:t>Like the PT, but purely software</a:t>
            </a:r>
          </a:p>
          <a:p>
            <a:pPr lvl="1"/>
            <a:endParaRPr lang="en-US" sz="1200" dirty="0"/>
          </a:p>
          <a:p>
            <a:r>
              <a:rPr lang="en-US" dirty="0"/>
              <a:t>Where to store it?</a:t>
            </a:r>
          </a:p>
          <a:p>
            <a:pPr lvl="1"/>
            <a:r>
              <a:rPr lang="en-US" dirty="0"/>
              <a:t>In memory – can be compact representation if swap storage is contiguous on disk</a:t>
            </a:r>
          </a:p>
          <a:p>
            <a:pPr lvl="1"/>
            <a:r>
              <a:rPr lang="en-US" dirty="0"/>
              <a:t>Could use hash table (like Inverted PT)</a:t>
            </a:r>
          </a:p>
          <a:p>
            <a:pPr lvl="1"/>
            <a:endParaRPr lang="en-US" sz="1200" dirty="0"/>
          </a:p>
          <a:p>
            <a:r>
              <a:rPr lang="en-US" dirty="0"/>
              <a:t>Usually want backing store for resident pages too</a:t>
            </a:r>
          </a:p>
          <a:p>
            <a:pPr lvl="1"/>
            <a:endParaRPr lang="en-US" sz="1200" dirty="0"/>
          </a:p>
          <a:p>
            <a:r>
              <a:rPr lang="en-US" dirty="0">
                <a:solidFill>
                  <a:srgbClr val="FF0000"/>
                </a:solidFill>
              </a:rPr>
              <a:t>May map code segment directly to on-disk image</a:t>
            </a:r>
          </a:p>
          <a:p>
            <a:pPr lvl="1"/>
            <a:r>
              <a:rPr lang="en-US" dirty="0">
                <a:solidFill>
                  <a:srgbClr val="FF0000"/>
                </a:solidFill>
              </a:rPr>
              <a:t>Saves a copy of code to swap file</a:t>
            </a:r>
          </a:p>
          <a:p>
            <a:pPr lvl="1"/>
            <a:endParaRPr lang="en-US" sz="1200" dirty="0">
              <a:solidFill>
                <a:srgbClr val="FF0000"/>
              </a:solidFill>
            </a:endParaRPr>
          </a:p>
          <a:p>
            <a:r>
              <a:rPr lang="en-US" dirty="0">
                <a:solidFill>
                  <a:srgbClr val="FF0000"/>
                </a:solidFill>
              </a:rPr>
              <a:t>May share code segment with multiple instances of the program</a:t>
            </a:r>
          </a:p>
        </p:txBody>
      </p:sp>
    </p:spTree>
    <p:extLst>
      <p:ext uri="{BB962C8B-B14F-4D97-AF65-F5344CB8AC3E}">
        <p14:creationId xmlns:p14="http://schemas.microsoft.com/office/powerpoint/2010/main" val="109398895"/>
      </p:ext>
    </p:extLst>
  </p:cSld>
  <p:clrMapOvr>
    <a:masterClrMapping/>
  </p:clrMapOvr>
  <p:transition/>
  <p:timing>
    <p:tnLst>
      <p:par>
        <p:cTn id="1" dur="indefinite" restart="never" nodeType="tmRoot"/>
      </p:par>
    </p:tnLst>
    <p:bldLst>
      <p:bldP spid="3" grpId="0" build="p">
        <p:tmplLst>
          <p:tmpl lvl="2">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4">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5">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1">
            <p:tnLst>
              <p:par>
                <p:cTn presetID="2" presetClass="entr" presetSubtype="2"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00" y="0"/>
            <a:ext cx="8369300" cy="875619"/>
          </a:xfrm>
        </p:spPr>
        <p:txBody>
          <a:bodyPr>
            <a:normAutofit/>
          </a:bodyPr>
          <a:lstStyle/>
          <a:p>
            <a:r>
              <a:rPr lang="en-US" dirty="0"/>
              <a:t>Provide Backing Store for VAS</a:t>
            </a:r>
          </a:p>
        </p:txBody>
      </p:sp>
      <p:sp>
        <p:nvSpPr>
          <p:cNvPr id="7" name="Can 6"/>
          <p:cNvSpPr/>
          <p:nvPr/>
        </p:nvSpPr>
        <p:spPr>
          <a:xfrm>
            <a:off x="57686" y="1299449"/>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559577" y="930117"/>
            <a:ext cx="1695016" cy="400110"/>
          </a:xfrm>
          <a:prstGeom prst="rect">
            <a:avLst/>
          </a:prstGeom>
          <a:noFill/>
        </p:spPr>
        <p:txBody>
          <a:bodyPr wrap="none" rtlCol="0">
            <a:spAutoFit/>
          </a:bodyPr>
          <a:lstStyle/>
          <a:p>
            <a:r>
              <a:rPr lang="en-US" sz="2000" b="0" dirty="0">
                <a:latin typeface="Gill Sans" charset="0"/>
                <a:ea typeface="Gill Sans" charset="0"/>
                <a:cs typeface="Gill Sans" charset="0"/>
              </a:rPr>
              <a:t>disk (huge, TB)</a:t>
            </a:r>
          </a:p>
        </p:txBody>
      </p:sp>
      <p:sp>
        <p:nvSpPr>
          <p:cNvPr id="10" name="TextBox 9"/>
          <p:cNvSpPr txBox="1"/>
          <p:nvPr/>
        </p:nvSpPr>
        <p:spPr>
          <a:xfrm>
            <a:off x="7064163" y="1211468"/>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8" name="Rectangle 7"/>
          <p:cNvSpPr/>
          <p:nvPr/>
        </p:nvSpPr>
        <p:spPr>
          <a:xfrm>
            <a:off x="7007327" y="1809750"/>
            <a:ext cx="1073441" cy="308213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6" name="Rectangle 45"/>
          <p:cNvSpPr/>
          <p:nvPr/>
        </p:nvSpPr>
        <p:spPr>
          <a:xfrm>
            <a:off x="7007367" y="3655079"/>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7007327" y="4539963"/>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7007327" y="3317890"/>
            <a:ext cx="1073441" cy="184214"/>
          </a:xfrm>
          <a:prstGeom prst="rect">
            <a:avLst/>
          </a:prstGeom>
          <a:solidFill>
            <a:srgbClr val="02E3E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1" name="Rectangle 50"/>
          <p:cNvSpPr/>
          <p:nvPr/>
        </p:nvSpPr>
        <p:spPr>
          <a:xfrm>
            <a:off x="7007327" y="4737959"/>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7007327" y="2596317"/>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8153400" y="4289274"/>
            <a:ext cx="990600" cy="1015663"/>
          </a:xfrm>
          <a:prstGeom prst="rect">
            <a:avLst/>
          </a:prstGeom>
          <a:noFill/>
        </p:spPr>
        <p:txBody>
          <a:bodyPr wrap="square" rtlCol="0">
            <a:spAutoFit/>
          </a:bodyPr>
          <a:lstStyle/>
          <a:p>
            <a:r>
              <a:rPr lang="en-US" sz="2000" b="0" dirty="0">
                <a:latin typeface="Gill Sans" charset="0"/>
                <a:ea typeface="Gill Sans" charset="0"/>
                <a:cs typeface="Gill Sans" charset="0"/>
              </a:rPr>
              <a:t>kernel code &amp; data</a:t>
            </a:r>
          </a:p>
        </p:txBody>
      </p:sp>
      <p:sp>
        <p:nvSpPr>
          <p:cNvPr id="54" name="TextBox 53"/>
          <p:cNvSpPr txBox="1"/>
          <p:nvPr/>
        </p:nvSpPr>
        <p:spPr>
          <a:xfrm>
            <a:off x="8159750" y="2477446"/>
            <a:ext cx="984250" cy="1015663"/>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8077200" y="3558073"/>
            <a:ext cx="1365250" cy="646331"/>
          </a:xfrm>
          <a:prstGeom prst="rect">
            <a:avLst/>
          </a:prstGeom>
          <a:noFill/>
        </p:spPr>
        <p:txBody>
          <a:bodyPr wrap="square" rtlCol="0">
            <a:spAutoFit/>
          </a:bodyPr>
          <a:lstStyle/>
          <a:p>
            <a:r>
              <a:rPr lang="en-US" b="0" dirty="0">
                <a:latin typeface="Gill Sans" charset="0"/>
                <a:ea typeface="Gill Sans" charset="0"/>
                <a:cs typeface="Gill Sans" charset="0"/>
              </a:rPr>
              <a:t>user </a:t>
            </a:r>
            <a:r>
              <a:rPr lang="en-US" b="0" dirty="0" err="1">
                <a:latin typeface="Gill Sans" charset="0"/>
                <a:ea typeface="Gill Sans" charset="0"/>
                <a:cs typeface="Gill Sans" charset="0"/>
              </a:rPr>
              <a:t>pagetable</a:t>
            </a:r>
            <a:endParaRPr lang="en-US" b="0" dirty="0">
              <a:latin typeface="Gill Sans" charset="0"/>
              <a:ea typeface="Gill Sans" charset="0"/>
              <a:cs typeface="Gill Sans" charset="0"/>
            </a:endParaRPr>
          </a:p>
        </p:txBody>
      </p:sp>
      <p:sp>
        <p:nvSpPr>
          <p:cNvPr id="56" name="Rectangle 55"/>
          <p:cNvSpPr/>
          <p:nvPr/>
        </p:nvSpPr>
        <p:spPr>
          <a:xfrm>
            <a:off x="7007327" y="2861622"/>
            <a:ext cx="1073441" cy="184214"/>
          </a:xfrm>
          <a:prstGeom prst="rect">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7007367" y="3831138"/>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1" name="Rectangle 60"/>
          <p:cNvSpPr/>
          <p:nvPr/>
        </p:nvSpPr>
        <p:spPr>
          <a:xfrm>
            <a:off x="1591718" y="3572668"/>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2" name="TextBox 61"/>
          <p:cNvSpPr txBox="1"/>
          <p:nvPr/>
        </p:nvSpPr>
        <p:spPr>
          <a:xfrm>
            <a:off x="1799703" y="3679586"/>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63" name="Group 62"/>
          <p:cNvGrpSpPr/>
          <p:nvPr/>
        </p:nvGrpSpPr>
        <p:grpSpPr>
          <a:xfrm>
            <a:off x="1591718" y="3090068"/>
            <a:ext cx="1056103" cy="507028"/>
            <a:chOff x="4133850" y="3404709"/>
            <a:chExt cx="1056103" cy="507028"/>
          </a:xfrm>
        </p:grpSpPr>
        <p:sp>
          <p:nvSpPr>
            <p:cNvPr id="64" name="Rectangle 6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5" name="TextBox 6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66" name="Group 65"/>
          <p:cNvGrpSpPr/>
          <p:nvPr/>
        </p:nvGrpSpPr>
        <p:grpSpPr>
          <a:xfrm>
            <a:off x="1591718" y="2609611"/>
            <a:ext cx="1056103" cy="400110"/>
            <a:chOff x="4133850" y="3511627"/>
            <a:chExt cx="1056103" cy="400110"/>
          </a:xfrm>
        </p:grpSpPr>
        <p:sp>
          <p:nvSpPr>
            <p:cNvPr id="67" name="Rectangle 66"/>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8" name="TextBox 67"/>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69" name="Group 68"/>
          <p:cNvGrpSpPr/>
          <p:nvPr/>
        </p:nvGrpSpPr>
        <p:grpSpPr>
          <a:xfrm>
            <a:off x="1591718" y="2112245"/>
            <a:ext cx="1056103" cy="400110"/>
            <a:chOff x="4133850" y="3404709"/>
            <a:chExt cx="1056103" cy="400110"/>
          </a:xfrm>
        </p:grpSpPr>
        <p:sp>
          <p:nvSpPr>
            <p:cNvPr id="70" name="Rectangle 69"/>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71" name="TextBox 70"/>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cxnSp>
        <p:nvCxnSpPr>
          <p:cNvPr id="72" name="Straight Arrow Connector 71"/>
          <p:cNvCxnSpPr/>
          <p:nvPr/>
        </p:nvCxnSpPr>
        <p:spPr>
          <a:xfrm flipH="1">
            <a:off x="2647821" y="2112245"/>
            <a:ext cx="2352306" cy="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grpSp>
        <p:nvGrpSpPr>
          <p:cNvPr id="14" name="Group 13"/>
          <p:cNvGrpSpPr/>
          <p:nvPr/>
        </p:nvGrpSpPr>
        <p:grpSpPr>
          <a:xfrm>
            <a:off x="4908551" y="1043544"/>
            <a:ext cx="1967268" cy="3386768"/>
            <a:chOff x="4813299" y="1043543"/>
            <a:chExt cx="2046175" cy="3547583"/>
          </a:xfrm>
        </p:grpSpPr>
        <p:sp>
          <p:nvSpPr>
            <p:cNvPr id="21" name="Rectangle 20"/>
            <p:cNvSpPr/>
            <p:nvPr/>
          </p:nvSpPr>
          <p:spPr>
            <a:xfrm>
              <a:off x="4821893" y="1487603"/>
              <a:ext cx="1234625" cy="3103523"/>
            </a:xfrm>
            <a:prstGeom prst="rect">
              <a:avLst/>
            </a:prstGeom>
            <a:solidFill>
              <a:schemeClr val="accent1">
                <a:lumMod val="40000"/>
                <a:lumOff val="60000"/>
                <a:alpha val="2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2" name="Rectangle 21"/>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5116534" y="4060979"/>
              <a:ext cx="720607" cy="419109"/>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4908549" y="3471461"/>
              <a:ext cx="1056103" cy="526027"/>
              <a:chOff x="4133850" y="3404709"/>
              <a:chExt cx="1056103" cy="526027"/>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58917" cy="419109"/>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32" name="Group 31"/>
            <p:cNvGrpSpPr/>
            <p:nvPr/>
          </p:nvGrpSpPr>
          <p:grpSpPr>
            <a:xfrm>
              <a:off x="4908549" y="3102129"/>
              <a:ext cx="1056103" cy="419108"/>
              <a:chOff x="4133850" y="3511627"/>
              <a:chExt cx="1056103" cy="419108"/>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700470" cy="419108"/>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4908549" y="2102817"/>
              <a:ext cx="1056103" cy="419108"/>
              <a:chOff x="4133850" y="3404709"/>
              <a:chExt cx="1056103" cy="419108"/>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38947" cy="419108"/>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4908549" y="1548818"/>
              <a:ext cx="1092113" cy="526026"/>
              <a:chOff x="4133850" y="3404709"/>
              <a:chExt cx="1092113" cy="526026"/>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66263" cy="419108"/>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6162209" y="1444625"/>
              <a:ext cx="439081" cy="3103523"/>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88" name="TextBox 87"/>
            <p:cNvSpPr txBox="1"/>
            <p:nvPr/>
          </p:nvSpPr>
          <p:spPr>
            <a:xfrm>
              <a:off x="4845049" y="1055211"/>
              <a:ext cx="845185" cy="419109"/>
            </a:xfrm>
            <a:prstGeom prst="rect">
              <a:avLst/>
            </a:prstGeom>
            <a:noFill/>
          </p:spPr>
          <p:txBody>
            <a:bodyPr wrap="none" rtlCol="0">
              <a:spAutoFit/>
            </a:bodyPr>
            <a:lstStyle/>
            <a:p>
              <a:r>
                <a:rPr lang="en-US" sz="2000" b="0" dirty="0">
                  <a:latin typeface="Gill Sans" charset="0"/>
                  <a:ea typeface="Gill Sans" charset="0"/>
                  <a:cs typeface="Gill Sans" charset="0"/>
                </a:rPr>
                <a:t>VAS 1</a:t>
              </a:r>
            </a:p>
          </p:txBody>
        </p:sp>
        <p:sp>
          <p:nvSpPr>
            <p:cNvPr id="73" name="TextBox 72"/>
            <p:cNvSpPr txBox="1"/>
            <p:nvPr/>
          </p:nvSpPr>
          <p:spPr>
            <a:xfrm>
              <a:off x="6162209" y="1043543"/>
              <a:ext cx="697265" cy="419109"/>
            </a:xfrm>
            <a:prstGeom prst="rect">
              <a:avLst/>
            </a:prstGeom>
            <a:noFill/>
          </p:spPr>
          <p:txBody>
            <a:bodyPr wrap="none" rtlCol="0">
              <a:spAutoFit/>
            </a:bodyPr>
            <a:lstStyle/>
            <a:p>
              <a:r>
                <a:rPr lang="en-US" sz="2000" b="0" dirty="0">
                  <a:latin typeface="Gill Sans" charset="0"/>
                  <a:ea typeface="Gill Sans" charset="0"/>
                  <a:cs typeface="Gill Sans" charset="0"/>
                </a:rPr>
                <a:t>PT 1</a:t>
              </a:r>
            </a:p>
          </p:txBody>
        </p:sp>
      </p:grpSp>
      <p:grpSp>
        <p:nvGrpSpPr>
          <p:cNvPr id="104" name="Group 103"/>
          <p:cNvGrpSpPr/>
          <p:nvPr/>
        </p:nvGrpSpPr>
        <p:grpSpPr>
          <a:xfrm>
            <a:off x="2889785" y="3377715"/>
            <a:ext cx="2001946" cy="3352751"/>
            <a:chOff x="4813299" y="1043543"/>
            <a:chExt cx="2028016" cy="3547583"/>
          </a:xfrm>
        </p:grpSpPr>
        <p:sp>
          <p:nvSpPr>
            <p:cNvPr id="105" name="Rectangle 104"/>
            <p:cNvSpPr/>
            <p:nvPr/>
          </p:nvSpPr>
          <p:spPr>
            <a:xfrm>
              <a:off x="4821893" y="1487603"/>
              <a:ext cx="1233977"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6" name="Rectangle 105"/>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7" name="TextBox 106"/>
            <p:cNvSpPr txBox="1"/>
            <p:nvPr/>
          </p:nvSpPr>
          <p:spPr>
            <a:xfrm>
              <a:off x="5116534" y="4060978"/>
              <a:ext cx="701840" cy="423361"/>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108" name="Group 107"/>
            <p:cNvGrpSpPr/>
            <p:nvPr/>
          </p:nvGrpSpPr>
          <p:grpSpPr>
            <a:xfrm>
              <a:off x="4908549" y="3471461"/>
              <a:ext cx="1056103" cy="530279"/>
              <a:chOff x="4133850" y="3404709"/>
              <a:chExt cx="1056103" cy="530279"/>
            </a:xfrm>
          </p:grpSpPr>
          <p:sp>
            <p:nvSpPr>
              <p:cNvPr id="127" name="Rectangle 126"/>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8" name="TextBox 127"/>
              <p:cNvSpPr txBox="1"/>
              <p:nvPr/>
            </p:nvSpPr>
            <p:spPr>
              <a:xfrm>
                <a:off x="4359700" y="3511627"/>
                <a:ext cx="641757" cy="423361"/>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109" name="Group 108"/>
            <p:cNvGrpSpPr/>
            <p:nvPr/>
          </p:nvGrpSpPr>
          <p:grpSpPr>
            <a:xfrm>
              <a:off x="4908549" y="3102129"/>
              <a:ext cx="1056103" cy="423360"/>
              <a:chOff x="4133850" y="3511627"/>
              <a:chExt cx="1056103" cy="423360"/>
            </a:xfrm>
          </p:grpSpPr>
          <p:sp>
            <p:nvSpPr>
              <p:cNvPr id="125" name="Rectangle 12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6" name="TextBox 125"/>
              <p:cNvSpPr txBox="1"/>
              <p:nvPr/>
            </p:nvSpPr>
            <p:spPr>
              <a:xfrm>
                <a:off x="4359700" y="3511627"/>
                <a:ext cx="682227" cy="42336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10" name="Group 109"/>
            <p:cNvGrpSpPr/>
            <p:nvPr/>
          </p:nvGrpSpPr>
          <p:grpSpPr>
            <a:xfrm>
              <a:off x="4908549" y="2102817"/>
              <a:ext cx="1056103" cy="423360"/>
              <a:chOff x="4133850" y="3404709"/>
              <a:chExt cx="1056103" cy="423360"/>
            </a:xfrm>
          </p:grpSpPr>
          <p:sp>
            <p:nvSpPr>
              <p:cNvPr id="123" name="Rectangle 122"/>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4" name="TextBox 123"/>
              <p:cNvSpPr txBox="1"/>
              <p:nvPr/>
            </p:nvSpPr>
            <p:spPr>
              <a:xfrm>
                <a:off x="4334539" y="3404709"/>
                <a:ext cx="719703" cy="42336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11" name="Group 110"/>
            <p:cNvGrpSpPr/>
            <p:nvPr/>
          </p:nvGrpSpPr>
          <p:grpSpPr>
            <a:xfrm>
              <a:off x="4908549" y="1548818"/>
              <a:ext cx="1069553" cy="530279"/>
              <a:chOff x="4133850" y="3404709"/>
              <a:chExt cx="1069553" cy="530279"/>
            </a:xfrm>
          </p:grpSpPr>
          <p:sp>
            <p:nvSpPr>
              <p:cNvPr id="121" name="Rectangle 12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2" name="TextBox 121"/>
              <p:cNvSpPr txBox="1"/>
              <p:nvPr/>
            </p:nvSpPr>
            <p:spPr>
              <a:xfrm>
                <a:off x="4359700" y="3511627"/>
                <a:ext cx="843703" cy="423361"/>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112" name="Straight Connector 11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6" name="Rectangle 115"/>
            <p:cNvSpPr/>
            <p:nvPr/>
          </p:nvSpPr>
          <p:spPr>
            <a:xfrm>
              <a:off x="6162209" y="1444625"/>
              <a:ext cx="439081"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9" name="TextBox 118"/>
            <p:cNvSpPr txBox="1"/>
            <p:nvPr/>
          </p:nvSpPr>
          <p:spPr>
            <a:xfrm>
              <a:off x="4845049" y="1055211"/>
              <a:ext cx="823630" cy="423361"/>
            </a:xfrm>
            <a:prstGeom prst="rect">
              <a:avLst/>
            </a:prstGeom>
            <a:noFill/>
          </p:spPr>
          <p:txBody>
            <a:bodyPr wrap="none" rtlCol="0">
              <a:spAutoFit/>
            </a:bodyPr>
            <a:lstStyle/>
            <a:p>
              <a:r>
                <a:rPr lang="en-US" sz="2000" b="0" dirty="0">
                  <a:latin typeface="Gill Sans" charset="0"/>
                  <a:ea typeface="Gill Sans" charset="0"/>
                  <a:cs typeface="Gill Sans" charset="0"/>
                </a:rPr>
                <a:t>VAS 2</a:t>
              </a:r>
            </a:p>
          </p:txBody>
        </p:sp>
        <p:sp>
          <p:nvSpPr>
            <p:cNvPr id="120" name="TextBox 119"/>
            <p:cNvSpPr txBox="1"/>
            <p:nvPr/>
          </p:nvSpPr>
          <p:spPr>
            <a:xfrm>
              <a:off x="6162209" y="1043543"/>
              <a:ext cx="679106" cy="423361"/>
            </a:xfrm>
            <a:prstGeom prst="rect">
              <a:avLst/>
            </a:prstGeom>
            <a:noFill/>
          </p:spPr>
          <p:txBody>
            <a:bodyPr wrap="none" rtlCol="0">
              <a:spAutoFit/>
            </a:bodyPr>
            <a:lstStyle/>
            <a:p>
              <a:r>
                <a:rPr lang="en-US" sz="2000" b="0" dirty="0">
                  <a:latin typeface="Gill Sans" charset="0"/>
                  <a:ea typeface="Gill Sans" charset="0"/>
                  <a:cs typeface="Gill Sans" charset="0"/>
                </a:rPr>
                <a:t>PT 2</a:t>
              </a:r>
            </a:p>
          </p:txBody>
        </p:sp>
      </p:grpSp>
      <p:cxnSp>
        <p:nvCxnSpPr>
          <p:cNvPr id="129" name="Straight Arrow Connector 128"/>
          <p:cNvCxnSpPr>
            <a:endCxn id="56" idx="1"/>
          </p:cNvCxnSpPr>
          <p:nvPr/>
        </p:nvCxnSpPr>
        <p:spPr>
          <a:xfrm flipV="1">
            <a:off x="4455774" y="295372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130" name="Rectangle 129"/>
          <p:cNvSpPr/>
          <p:nvPr/>
        </p:nvSpPr>
        <p:spPr>
          <a:xfrm>
            <a:off x="7019752" y="4101789"/>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1" name="Rectangle 130"/>
          <p:cNvSpPr/>
          <p:nvPr/>
        </p:nvSpPr>
        <p:spPr>
          <a:xfrm>
            <a:off x="7019752" y="4277848"/>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2" name="Rectangle 131"/>
          <p:cNvSpPr/>
          <p:nvPr/>
        </p:nvSpPr>
        <p:spPr>
          <a:xfrm>
            <a:off x="7007327" y="1979038"/>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3" name="Rectangle 132"/>
          <p:cNvSpPr/>
          <p:nvPr/>
        </p:nvSpPr>
        <p:spPr>
          <a:xfrm>
            <a:off x="7019752" y="2209872"/>
            <a:ext cx="1073441" cy="184214"/>
          </a:xfrm>
          <a:prstGeom prst="rect">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grpSp>
        <p:nvGrpSpPr>
          <p:cNvPr id="134" name="Group 133"/>
          <p:cNvGrpSpPr/>
          <p:nvPr/>
        </p:nvGrpSpPr>
        <p:grpSpPr>
          <a:xfrm>
            <a:off x="317500" y="3082152"/>
            <a:ext cx="1056103" cy="400110"/>
            <a:chOff x="4133850" y="3511627"/>
            <a:chExt cx="1056103" cy="400110"/>
          </a:xfrm>
        </p:grpSpPr>
        <p:sp>
          <p:nvSpPr>
            <p:cNvPr id="135" name="Rectangle 13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6" name="TextBox 135"/>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37" name="Group 136"/>
          <p:cNvGrpSpPr/>
          <p:nvPr/>
        </p:nvGrpSpPr>
        <p:grpSpPr>
          <a:xfrm>
            <a:off x="317500" y="2584786"/>
            <a:ext cx="1056103" cy="400110"/>
            <a:chOff x="4133850" y="3404709"/>
            <a:chExt cx="1056103" cy="400110"/>
          </a:xfrm>
        </p:grpSpPr>
        <p:sp>
          <p:nvSpPr>
            <p:cNvPr id="138" name="Rectangle 137"/>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9" name="TextBox 138"/>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40" name="Group 139"/>
          <p:cNvGrpSpPr/>
          <p:nvPr/>
        </p:nvGrpSpPr>
        <p:grpSpPr>
          <a:xfrm>
            <a:off x="317500" y="3601168"/>
            <a:ext cx="1056103" cy="507028"/>
            <a:chOff x="4133850" y="3404709"/>
            <a:chExt cx="1056103" cy="507028"/>
          </a:xfrm>
        </p:grpSpPr>
        <p:sp>
          <p:nvSpPr>
            <p:cNvPr id="141" name="Rectangle 14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42" name="TextBox 141"/>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cxnSp>
        <p:nvCxnSpPr>
          <p:cNvPr id="143" name="Straight Arrow Connector 142"/>
          <p:cNvCxnSpPr/>
          <p:nvPr/>
        </p:nvCxnSpPr>
        <p:spPr>
          <a:xfrm flipH="1" flipV="1">
            <a:off x="1373603" y="2609611"/>
            <a:ext cx="1620118" cy="1779672"/>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flipH="1" flipV="1">
            <a:off x="1373603" y="3090068"/>
            <a:ext cx="1577881" cy="2233176"/>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4" name="Straight Arrow Connector 143"/>
          <p:cNvCxnSpPr/>
          <p:nvPr/>
        </p:nvCxnSpPr>
        <p:spPr>
          <a:xfrm flipH="1" flipV="1">
            <a:off x="1373604" y="3601169"/>
            <a:ext cx="1620117" cy="2071124"/>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5" name="Straight Arrow Connector 144"/>
          <p:cNvCxnSpPr/>
          <p:nvPr/>
        </p:nvCxnSpPr>
        <p:spPr>
          <a:xfrm flipH="1" flipV="1">
            <a:off x="2647821" y="3601168"/>
            <a:ext cx="498301" cy="269977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2692936" y="3655079"/>
            <a:ext cx="2438826" cy="28778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flipH="1" flipV="1">
            <a:off x="2647821" y="2614735"/>
            <a:ext cx="2358153" cy="42515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flipH="1" flipV="1">
            <a:off x="2647821" y="3090068"/>
            <a:ext cx="2345195" cy="319493"/>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6" name="Straight Arrow Connector 145"/>
          <p:cNvCxnSpPr>
            <a:endCxn id="133" idx="1"/>
          </p:cNvCxnSpPr>
          <p:nvPr/>
        </p:nvCxnSpPr>
        <p:spPr>
          <a:xfrm flipV="1">
            <a:off x="4468199" y="2301979"/>
            <a:ext cx="2551553" cy="216008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8" name="Straight Arrow Connector 147"/>
          <p:cNvCxnSpPr/>
          <p:nvPr/>
        </p:nvCxnSpPr>
        <p:spPr>
          <a:xfrm flipV="1">
            <a:off x="4455774" y="345629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9" name="Straight Arrow Connector 148"/>
          <p:cNvCxnSpPr>
            <a:endCxn id="132" idx="1"/>
          </p:cNvCxnSpPr>
          <p:nvPr/>
        </p:nvCxnSpPr>
        <p:spPr>
          <a:xfrm flipV="1">
            <a:off x="6429375" y="2071145"/>
            <a:ext cx="577952" cy="111957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endCxn id="52" idx="1"/>
          </p:cNvCxnSpPr>
          <p:nvPr/>
        </p:nvCxnSpPr>
        <p:spPr>
          <a:xfrm>
            <a:off x="6315244" y="2209872"/>
            <a:ext cx="692083" cy="47855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endCxn id="8" idx="1"/>
          </p:cNvCxnSpPr>
          <p:nvPr/>
        </p:nvCxnSpPr>
        <p:spPr>
          <a:xfrm flipV="1">
            <a:off x="6315244" y="3350820"/>
            <a:ext cx="692083" cy="638749"/>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928107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 presetClass="entr" presetSubtype="10" fill="hold" nodeType="clickEffect">
                                  <p:stCondLst>
                                    <p:cond delay="0"/>
                                  </p:stCondLst>
                                  <p:childTnLst>
                                    <p:set>
                                      <p:cBhvr>
                                        <p:cTn id="10" dur="1" fill="hold">
                                          <p:stCondLst>
                                            <p:cond delay="0"/>
                                          </p:stCondLst>
                                        </p:cTn>
                                        <p:tgtEl>
                                          <p:spTgt spid="140"/>
                                        </p:tgtEl>
                                        <p:attrNameLst>
                                          <p:attrName>style.visibility</p:attrName>
                                        </p:attrNameLst>
                                      </p:cBhvr>
                                      <p:to>
                                        <p:strVal val="visible"/>
                                      </p:to>
                                    </p:set>
                                    <p:animEffect transition="in" filter="checkerboard(across)">
                                      <p:cBhvr>
                                        <p:cTn id="11" dur="500"/>
                                        <p:tgtEl>
                                          <p:spTgt spid="140"/>
                                        </p:tgtEl>
                                      </p:cBhvr>
                                    </p:animEffect>
                                  </p:childTnLst>
                                </p:cTn>
                              </p:par>
                              <p:par>
                                <p:cTn id="12" presetID="5" presetClass="entr" presetSubtype="10" fill="hold" nodeType="withEffect">
                                  <p:stCondLst>
                                    <p:cond delay="0"/>
                                  </p:stCondLst>
                                  <p:childTnLst>
                                    <p:set>
                                      <p:cBhvr>
                                        <p:cTn id="13" dur="1" fill="hold">
                                          <p:stCondLst>
                                            <p:cond delay="0"/>
                                          </p:stCondLst>
                                        </p:cTn>
                                        <p:tgtEl>
                                          <p:spTgt spid="134"/>
                                        </p:tgtEl>
                                        <p:attrNameLst>
                                          <p:attrName>style.visibility</p:attrName>
                                        </p:attrNameLst>
                                      </p:cBhvr>
                                      <p:to>
                                        <p:strVal val="visible"/>
                                      </p:to>
                                    </p:set>
                                    <p:animEffect transition="in" filter="checkerboard(across)">
                                      <p:cBhvr>
                                        <p:cTn id="14" dur="500"/>
                                        <p:tgtEl>
                                          <p:spTgt spid="134"/>
                                        </p:tgtEl>
                                      </p:cBhvr>
                                    </p:animEffect>
                                  </p:childTnLst>
                                </p:cTn>
                              </p:par>
                              <p:par>
                                <p:cTn id="15" presetID="5" presetClass="entr" presetSubtype="10" fill="hold" nodeType="withEffect">
                                  <p:stCondLst>
                                    <p:cond delay="0"/>
                                  </p:stCondLst>
                                  <p:childTnLst>
                                    <p:set>
                                      <p:cBhvr>
                                        <p:cTn id="16" dur="1" fill="hold">
                                          <p:stCondLst>
                                            <p:cond delay="0"/>
                                          </p:stCondLst>
                                        </p:cTn>
                                        <p:tgtEl>
                                          <p:spTgt spid="137"/>
                                        </p:tgtEl>
                                        <p:attrNameLst>
                                          <p:attrName>style.visibility</p:attrName>
                                        </p:attrNameLst>
                                      </p:cBhvr>
                                      <p:to>
                                        <p:strVal val="visible"/>
                                      </p:to>
                                    </p:set>
                                    <p:animEffect transition="in" filter="checkerboard(across)">
                                      <p:cBhvr>
                                        <p:cTn id="17" dur="500"/>
                                        <p:tgtEl>
                                          <p:spTgt spid="137"/>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44"/>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74"/>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145"/>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14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32" presetClass="emph" presetSubtype="0" fill="hold" nodeType="clickEffect">
                                  <p:stCondLst>
                                    <p:cond delay="0"/>
                                  </p:stCondLst>
                                  <p:childTnLst>
                                    <p:animRot by="120000">
                                      <p:cBhvr>
                                        <p:cTn id="31" dur="100" fill="hold">
                                          <p:stCondLst>
                                            <p:cond delay="0"/>
                                          </p:stCondLst>
                                        </p:cTn>
                                        <p:tgtEl>
                                          <p:spTgt spid="145"/>
                                        </p:tgtEl>
                                        <p:attrNameLst>
                                          <p:attrName>r</p:attrName>
                                        </p:attrNameLst>
                                      </p:cBhvr>
                                    </p:animRot>
                                    <p:animRot by="-240000">
                                      <p:cBhvr>
                                        <p:cTn id="32" dur="200" fill="hold">
                                          <p:stCondLst>
                                            <p:cond delay="200"/>
                                          </p:stCondLst>
                                        </p:cTn>
                                        <p:tgtEl>
                                          <p:spTgt spid="145"/>
                                        </p:tgtEl>
                                        <p:attrNameLst>
                                          <p:attrName>r</p:attrName>
                                        </p:attrNameLst>
                                      </p:cBhvr>
                                    </p:animRot>
                                    <p:animRot by="240000">
                                      <p:cBhvr>
                                        <p:cTn id="33" dur="200" fill="hold">
                                          <p:stCondLst>
                                            <p:cond delay="400"/>
                                          </p:stCondLst>
                                        </p:cTn>
                                        <p:tgtEl>
                                          <p:spTgt spid="145"/>
                                        </p:tgtEl>
                                        <p:attrNameLst>
                                          <p:attrName>r</p:attrName>
                                        </p:attrNameLst>
                                      </p:cBhvr>
                                    </p:animRot>
                                    <p:animRot by="-240000">
                                      <p:cBhvr>
                                        <p:cTn id="34" dur="200" fill="hold">
                                          <p:stCondLst>
                                            <p:cond delay="600"/>
                                          </p:stCondLst>
                                        </p:cTn>
                                        <p:tgtEl>
                                          <p:spTgt spid="145"/>
                                        </p:tgtEl>
                                        <p:attrNameLst>
                                          <p:attrName>r</p:attrName>
                                        </p:attrNameLst>
                                      </p:cBhvr>
                                    </p:animRot>
                                    <p:animRot by="120000">
                                      <p:cBhvr>
                                        <p:cTn id="35" dur="200" fill="hold">
                                          <p:stCondLst>
                                            <p:cond delay="800"/>
                                          </p:stCondLst>
                                        </p:cTn>
                                        <p:tgtEl>
                                          <p:spTgt spid="145"/>
                                        </p:tgtEl>
                                        <p:attrNameLst>
                                          <p:attrName>r</p:attrName>
                                        </p:attrNameLst>
                                      </p:cBhvr>
                                    </p:animRot>
                                  </p:childTnLst>
                                </p:cTn>
                              </p:par>
                              <p:par>
                                <p:cTn id="36" presetID="32" presetClass="emph" presetSubtype="0" fill="hold" nodeType="withEffect">
                                  <p:stCondLst>
                                    <p:cond delay="0"/>
                                  </p:stCondLst>
                                  <p:childTnLst>
                                    <p:animRot by="120000">
                                      <p:cBhvr>
                                        <p:cTn id="37" dur="100" fill="hold">
                                          <p:stCondLst>
                                            <p:cond delay="0"/>
                                          </p:stCondLst>
                                        </p:cTn>
                                        <p:tgtEl>
                                          <p:spTgt spid="85"/>
                                        </p:tgtEl>
                                        <p:attrNameLst>
                                          <p:attrName>r</p:attrName>
                                        </p:attrNameLst>
                                      </p:cBhvr>
                                    </p:animRot>
                                    <p:animRot by="-240000">
                                      <p:cBhvr>
                                        <p:cTn id="38" dur="200" fill="hold">
                                          <p:stCondLst>
                                            <p:cond delay="200"/>
                                          </p:stCondLst>
                                        </p:cTn>
                                        <p:tgtEl>
                                          <p:spTgt spid="85"/>
                                        </p:tgtEl>
                                        <p:attrNameLst>
                                          <p:attrName>r</p:attrName>
                                        </p:attrNameLst>
                                      </p:cBhvr>
                                    </p:animRot>
                                    <p:animRot by="240000">
                                      <p:cBhvr>
                                        <p:cTn id="39" dur="200" fill="hold">
                                          <p:stCondLst>
                                            <p:cond delay="400"/>
                                          </p:stCondLst>
                                        </p:cTn>
                                        <p:tgtEl>
                                          <p:spTgt spid="85"/>
                                        </p:tgtEl>
                                        <p:attrNameLst>
                                          <p:attrName>r</p:attrName>
                                        </p:attrNameLst>
                                      </p:cBhvr>
                                    </p:animRot>
                                    <p:animRot by="-240000">
                                      <p:cBhvr>
                                        <p:cTn id="40" dur="200" fill="hold">
                                          <p:stCondLst>
                                            <p:cond delay="600"/>
                                          </p:stCondLst>
                                        </p:cTn>
                                        <p:tgtEl>
                                          <p:spTgt spid="85"/>
                                        </p:tgtEl>
                                        <p:attrNameLst>
                                          <p:attrName>r</p:attrName>
                                        </p:attrNameLst>
                                      </p:cBhvr>
                                    </p:animRot>
                                    <p:animRot by="120000">
                                      <p:cBhvr>
                                        <p:cTn id="41" dur="200" fill="hold">
                                          <p:stCondLst>
                                            <p:cond delay="800"/>
                                          </p:stCondLst>
                                        </p:cTn>
                                        <p:tgtEl>
                                          <p:spTgt spid="85"/>
                                        </p:tgtEl>
                                        <p:attrNameLst>
                                          <p:attrName>r</p:attrName>
                                        </p:attrNameLst>
                                      </p:cBhvr>
                                    </p:animRo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48"/>
                                        </p:tgtEl>
                                        <p:attrNameLst>
                                          <p:attrName>style.visibility</p:attrName>
                                        </p:attrNameLst>
                                      </p:cBhvr>
                                      <p:to>
                                        <p:strVal val="visible"/>
                                      </p:to>
                                    </p:set>
                                  </p:childTnLst>
                                </p:cTn>
                              </p:par>
                              <p:par>
                                <p:cTn id="46" presetID="1" presetClass="entr" presetSubtype="0" fill="hold" nodeType="withEffect">
                                  <p:stCondLst>
                                    <p:cond delay="0"/>
                                  </p:stCondLst>
                                  <p:childTnLst>
                                    <p:set>
                                      <p:cBhvr>
                                        <p:cTn id="47" dur="1" fill="hold">
                                          <p:stCondLst>
                                            <p:cond delay="0"/>
                                          </p:stCondLst>
                                        </p:cTn>
                                        <p:tgtEl>
                                          <p:spTgt spid="129"/>
                                        </p:tgtEl>
                                        <p:attrNameLst>
                                          <p:attrName>style.visibility</p:attrName>
                                        </p:attrNameLst>
                                      </p:cBhvr>
                                      <p:to>
                                        <p:strVal val="visible"/>
                                      </p:to>
                                    </p:set>
                                  </p:childTnLst>
                                </p:cTn>
                              </p:par>
                              <p:par>
                                <p:cTn id="48" presetID="1" presetClass="entr" presetSubtype="0" fill="hold" nodeType="withEffect">
                                  <p:stCondLst>
                                    <p:cond delay="0"/>
                                  </p:stCondLst>
                                  <p:childTnLst>
                                    <p:set>
                                      <p:cBhvr>
                                        <p:cTn id="49" dur="1" fill="hold">
                                          <p:stCondLst>
                                            <p:cond delay="0"/>
                                          </p:stCondLst>
                                        </p:cTn>
                                        <p:tgtEl>
                                          <p:spTgt spid="146"/>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32" presetClass="emph" presetSubtype="0" fill="hold" grpId="0" nodeType="clickEffect">
                                  <p:stCondLst>
                                    <p:cond delay="0"/>
                                  </p:stCondLst>
                                  <p:childTnLst>
                                    <p:animRot by="120000">
                                      <p:cBhvr>
                                        <p:cTn id="53" dur="100" fill="hold">
                                          <p:stCondLst>
                                            <p:cond delay="0"/>
                                          </p:stCondLst>
                                        </p:cTn>
                                        <p:tgtEl>
                                          <p:spTgt spid="130"/>
                                        </p:tgtEl>
                                        <p:attrNameLst>
                                          <p:attrName>r</p:attrName>
                                        </p:attrNameLst>
                                      </p:cBhvr>
                                    </p:animRot>
                                    <p:animRot by="-240000">
                                      <p:cBhvr>
                                        <p:cTn id="54" dur="200" fill="hold">
                                          <p:stCondLst>
                                            <p:cond delay="200"/>
                                          </p:stCondLst>
                                        </p:cTn>
                                        <p:tgtEl>
                                          <p:spTgt spid="130"/>
                                        </p:tgtEl>
                                        <p:attrNameLst>
                                          <p:attrName>r</p:attrName>
                                        </p:attrNameLst>
                                      </p:cBhvr>
                                    </p:animRot>
                                    <p:animRot by="240000">
                                      <p:cBhvr>
                                        <p:cTn id="55" dur="200" fill="hold">
                                          <p:stCondLst>
                                            <p:cond delay="400"/>
                                          </p:stCondLst>
                                        </p:cTn>
                                        <p:tgtEl>
                                          <p:spTgt spid="130"/>
                                        </p:tgtEl>
                                        <p:attrNameLst>
                                          <p:attrName>r</p:attrName>
                                        </p:attrNameLst>
                                      </p:cBhvr>
                                    </p:animRot>
                                    <p:animRot by="-240000">
                                      <p:cBhvr>
                                        <p:cTn id="56" dur="200" fill="hold">
                                          <p:stCondLst>
                                            <p:cond delay="600"/>
                                          </p:stCondLst>
                                        </p:cTn>
                                        <p:tgtEl>
                                          <p:spTgt spid="130"/>
                                        </p:tgtEl>
                                        <p:attrNameLst>
                                          <p:attrName>r</p:attrName>
                                        </p:attrNameLst>
                                      </p:cBhvr>
                                    </p:animRot>
                                    <p:animRot by="120000">
                                      <p:cBhvr>
                                        <p:cTn id="57" dur="200" fill="hold">
                                          <p:stCondLst>
                                            <p:cond delay="800"/>
                                          </p:stCondLst>
                                        </p:cTn>
                                        <p:tgtEl>
                                          <p:spTgt spid="130"/>
                                        </p:tgtEl>
                                        <p:attrNameLst>
                                          <p:attrName>r</p:attrName>
                                        </p:attrNameLst>
                                      </p:cBhvr>
                                    </p:animRot>
                                  </p:childTnLst>
                                </p:cTn>
                              </p:par>
                              <p:par>
                                <p:cTn id="58" presetID="32" presetClass="emph" presetSubtype="0" fill="hold" grpId="0" nodeType="withEffect">
                                  <p:stCondLst>
                                    <p:cond delay="0"/>
                                  </p:stCondLst>
                                  <p:childTnLst>
                                    <p:animRot by="120000">
                                      <p:cBhvr>
                                        <p:cTn id="59" dur="100" fill="hold">
                                          <p:stCondLst>
                                            <p:cond delay="0"/>
                                          </p:stCondLst>
                                        </p:cTn>
                                        <p:tgtEl>
                                          <p:spTgt spid="131"/>
                                        </p:tgtEl>
                                        <p:attrNameLst>
                                          <p:attrName>r</p:attrName>
                                        </p:attrNameLst>
                                      </p:cBhvr>
                                    </p:animRot>
                                    <p:animRot by="-240000">
                                      <p:cBhvr>
                                        <p:cTn id="60" dur="200" fill="hold">
                                          <p:stCondLst>
                                            <p:cond delay="200"/>
                                          </p:stCondLst>
                                        </p:cTn>
                                        <p:tgtEl>
                                          <p:spTgt spid="131"/>
                                        </p:tgtEl>
                                        <p:attrNameLst>
                                          <p:attrName>r</p:attrName>
                                        </p:attrNameLst>
                                      </p:cBhvr>
                                    </p:animRot>
                                    <p:animRot by="240000">
                                      <p:cBhvr>
                                        <p:cTn id="61" dur="200" fill="hold">
                                          <p:stCondLst>
                                            <p:cond delay="400"/>
                                          </p:stCondLst>
                                        </p:cTn>
                                        <p:tgtEl>
                                          <p:spTgt spid="131"/>
                                        </p:tgtEl>
                                        <p:attrNameLst>
                                          <p:attrName>r</p:attrName>
                                        </p:attrNameLst>
                                      </p:cBhvr>
                                    </p:animRot>
                                    <p:animRot by="-240000">
                                      <p:cBhvr>
                                        <p:cTn id="62" dur="200" fill="hold">
                                          <p:stCondLst>
                                            <p:cond delay="600"/>
                                          </p:stCondLst>
                                        </p:cTn>
                                        <p:tgtEl>
                                          <p:spTgt spid="131"/>
                                        </p:tgtEl>
                                        <p:attrNameLst>
                                          <p:attrName>r</p:attrName>
                                        </p:attrNameLst>
                                      </p:cBhvr>
                                    </p:animRot>
                                    <p:animRot by="120000">
                                      <p:cBhvr>
                                        <p:cTn id="63" dur="200" fill="hold">
                                          <p:stCondLst>
                                            <p:cond delay="800"/>
                                          </p:stCondLst>
                                        </p:cTn>
                                        <p:tgtEl>
                                          <p:spTgt spid="13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animBg="1"/>
      <p:bldP spid="131"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00" y="0"/>
            <a:ext cx="8369300" cy="875619"/>
          </a:xfrm>
        </p:spPr>
        <p:txBody>
          <a:bodyPr>
            <a:normAutofit/>
          </a:bodyPr>
          <a:lstStyle/>
          <a:p>
            <a:r>
              <a:rPr lang="en-US" dirty="0"/>
              <a:t>On page Fault …</a:t>
            </a:r>
          </a:p>
        </p:txBody>
      </p:sp>
      <p:sp>
        <p:nvSpPr>
          <p:cNvPr id="7" name="Can 6"/>
          <p:cNvSpPr/>
          <p:nvPr/>
        </p:nvSpPr>
        <p:spPr>
          <a:xfrm>
            <a:off x="57686" y="1299449"/>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559577" y="930117"/>
            <a:ext cx="1695016" cy="400110"/>
          </a:xfrm>
          <a:prstGeom prst="rect">
            <a:avLst/>
          </a:prstGeom>
          <a:noFill/>
        </p:spPr>
        <p:txBody>
          <a:bodyPr wrap="none" rtlCol="0">
            <a:spAutoFit/>
          </a:bodyPr>
          <a:lstStyle/>
          <a:p>
            <a:r>
              <a:rPr lang="en-US" sz="2000" b="0" dirty="0">
                <a:latin typeface="Gill Sans" charset="0"/>
                <a:ea typeface="Gill Sans" charset="0"/>
                <a:cs typeface="Gill Sans" charset="0"/>
              </a:rPr>
              <a:t>disk (huge, TB)</a:t>
            </a:r>
          </a:p>
        </p:txBody>
      </p:sp>
      <p:sp>
        <p:nvSpPr>
          <p:cNvPr id="10" name="TextBox 9"/>
          <p:cNvSpPr txBox="1"/>
          <p:nvPr/>
        </p:nvSpPr>
        <p:spPr>
          <a:xfrm>
            <a:off x="7064163" y="1211468"/>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8" name="Rectangle 7"/>
          <p:cNvSpPr/>
          <p:nvPr/>
        </p:nvSpPr>
        <p:spPr>
          <a:xfrm>
            <a:off x="7007327" y="1809750"/>
            <a:ext cx="1073441" cy="308213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6" name="Rectangle 45"/>
          <p:cNvSpPr/>
          <p:nvPr/>
        </p:nvSpPr>
        <p:spPr>
          <a:xfrm>
            <a:off x="7007367" y="3655079"/>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7007327" y="4539963"/>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7007327" y="3317890"/>
            <a:ext cx="1073441" cy="184214"/>
          </a:xfrm>
          <a:prstGeom prst="rect">
            <a:avLst/>
          </a:prstGeom>
          <a:solidFill>
            <a:srgbClr val="02E3E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1" name="Rectangle 50"/>
          <p:cNvSpPr/>
          <p:nvPr/>
        </p:nvSpPr>
        <p:spPr>
          <a:xfrm>
            <a:off x="7007327" y="4737959"/>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7007327" y="2596317"/>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8153399" y="4289274"/>
            <a:ext cx="990601" cy="1015663"/>
          </a:xfrm>
          <a:prstGeom prst="rect">
            <a:avLst/>
          </a:prstGeom>
          <a:noFill/>
        </p:spPr>
        <p:txBody>
          <a:bodyPr wrap="square" rtlCol="0">
            <a:spAutoFit/>
          </a:bodyPr>
          <a:lstStyle/>
          <a:p>
            <a:r>
              <a:rPr lang="en-US" sz="2000" b="0" dirty="0">
                <a:latin typeface="Gill Sans" charset="0"/>
                <a:ea typeface="Gill Sans" charset="0"/>
                <a:cs typeface="Gill Sans" charset="0"/>
              </a:rPr>
              <a:t>kernel code </a:t>
            </a:r>
          </a:p>
          <a:p>
            <a:r>
              <a:rPr lang="en-US" sz="2000" b="0" dirty="0">
                <a:latin typeface="Gill Sans" charset="0"/>
                <a:ea typeface="Gill Sans" charset="0"/>
                <a:cs typeface="Gill Sans" charset="0"/>
              </a:rPr>
              <a:t>&amp; data</a:t>
            </a:r>
          </a:p>
        </p:txBody>
      </p:sp>
      <p:sp>
        <p:nvSpPr>
          <p:cNvPr id="54" name="TextBox 53"/>
          <p:cNvSpPr txBox="1"/>
          <p:nvPr/>
        </p:nvSpPr>
        <p:spPr>
          <a:xfrm>
            <a:off x="8153400" y="2477446"/>
            <a:ext cx="990600" cy="1015663"/>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8083550" y="3558073"/>
            <a:ext cx="1365250" cy="646331"/>
          </a:xfrm>
          <a:prstGeom prst="rect">
            <a:avLst/>
          </a:prstGeom>
          <a:noFill/>
        </p:spPr>
        <p:txBody>
          <a:bodyPr wrap="square" rtlCol="0">
            <a:spAutoFit/>
          </a:bodyPr>
          <a:lstStyle/>
          <a:p>
            <a:r>
              <a:rPr lang="en-US" b="0" dirty="0">
                <a:latin typeface="Gill Sans" charset="0"/>
                <a:ea typeface="Gill Sans" charset="0"/>
                <a:cs typeface="Gill Sans" charset="0"/>
              </a:rPr>
              <a:t>user </a:t>
            </a:r>
            <a:r>
              <a:rPr lang="en-US" b="0" dirty="0" err="1">
                <a:latin typeface="Gill Sans" charset="0"/>
                <a:ea typeface="Gill Sans" charset="0"/>
                <a:cs typeface="Gill Sans" charset="0"/>
              </a:rPr>
              <a:t>pagetable</a:t>
            </a:r>
            <a:endParaRPr lang="en-US" b="0" dirty="0">
              <a:latin typeface="Gill Sans" charset="0"/>
              <a:ea typeface="Gill Sans" charset="0"/>
              <a:cs typeface="Gill Sans" charset="0"/>
            </a:endParaRPr>
          </a:p>
        </p:txBody>
      </p:sp>
      <p:sp>
        <p:nvSpPr>
          <p:cNvPr id="56" name="Rectangle 55"/>
          <p:cNvSpPr/>
          <p:nvPr/>
        </p:nvSpPr>
        <p:spPr>
          <a:xfrm>
            <a:off x="7007327" y="2861622"/>
            <a:ext cx="1073441" cy="184214"/>
          </a:xfrm>
          <a:prstGeom prst="rect">
            <a:avLst/>
          </a:prstGeom>
          <a:solidFill>
            <a:schemeClr val="accent6">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7007367" y="3831138"/>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1" name="Rectangle 60"/>
          <p:cNvSpPr/>
          <p:nvPr/>
        </p:nvSpPr>
        <p:spPr>
          <a:xfrm>
            <a:off x="1591718" y="3572668"/>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2" name="TextBox 61"/>
          <p:cNvSpPr txBox="1"/>
          <p:nvPr/>
        </p:nvSpPr>
        <p:spPr>
          <a:xfrm>
            <a:off x="1799703" y="3679586"/>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63" name="Group 62"/>
          <p:cNvGrpSpPr/>
          <p:nvPr/>
        </p:nvGrpSpPr>
        <p:grpSpPr>
          <a:xfrm>
            <a:off x="1591718" y="3090068"/>
            <a:ext cx="1056103" cy="507028"/>
            <a:chOff x="4133850" y="3404709"/>
            <a:chExt cx="1056103" cy="507028"/>
          </a:xfrm>
        </p:grpSpPr>
        <p:sp>
          <p:nvSpPr>
            <p:cNvPr id="64" name="Rectangle 6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5" name="TextBox 6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66" name="Group 65"/>
          <p:cNvGrpSpPr/>
          <p:nvPr/>
        </p:nvGrpSpPr>
        <p:grpSpPr>
          <a:xfrm>
            <a:off x="1591718" y="2609611"/>
            <a:ext cx="1056103" cy="400110"/>
            <a:chOff x="4133850" y="3511627"/>
            <a:chExt cx="1056103" cy="400110"/>
          </a:xfrm>
        </p:grpSpPr>
        <p:sp>
          <p:nvSpPr>
            <p:cNvPr id="67" name="Rectangle 66"/>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8" name="TextBox 67"/>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69" name="Group 68"/>
          <p:cNvGrpSpPr/>
          <p:nvPr/>
        </p:nvGrpSpPr>
        <p:grpSpPr>
          <a:xfrm>
            <a:off x="1591718" y="2112245"/>
            <a:ext cx="1056103" cy="400110"/>
            <a:chOff x="4133850" y="3404709"/>
            <a:chExt cx="1056103" cy="400110"/>
          </a:xfrm>
        </p:grpSpPr>
        <p:sp>
          <p:nvSpPr>
            <p:cNvPr id="70" name="Rectangle 69"/>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71" name="TextBox 70"/>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cxnSp>
        <p:nvCxnSpPr>
          <p:cNvPr id="72" name="Straight Arrow Connector 71"/>
          <p:cNvCxnSpPr/>
          <p:nvPr/>
        </p:nvCxnSpPr>
        <p:spPr>
          <a:xfrm flipH="1">
            <a:off x="2647821" y="2112245"/>
            <a:ext cx="2352306" cy="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grpSp>
        <p:nvGrpSpPr>
          <p:cNvPr id="14" name="Group 13"/>
          <p:cNvGrpSpPr/>
          <p:nvPr/>
        </p:nvGrpSpPr>
        <p:grpSpPr>
          <a:xfrm>
            <a:off x="4908551" y="1043544"/>
            <a:ext cx="1967268" cy="3386768"/>
            <a:chOff x="4813299" y="1043543"/>
            <a:chExt cx="2046175" cy="3547583"/>
          </a:xfrm>
        </p:grpSpPr>
        <p:sp>
          <p:nvSpPr>
            <p:cNvPr id="21" name="Rectangle 20"/>
            <p:cNvSpPr/>
            <p:nvPr/>
          </p:nvSpPr>
          <p:spPr>
            <a:xfrm>
              <a:off x="4821893" y="1487603"/>
              <a:ext cx="1236711" cy="3103523"/>
            </a:xfrm>
            <a:prstGeom prst="rect">
              <a:avLst/>
            </a:prstGeom>
            <a:solidFill>
              <a:schemeClr val="accent1">
                <a:lumMod val="40000"/>
                <a:lumOff val="60000"/>
                <a:alpha val="2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2" name="Rectangle 21"/>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5116534" y="4060979"/>
              <a:ext cx="720607" cy="419109"/>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4908549" y="3471461"/>
              <a:ext cx="1056103" cy="526027"/>
              <a:chOff x="4133850" y="3404709"/>
              <a:chExt cx="1056103" cy="526027"/>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58917" cy="419109"/>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32" name="Group 31"/>
            <p:cNvGrpSpPr/>
            <p:nvPr/>
          </p:nvGrpSpPr>
          <p:grpSpPr>
            <a:xfrm>
              <a:off x="4908549" y="3102129"/>
              <a:ext cx="1056103" cy="419108"/>
              <a:chOff x="4133850" y="3511627"/>
              <a:chExt cx="1056103" cy="419108"/>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700470" cy="419108"/>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4908549" y="2102817"/>
              <a:ext cx="1056103" cy="419108"/>
              <a:chOff x="4133850" y="3404709"/>
              <a:chExt cx="1056103" cy="419108"/>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38947" cy="419108"/>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4908549" y="1548818"/>
              <a:ext cx="1092113" cy="526026"/>
              <a:chOff x="4133850" y="3404709"/>
              <a:chExt cx="1092113" cy="526026"/>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66263" cy="419108"/>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6162209" y="1444625"/>
              <a:ext cx="439081" cy="3103523"/>
            </a:xfrm>
            <a:prstGeom prst="rect">
              <a:avLst/>
            </a:prstGeom>
            <a:solidFill>
              <a:schemeClr val="accent1">
                <a:lumMod val="40000"/>
                <a:lumOff val="60000"/>
              </a:schemeClr>
            </a:solidFill>
            <a:ln>
              <a:solidFill>
                <a:schemeClr val="accent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88" name="TextBox 87"/>
            <p:cNvSpPr txBox="1"/>
            <p:nvPr/>
          </p:nvSpPr>
          <p:spPr>
            <a:xfrm>
              <a:off x="4845049" y="1055211"/>
              <a:ext cx="845185" cy="419109"/>
            </a:xfrm>
            <a:prstGeom prst="rect">
              <a:avLst/>
            </a:prstGeom>
            <a:noFill/>
          </p:spPr>
          <p:txBody>
            <a:bodyPr wrap="none" rtlCol="0">
              <a:spAutoFit/>
            </a:bodyPr>
            <a:lstStyle/>
            <a:p>
              <a:r>
                <a:rPr lang="en-US" sz="2000" b="0" dirty="0">
                  <a:latin typeface="Gill Sans" charset="0"/>
                  <a:ea typeface="Gill Sans" charset="0"/>
                  <a:cs typeface="Gill Sans" charset="0"/>
                </a:rPr>
                <a:t>VAS 1</a:t>
              </a:r>
            </a:p>
          </p:txBody>
        </p:sp>
        <p:sp>
          <p:nvSpPr>
            <p:cNvPr id="73" name="TextBox 72"/>
            <p:cNvSpPr txBox="1"/>
            <p:nvPr/>
          </p:nvSpPr>
          <p:spPr>
            <a:xfrm>
              <a:off x="6162209" y="1043543"/>
              <a:ext cx="697265" cy="419109"/>
            </a:xfrm>
            <a:prstGeom prst="rect">
              <a:avLst/>
            </a:prstGeom>
            <a:noFill/>
          </p:spPr>
          <p:txBody>
            <a:bodyPr wrap="none" rtlCol="0">
              <a:spAutoFit/>
            </a:bodyPr>
            <a:lstStyle/>
            <a:p>
              <a:r>
                <a:rPr lang="en-US" sz="2000" b="0" dirty="0">
                  <a:latin typeface="Gill Sans" charset="0"/>
                  <a:ea typeface="Gill Sans" charset="0"/>
                  <a:cs typeface="Gill Sans" charset="0"/>
                </a:rPr>
                <a:t>PT 1</a:t>
              </a:r>
            </a:p>
          </p:txBody>
        </p:sp>
      </p:grpSp>
      <p:grpSp>
        <p:nvGrpSpPr>
          <p:cNvPr id="104" name="Group 103"/>
          <p:cNvGrpSpPr/>
          <p:nvPr/>
        </p:nvGrpSpPr>
        <p:grpSpPr>
          <a:xfrm>
            <a:off x="2889785" y="3377715"/>
            <a:ext cx="2001946" cy="3352751"/>
            <a:chOff x="4813299" y="1043543"/>
            <a:chExt cx="2028016" cy="3547583"/>
          </a:xfrm>
        </p:grpSpPr>
        <p:sp>
          <p:nvSpPr>
            <p:cNvPr id="105" name="Rectangle 104"/>
            <p:cNvSpPr/>
            <p:nvPr/>
          </p:nvSpPr>
          <p:spPr>
            <a:xfrm>
              <a:off x="4821893" y="1487603"/>
              <a:ext cx="1232371"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6" name="Rectangle 105"/>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7" name="TextBox 106"/>
            <p:cNvSpPr txBox="1"/>
            <p:nvPr/>
          </p:nvSpPr>
          <p:spPr>
            <a:xfrm>
              <a:off x="5116534" y="4060978"/>
              <a:ext cx="701840" cy="423361"/>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108" name="Group 107"/>
            <p:cNvGrpSpPr/>
            <p:nvPr/>
          </p:nvGrpSpPr>
          <p:grpSpPr>
            <a:xfrm>
              <a:off x="4908549" y="3471461"/>
              <a:ext cx="1056103" cy="530279"/>
              <a:chOff x="4133850" y="3404709"/>
              <a:chExt cx="1056103" cy="530279"/>
            </a:xfrm>
          </p:grpSpPr>
          <p:sp>
            <p:nvSpPr>
              <p:cNvPr id="127" name="Rectangle 126"/>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8" name="TextBox 127"/>
              <p:cNvSpPr txBox="1"/>
              <p:nvPr/>
            </p:nvSpPr>
            <p:spPr>
              <a:xfrm>
                <a:off x="4359700" y="3511627"/>
                <a:ext cx="641757" cy="423361"/>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109" name="Group 108"/>
            <p:cNvGrpSpPr/>
            <p:nvPr/>
          </p:nvGrpSpPr>
          <p:grpSpPr>
            <a:xfrm>
              <a:off x="4908549" y="3102129"/>
              <a:ext cx="1056103" cy="423360"/>
              <a:chOff x="4133850" y="3511627"/>
              <a:chExt cx="1056103" cy="423360"/>
            </a:xfrm>
          </p:grpSpPr>
          <p:sp>
            <p:nvSpPr>
              <p:cNvPr id="125" name="Rectangle 12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6" name="TextBox 125"/>
              <p:cNvSpPr txBox="1"/>
              <p:nvPr/>
            </p:nvSpPr>
            <p:spPr>
              <a:xfrm>
                <a:off x="4359700" y="3511627"/>
                <a:ext cx="682227" cy="42336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10" name="Group 109"/>
            <p:cNvGrpSpPr/>
            <p:nvPr/>
          </p:nvGrpSpPr>
          <p:grpSpPr>
            <a:xfrm>
              <a:off x="4908549" y="2102817"/>
              <a:ext cx="1056103" cy="423360"/>
              <a:chOff x="4133850" y="3404709"/>
              <a:chExt cx="1056103" cy="423360"/>
            </a:xfrm>
          </p:grpSpPr>
          <p:sp>
            <p:nvSpPr>
              <p:cNvPr id="123" name="Rectangle 122"/>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4" name="TextBox 123"/>
              <p:cNvSpPr txBox="1"/>
              <p:nvPr/>
            </p:nvSpPr>
            <p:spPr>
              <a:xfrm>
                <a:off x="4334539" y="3404709"/>
                <a:ext cx="719703" cy="42336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11" name="Group 110"/>
            <p:cNvGrpSpPr/>
            <p:nvPr/>
          </p:nvGrpSpPr>
          <p:grpSpPr>
            <a:xfrm>
              <a:off x="4908549" y="1548818"/>
              <a:ext cx="1069553" cy="530279"/>
              <a:chOff x="4133850" y="3404709"/>
              <a:chExt cx="1069553" cy="530279"/>
            </a:xfrm>
          </p:grpSpPr>
          <p:sp>
            <p:nvSpPr>
              <p:cNvPr id="121" name="Rectangle 12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2" name="TextBox 121"/>
              <p:cNvSpPr txBox="1"/>
              <p:nvPr/>
            </p:nvSpPr>
            <p:spPr>
              <a:xfrm>
                <a:off x="4359700" y="3511627"/>
                <a:ext cx="843703" cy="423361"/>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112" name="Straight Connector 11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6" name="Rectangle 115"/>
            <p:cNvSpPr/>
            <p:nvPr/>
          </p:nvSpPr>
          <p:spPr>
            <a:xfrm>
              <a:off x="6162209" y="1444625"/>
              <a:ext cx="439081"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9" name="TextBox 118"/>
            <p:cNvSpPr txBox="1"/>
            <p:nvPr/>
          </p:nvSpPr>
          <p:spPr>
            <a:xfrm>
              <a:off x="4845049" y="1055211"/>
              <a:ext cx="823630" cy="423361"/>
            </a:xfrm>
            <a:prstGeom prst="rect">
              <a:avLst/>
            </a:prstGeom>
            <a:noFill/>
          </p:spPr>
          <p:txBody>
            <a:bodyPr wrap="none" rtlCol="0">
              <a:spAutoFit/>
            </a:bodyPr>
            <a:lstStyle/>
            <a:p>
              <a:r>
                <a:rPr lang="en-US" sz="2000" b="0" dirty="0">
                  <a:latin typeface="Gill Sans" charset="0"/>
                  <a:ea typeface="Gill Sans" charset="0"/>
                  <a:cs typeface="Gill Sans" charset="0"/>
                </a:rPr>
                <a:t>VAS 2</a:t>
              </a:r>
            </a:p>
          </p:txBody>
        </p:sp>
        <p:sp>
          <p:nvSpPr>
            <p:cNvPr id="120" name="TextBox 119"/>
            <p:cNvSpPr txBox="1"/>
            <p:nvPr/>
          </p:nvSpPr>
          <p:spPr>
            <a:xfrm>
              <a:off x="6162209" y="1043543"/>
              <a:ext cx="679106" cy="423361"/>
            </a:xfrm>
            <a:prstGeom prst="rect">
              <a:avLst/>
            </a:prstGeom>
            <a:noFill/>
          </p:spPr>
          <p:txBody>
            <a:bodyPr wrap="none" rtlCol="0">
              <a:spAutoFit/>
            </a:bodyPr>
            <a:lstStyle/>
            <a:p>
              <a:r>
                <a:rPr lang="en-US" sz="2000" b="0" dirty="0">
                  <a:latin typeface="Gill Sans" charset="0"/>
                  <a:ea typeface="Gill Sans" charset="0"/>
                  <a:cs typeface="Gill Sans" charset="0"/>
                </a:rPr>
                <a:t>PT 2</a:t>
              </a:r>
            </a:p>
          </p:txBody>
        </p:sp>
      </p:grpSp>
      <p:cxnSp>
        <p:nvCxnSpPr>
          <p:cNvPr id="129" name="Straight Arrow Connector 128"/>
          <p:cNvCxnSpPr>
            <a:endCxn id="56" idx="1"/>
          </p:cNvCxnSpPr>
          <p:nvPr/>
        </p:nvCxnSpPr>
        <p:spPr>
          <a:xfrm flipV="1">
            <a:off x="4455774" y="295372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130" name="Rectangle 129"/>
          <p:cNvSpPr/>
          <p:nvPr/>
        </p:nvSpPr>
        <p:spPr>
          <a:xfrm>
            <a:off x="7019752" y="4101789"/>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1" name="Rectangle 130"/>
          <p:cNvSpPr/>
          <p:nvPr/>
        </p:nvSpPr>
        <p:spPr>
          <a:xfrm>
            <a:off x="7019752" y="4277848"/>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2" name="Rectangle 131"/>
          <p:cNvSpPr/>
          <p:nvPr/>
        </p:nvSpPr>
        <p:spPr>
          <a:xfrm>
            <a:off x="7007327" y="1979038"/>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3" name="Rectangle 132"/>
          <p:cNvSpPr/>
          <p:nvPr/>
        </p:nvSpPr>
        <p:spPr>
          <a:xfrm>
            <a:off x="7019752" y="2209872"/>
            <a:ext cx="1073441" cy="184214"/>
          </a:xfrm>
          <a:prstGeom prst="rect">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grpSp>
        <p:nvGrpSpPr>
          <p:cNvPr id="134" name="Group 133"/>
          <p:cNvGrpSpPr/>
          <p:nvPr/>
        </p:nvGrpSpPr>
        <p:grpSpPr>
          <a:xfrm>
            <a:off x="317500" y="3082152"/>
            <a:ext cx="1056103" cy="400110"/>
            <a:chOff x="4133850" y="3511627"/>
            <a:chExt cx="1056103" cy="400110"/>
          </a:xfrm>
        </p:grpSpPr>
        <p:sp>
          <p:nvSpPr>
            <p:cNvPr id="135" name="Rectangle 13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6" name="TextBox 135"/>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37" name="Group 136"/>
          <p:cNvGrpSpPr/>
          <p:nvPr/>
        </p:nvGrpSpPr>
        <p:grpSpPr>
          <a:xfrm>
            <a:off x="317500" y="2584786"/>
            <a:ext cx="1056103" cy="400110"/>
            <a:chOff x="4133850" y="3404709"/>
            <a:chExt cx="1056103" cy="400110"/>
          </a:xfrm>
        </p:grpSpPr>
        <p:sp>
          <p:nvSpPr>
            <p:cNvPr id="138" name="Rectangle 137"/>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9" name="TextBox 138"/>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40" name="Group 139"/>
          <p:cNvGrpSpPr/>
          <p:nvPr/>
        </p:nvGrpSpPr>
        <p:grpSpPr>
          <a:xfrm>
            <a:off x="317500" y="3601168"/>
            <a:ext cx="1056103" cy="507028"/>
            <a:chOff x="4133850" y="3404709"/>
            <a:chExt cx="1056103" cy="507028"/>
          </a:xfrm>
        </p:grpSpPr>
        <p:sp>
          <p:nvSpPr>
            <p:cNvPr id="141" name="Rectangle 14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42" name="TextBox 141"/>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cxnSp>
        <p:nvCxnSpPr>
          <p:cNvPr id="143" name="Straight Arrow Connector 142"/>
          <p:cNvCxnSpPr/>
          <p:nvPr/>
        </p:nvCxnSpPr>
        <p:spPr>
          <a:xfrm flipH="1" flipV="1">
            <a:off x="1373603" y="2609611"/>
            <a:ext cx="1620118" cy="1779672"/>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flipH="1" flipV="1">
            <a:off x="1373603" y="3090068"/>
            <a:ext cx="1577881" cy="2233176"/>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4" name="Straight Arrow Connector 143"/>
          <p:cNvCxnSpPr/>
          <p:nvPr/>
        </p:nvCxnSpPr>
        <p:spPr>
          <a:xfrm flipH="1" flipV="1">
            <a:off x="1373604" y="3601169"/>
            <a:ext cx="1620117" cy="2071124"/>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5" name="Straight Arrow Connector 144"/>
          <p:cNvCxnSpPr/>
          <p:nvPr/>
        </p:nvCxnSpPr>
        <p:spPr>
          <a:xfrm flipH="1" flipV="1">
            <a:off x="2647821" y="3601168"/>
            <a:ext cx="498301" cy="269977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2692936" y="3655079"/>
            <a:ext cx="2438826" cy="28778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flipH="1" flipV="1">
            <a:off x="2647821" y="2614735"/>
            <a:ext cx="2358153" cy="42515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flipH="1" flipV="1">
            <a:off x="2647821" y="3090068"/>
            <a:ext cx="2345195" cy="319493"/>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6" name="Straight Arrow Connector 145"/>
          <p:cNvCxnSpPr>
            <a:endCxn id="133" idx="1"/>
          </p:cNvCxnSpPr>
          <p:nvPr/>
        </p:nvCxnSpPr>
        <p:spPr>
          <a:xfrm flipV="1">
            <a:off x="4468199" y="2301979"/>
            <a:ext cx="2551553" cy="216008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8" name="Straight Arrow Connector 147"/>
          <p:cNvCxnSpPr/>
          <p:nvPr/>
        </p:nvCxnSpPr>
        <p:spPr>
          <a:xfrm flipV="1">
            <a:off x="4455774" y="345629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9" name="Straight Arrow Connector 148"/>
          <p:cNvCxnSpPr>
            <a:endCxn id="132" idx="1"/>
          </p:cNvCxnSpPr>
          <p:nvPr/>
        </p:nvCxnSpPr>
        <p:spPr>
          <a:xfrm flipV="1">
            <a:off x="6429375" y="2071145"/>
            <a:ext cx="577952" cy="111957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endCxn id="52" idx="1"/>
          </p:cNvCxnSpPr>
          <p:nvPr/>
        </p:nvCxnSpPr>
        <p:spPr>
          <a:xfrm>
            <a:off x="6315244" y="2209872"/>
            <a:ext cx="692083" cy="47855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endCxn id="8" idx="1"/>
          </p:cNvCxnSpPr>
          <p:nvPr/>
        </p:nvCxnSpPr>
        <p:spPr>
          <a:xfrm flipV="1">
            <a:off x="6315244" y="3350820"/>
            <a:ext cx="692083" cy="638749"/>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3" name="Rectangle 2"/>
          <p:cNvSpPr/>
          <p:nvPr/>
        </p:nvSpPr>
        <p:spPr>
          <a:xfrm>
            <a:off x="5961450" y="5323244"/>
            <a:ext cx="666141" cy="349048"/>
          </a:xfrm>
          <a:prstGeom prst="rect">
            <a:avLst/>
          </a:prstGeom>
          <a:solidFill>
            <a:schemeClr val="bg1">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12" name="Straight Arrow Connector 11"/>
          <p:cNvCxnSpPr>
            <a:endCxn id="58" idx="2"/>
          </p:cNvCxnSpPr>
          <p:nvPr/>
        </p:nvCxnSpPr>
        <p:spPr>
          <a:xfrm flipV="1">
            <a:off x="6283097" y="4389283"/>
            <a:ext cx="133420" cy="1103467"/>
          </a:xfrm>
          <a:prstGeom prst="straightConnector1">
            <a:avLst/>
          </a:prstGeom>
          <a:ln w="28575"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5" name="Right Arrow 14"/>
          <p:cNvSpPr/>
          <p:nvPr/>
        </p:nvSpPr>
        <p:spPr>
          <a:xfrm>
            <a:off x="4536343" y="3377715"/>
            <a:ext cx="393156" cy="244943"/>
          </a:xfrm>
          <a:prstGeom prst="rightArrow">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7" name="Rectangle 116"/>
          <p:cNvSpPr/>
          <p:nvPr/>
        </p:nvSpPr>
        <p:spPr>
          <a:xfrm>
            <a:off x="6141942" y="3420492"/>
            <a:ext cx="513741" cy="115274"/>
          </a:xfrm>
          <a:prstGeom prst="rect">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47" name="TextBox 146"/>
          <p:cNvSpPr txBox="1"/>
          <p:nvPr/>
        </p:nvSpPr>
        <p:spPr>
          <a:xfrm>
            <a:off x="5943600" y="5715000"/>
            <a:ext cx="2234843" cy="400110"/>
          </a:xfrm>
          <a:prstGeom prst="rect">
            <a:avLst/>
          </a:prstGeom>
          <a:noFill/>
        </p:spPr>
        <p:txBody>
          <a:bodyPr wrap="none" rtlCol="0">
            <a:spAutoFit/>
          </a:bodyPr>
          <a:lstStyle/>
          <a:p>
            <a:r>
              <a:rPr lang="en-US" sz="2000" b="0" dirty="0">
                <a:latin typeface="Gill Sans" charset="0"/>
                <a:ea typeface="Gill Sans" charset="0"/>
                <a:cs typeface="Gill Sans" charset="0"/>
              </a:rPr>
              <a:t>active process &amp; PT</a:t>
            </a:r>
          </a:p>
        </p:txBody>
      </p:sp>
    </p:spTree>
    <p:extLst>
      <p:ext uri="{BB962C8B-B14F-4D97-AF65-F5344CB8AC3E}">
        <p14:creationId xmlns:p14="http://schemas.microsoft.com/office/powerpoint/2010/main" val="271784039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17"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00" y="0"/>
            <a:ext cx="8369300" cy="875619"/>
          </a:xfrm>
        </p:spPr>
        <p:txBody>
          <a:bodyPr>
            <a:normAutofit/>
          </a:bodyPr>
          <a:lstStyle/>
          <a:p>
            <a:r>
              <a:rPr lang="en-US" dirty="0"/>
              <a:t>On page Fault … find &amp; start load</a:t>
            </a:r>
          </a:p>
        </p:txBody>
      </p:sp>
      <p:sp>
        <p:nvSpPr>
          <p:cNvPr id="7" name="Can 6"/>
          <p:cNvSpPr/>
          <p:nvPr/>
        </p:nvSpPr>
        <p:spPr>
          <a:xfrm>
            <a:off x="57686" y="1299449"/>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559577" y="930117"/>
            <a:ext cx="1695016" cy="400110"/>
          </a:xfrm>
          <a:prstGeom prst="rect">
            <a:avLst/>
          </a:prstGeom>
          <a:noFill/>
        </p:spPr>
        <p:txBody>
          <a:bodyPr wrap="none" rtlCol="0">
            <a:spAutoFit/>
          </a:bodyPr>
          <a:lstStyle/>
          <a:p>
            <a:r>
              <a:rPr lang="en-US" sz="2000" b="0" dirty="0">
                <a:latin typeface="Gill Sans" charset="0"/>
                <a:ea typeface="Gill Sans" charset="0"/>
                <a:cs typeface="Gill Sans" charset="0"/>
              </a:rPr>
              <a:t>disk (huge, TB)</a:t>
            </a:r>
          </a:p>
        </p:txBody>
      </p:sp>
      <p:sp>
        <p:nvSpPr>
          <p:cNvPr id="10" name="TextBox 9"/>
          <p:cNvSpPr txBox="1"/>
          <p:nvPr/>
        </p:nvSpPr>
        <p:spPr>
          <a:xfrm>
            <a:off x="7064163" y="1211468"/>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8" name="Rectangle 7"/>
          <p:cNvSpPr/>
          <p:nvPr/>
        </p:nvSpPr>
        <p:spPr>
          <a:xfrm>
            <a:off x="7007327" y="1809750"/>
            <a:ext cx="1073441" cy="308213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6" name="Rectangle 45"/>
          <p:cNvSpPr/>
          <p:nvPr/>
        </p:nvSpPr>
        <p:spPr>
          <a:xfrm>
            <a:off x="7007367" y="3655079"/>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7007327" y="4539963"/>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7007327" y="3317890"/>
            <a:ext cx="1073441" cy="184214"/>
          </a:xfrm>
          <a:prstGeom prst="rect">
            <a:avLst/>
          </a:prstGeom>
          <a:solidFill>
            <a:srgbClr val="02E3E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1" name="Rectangle 50"/>
          <p:cNvSpPr/>
          <p:nvPr/>
        </p:nvSpPr>
        <p:spPr>
          <a:xfrm>
            <a:off x="7007327" y="4737959"/>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7007327" y="2596317"/>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8153400" y="4289274"/>
            <a:ext cx="990600" cy="1015663"/>
          </a:xfrm>
          <a:prstGeom prst="rect">
            <a:avLst/>
          </a:prstGeom>
          <a:noFill/>
        </p:spPr>
        <p:txBody>
          <a:bodyPr wrap="square" rtlCol="0">
            <a:spAutoFit/>
          </a:bodyPr>
          <a:lstStyle/>
          <a:p>
            <a:r>
              <a:rPr lang="en-US" sz="2000" b="0" dirty="0">
                <a:latin typeface="Gill Sans" charset="0"/>
                <a:ea typeface="Gill Sans" charset="0"/>
                <a:cs typeface="Gill Sans" charset="0"/>
              </a:rPr>
              <a:t>kernel code &amp; data</a:t>
            </a:r>
          </a:p>
        </p:txBody>
      </p:sp>
      <p:sp>
        <p:nvSpPr>
          <p:cNvPr id="54" name="TextBox 53"/>
          <p:cNvSpPr txBox="1"/>
          <p:nvPr/>
        </p:nvSpPr>
        <p:spPr>
          <a:xfrm>
            <a:off x="8153400" y="2477446"/>
            <a:ext cx="990600" cy="1015663"/>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8077200" y="3558073"/>
            <a:ext cx="1365250" cy="646331"/>
          </a:xfrm>
          <a:prstGeom prst="rect">
            <a:avLst/>
          </a:prstGeom>
          <a:noFill/>
        </p:spPr>
        <p:txBody>
          <a:bodyPr wrap="square" rtlCol="0">
            <a:spAutoFit/>
          </a:bodyPr>
          <a:lstStyle/>
          <a:p>
            <a:r>
              <a:rPr lang="en-US" b="0" dirty="0">
                <a:latin typeface="Gill Sans" charset="0"/>
                <a:ea typeface="Gill Sans" charset="0"/>
                <a:cs typeface="Gill Sans" charset="0"/>
              </a:rPr>
              <a:t>user </a:t>
            </a:r>
            <a:r>
              <a:rPr lang="en-US" b="0" dirty="0" err="1">
                <a:latin typeface="Gill Sans" charset="0"/>
                <a:ea typeface="Gill Sans" charset="0"/>
                <a:cs typeface="Gill Sans" charset="0"/>
              </a:rPr>
              <a:t>pagetable</a:t>
            </a:r>
            <a:endParaRPr lang="en-US" b="0" dirty="0">
              <a:latin typeface="Gill Sans" charset="0"/>
              <a:ea typeface="Gill Sans" charset="0"/>
              <a:cs typeface="Gill Sans" charset="0"/>
            </a:endParaRPr>
          </a:p>
        </p:txBody>
      </p:sp>
      <p:sp>
        <p:nvSpPr>
          <p:cNvPr id="56" name="Rectangle 55"/>
          <p:cNvSpPr/>
          <p:nvPr/>
        </p:nvSpPr>
        <p:spPr>
          <a:xfrm>
            <a:off x="7007327" y="2861622"/>
            <a:ext cx="1073441" cy="184214"/>
          </a:xfrm>
          <a:prstGeom prst="rect">
            <a:avLst/>
          </a:prstGeom>
          <a:solidFill>
            <a:schemeClr val="accent6">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7007367" y="3831138"/>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1" name="Rectangle 60"/>
          <p:cNvSpPr/>
          <p:nvPr/>
        </p:nvSpPr>
        <p:spPr>
          <a:xfrm>
            <a:off x="1591718" y="3572668"/>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2" name="TextBox 61"/>
          <p:cNvSpPr txBox="1"/>
          <p:nvPr/>
        </p:nvSpPr>
        <p:spPr>
          <a:xfrm>
            <a:off x="1799703" y="3679586"/>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63" name="Group 62"/>
          <p:cNvGrpSpPr/>
          <p:nvPr/>
        </p:nvGrpSpPr>
        <p:grpSpPr>
          <a:xfrm>
            <a:off x="1591718" y="3090068"/>
            <a:ext cx="1056103" cy="507028"/>
            <a:chOff x="4133850" y="3404709"/>
            <a:chExt cx="1056103" cy="507028"/>
          </a:xfrm>
        </p:grpSpPr>
        <p:sp>
          <p:nvSpPr>
            <p:cNvPr id="64" name="Rectangle 6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5" name="TextBox 6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66" name="Group 65"/>
          <p:cNvGrpSpPr/>
          <p:nvPr/>
        </p:nvGrpSpPr>
        <p:grpSpPr>
          <a:xfrm>
            <a:off x="1591718" y="2609611"/>
            <a:ext cx="1056103" cy="400110"/>
            <a:chOff x="4133850" y="3511627"/>
            <a:chExt cx="1056103" cy="400110"/>
          </a:xfrm>
        </p:grpSpPr>
        <p:sp>
          <p:nvSpPr>
            <p:cNvPr id="67" name="Rectangle 66"/>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8" name="TextBox 67"/>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69" name="Group 68"/>
          <p:cNvGrpSpPr/>
          <p:nvPr/>
        </p:nvGrpSpPr>
        <p:grpSpPr>
          <a:xfrm>
            <a:off x="1591718" y="2112245"/>
            <a:ext cx="1056103" cy="400110"/>
            <a:chOff x="4133850" y="3404709"/>
            <a:chExt cx="1056103" cy="400110"/>
          </a:xfrm>
        </p:grpSpPr>
        <p:sp>
          <p:nvSpPr>
            <p:cNvPr id="70" name="Rectangle 69"/>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71" name="TextBox 70"/>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cxnSp>
        <p:nvCxnSpPr>
          <p:cNvPr id="72" name="Straight Arrow Connector 71"/>
          <p:cNvCxnSpPr/>
          <p:nvPr/>
        </p:nvCxnSpPr>
        <p:spPr>
          <a:xfrm flipH="1">
            <a:off x="2647821" y="2112245"/>
            <a:ext cx="2352306" cy="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grpSp>
        <p:nvGrpSpPr>
          <p:cNvPr id="14" name="Group 13"/>
          <p:cNvGrpSpPr/>
          <p:nvPr/>
        </p:nvGrpSpPr>
        <p:grpSpPr>
          <a:xfrm>
            <a:off x="4908550" y="1043544"/>
            <a:ext cx="1967268" cy="3386768"/>
            <a:chOff x="4813299" y="1043543"/>
            <a:chExt cx="2046175" cy="3547583"/>
          </a:xfrm>
        </p:grpSpPr>
        <p:sp>
          <p:nvSpPr>
            <p:cNvPr id="21" name="Rectangle 20"/>
            <p:cNvSpPr/>
            <p:nvPr/>
          </p:nvSpPr>
          <p:spPr>
            <a:xfrm>
              <a:off x="4821893" y="1487603"/>
              <a:ext cx="1234625" cy="3103523"/>
            </a:xfrm>
            <a:prstGeom prst="rect">
              <a:avLst/>
            </a:prstGeom>
            <a:solidFill>
              <a:schemeClr val="accent1">
                <a:lumMod val="20000"/>
                <a:lumOff val="80000"/>
                <a:alpha val="2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2" name="Rectangle 21"/>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5116534" y="4060979"/>
              <a:ext cx="720607" cy="419109"/>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4908549" y="3471461"/>
              <a:ext cx="1056103" cy="526026"/>
              <a:chOff x="4133850" y="3404709"/>
              <a:chExt cx="1056103" cy="526026"/>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58917" cy="419108"/>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32" name="Group 31"/>
            <p:cNvGrpSpPr/>
            <p:nvPr/>
          </p:nvGrpSpPr>
          <p:grpSpPr>
            <a:xfrm>
              <a:off x="4908549" y="3102129"/>
              <a:ext cx="1056103" cy="419109"/>
              <a:chOff x="4133850" y="3511627"/>
              <a:chExt cx="1056103" cy="419109"/>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700470" cy="419109"/>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4908549" y="2102817"/>
              <a:ext cx="1056103" cy="419109"/>
              <a:chOff x="4133850" y="3404709"/>
              <a:chExt cx="1056103" cy="419109"/>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38947" cy="419109"/>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4908549" y="1548818"/>
              <a:ext cx="1092113" cy="526026"/>
              <a:chOff x="4133850" y="3404709"/>
              <a:chExt cx="1092113" cy="526026"/>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66263" cy="419108"/>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6162209" y="1444625"/>
              <a:ext cx="439081" cy="3103523"/>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88" name="TextBox 87"/>
            <p:cNvSpPr txBox="1"/>
            <p:nvPr/>
          </p:nvSpPr>
          <p:spPr>
            <a:xfrm>
              <a:off x="4845049" y="1055211"/>
              <a:ext cx="845185" cy="419109"/>
            </a:xfrm>
            <a:prstGeom prst="rect">
              <a:avLst/>
            </a:prstGeom>
            <a:noFill/>
          </p:spPr>
          <p:txBody>
            <a:bodyPr wrap="none" rtlCol="0">
              <a:spAutoFit/>
            </a:bodyPr>
            <a:lstStyle/>
            <a:p>
              <a:r>
                <a:rPr lang="en-US" sz="2000" b="0" dirty="0">
                  <a:latin typeface="Gill Sans" charset="0"/>
                  <a:ea typeface="Gill Sans" charset="0"/>
                  <a:cs typeface="Gill Sans" charset="0"/>
                </a:rPr>
                <a:t>VAS 1</a:t>
              </a:r>
            </a:p>
          </p:txBody>
        </p:sp>
        <p:sp>
          <p:nvSpPr>
            <p:cNvPr id="73" name="TextBox 72"/>
            <p:cNvSpPr txBox="1"/>
            <p:nvPr/>
          </p:nvSpPr>
          <p:spPr>
            <a:xfrm>
              <a:off x="6162209" y="1043543"/>
              <a:ext cx="697265" cy="419109"/>
            </a:xfrm>
            <a:prstGeom prst="rect">
              <a:avLst/>
            </a:prstGeom>
            <a:noFill/>
          </p:spPr>
          <p:txBody>
            <a:bodyPr wrap="none" rtlCol="0">
              <a:spAutoFit/>
            </a:bodyPr>
            <a:lstStyle/>
            <a:p>
              <a:r>
                <a:rPr lang="en-US" sz="2000" b="0" dirty="0">
                  <a:latin typeface="Gill Sans" charset="0"/>
                  <a:ea typeface="Gill Sans" charset="0"/>
                  <a:cs typeface="Gill Sans" charset="0"/>
                </a:rPr>
                <a:t>PT 1</a:t>
              </a:r>
            </a:p>
          </p:txBody>
        </p:sp>
      </p:grpSp>
      <p:grpSp>
        <p:nvGrpSpPr>
          <p:cNvPr id="104" name="Group 103"/>
          <p:cNvGrpSpPr/>
          <p:nvPr/>
        </p:nvGrpSpPr>
        <p:grpSpPr>
          <a:xfrm>
            <a:off x="2889787" y="3377715"/>
            <a:ext cx="2001946" cy="3352751"/>
            <a:chOff x="4813299" y="1043543"/>
            <a:chExt cx="2028015" cy="3547583"/>
          </a:xfrm>
        </p:grpSpPr>
        <p:sp>
          <p:nvSpPr>
            <p:cNvPr id="105" name="Rectangle 104"/>
            <p:cNvSpPr/>
            <p:nvPr/>
          </p:nvSpPr>
          <p:spPr>
            <a:xfrm>
              <a:off x="4821893" y="1487603"/>
              <a:ext cx="1233978"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6" name="Rectangle 105"/>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7" name="TextBox 106"/>
            <p:cNvSpPr txBox="1"/>
            <p:nvPr/>
          </p:nvSpPr>
          <p:spPr>
            <a:xfrm>
              <a:off x="5116534" y="4060978"/>
              <a:ext cx="701840" cy="423361"/>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108" name="Group 107"/>
            <p:cNvGrpSpPr/>
            <p:nvPr/>
          </p:nvGrpSpPr>
          <p:grpSpPr>
            <a:xfrm>
              <a:off x="4908549" y="3471461"/>
              <a:ext cx="1056103" cy="530279"/>
              <a:chOff x="4133850" y="3404709"/>
              <a:chExt cx="1056103" cy="530279"/>
            </a:xfrm>
          </p:grpSpPr>
          <p:sp>
            <p:nvSpPr>
              <p:cNvPr id="127" name="Rectangle 126"/>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8" name="TextBox 127"/>
              <p:cNvSpPr txBox="1"/>
              <p:nvPr/>
            </p:nvSpPr>
            <p:spPr>
              <a:xfrm>
                <a:off x="4359700" y="3511627"/>
                <a:ext cx="641757" cy="423361"/>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109" name="Group 108"/>
            <p:cNvGrpSpPr/>
            <p:nvPr/>
          </p:nvGrpSpPr>
          <p:grpSpPr>
            <a:xfrm>
              <a:off x="4908549" y="3102129"/>
              <a:ext cx="1056103" cy="423361"/>
              <a:chOff x="4133850" y="3511627"/>
              <a:chExt cx="1056103" cy="423361"/>
            </a:xfrm>
          </p:grpSpPr>
          <p:sp>
            <p:nvSpPr>
              <p:cNvPr id="125" name="Rectangle 12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6" name="TextBox 125"/>
              <p:cNvSpPr txBox="1"/>
              <p:nvPr/>
            </p:nvSpPr>
            <p:spPr>
              <a:xfrm>
                <a:off x="4359700" y="3511627"/>
                <a:ext cx="682227" cy="423361"/>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10" name="Group 109"/>
            <p:cNvGrpSpPr/>
            <p:nvPr/>
          </p:nvGrpSpPr>
          <p:grpSpPr>
            <a:xfrm>
              <a:off x="4908549" y="2102817"/>
              <a:ext cx="1056103" cy="423361"/>
              <a:chOff x="4133850" y="3404709"/>
              <a:chExt cx="1056103" cy="423361"/>
            </a:xfrm>
          </p:grpSpPr>
          <p:sp>
            <p:nvSpPr>
              <p:cNvPr id="123" name="Rectangle 122"/>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4" name="TextBox 123"/>
              <p:cNvSpPr txBox="1"/>
              <p:nvPr/>
            </p:nvSpPr>
            <p:spPr>
              <a:xfrm>
                <a:off x="4334539" y="3404709"/>
                <a:ext cx="719703" cy="423361"/>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11" name="Group 110"/>
            <p:cNvGrpSpPr/>
            <p:nvPr/>
          </p:nvGrpSpPr>
          <p:grpSpPr>
            <a:xfrm>
              <a:off x="4908549" y="1548818"/>
              <a:ext cx="1069553" cy="530279"/>
              <a:chOff x="4133850" y="3404709"/>
              <a:chExt cx="1069553" cy="530279"/>
            </a:xfrm>
          </p:grpSpPr>
          <p:sp>
            <p:nvSpPr>
              <p:cNvPr id="121" name="Rectangle 12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2" name="TextBox 121"/>
              <p:cNvSpPr txBox="1"/>
              <p:nvPr/>
            </p:nvSpPr>
            <p:spPr>
              <a:xfrm>
                <a:off x="4359700" y="3511627"/>
                <a:ext cx="843703" cy="423361"/>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112" name="Straight Connector 11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6" name="Rectangle 115"/>
            <p:cNvSpPr/>
            <p:nvPr/>
          </p:nvSpPr>
          <p:spPr>
            <a:xfrm>
              <a:off x="6162209" y="1444625"/>
              <a:ext cx="439081"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9" name="TextBox 118"/>
            <p:cNvSpPr txBox="1"/>
            <p:nvPr/>
          </p:nvSpPr>
          <p:spPr>
            <a:xfrm>
              <a:off x="4845049" y="1055211"/>
              <a:ext cx="823630" cy="423361"/>
            </a:xfrm>
            <a:prstGeom prst="rect">
              <a:avLst/>
            </a:prstGeom>
            <a:noFill/>
          </p:spPr>
          <p:txBody>
            <a:bodyPr wrap="none" rtlCol="0">
              <a:spAutoFit/>
            </a:bodyPr>
            <a:lstStyle/>
            <a:p>
              <a:r>
                <a:rPr lang="en-US" sz="2000" b="0" dirty="0">
                  <a:latin typeface="Gill Sans" charset="0"/>
                  <a:ea typeface="Gill Sans" charset="0"/>
                  <a:cs typeface="Gill Sans" charset="0"/>
                </a:rPr>
                <a:t>VAS 2</a:t>
              </a:r>
            </a:p>
          </p:txBody>
        </p:sp>
        <p:sp>
          <p:nvSpPr>
            <p:cNvPr id="120" name="TextBox 119"/>
            <p:cNvSpPr txBox="1"/>
            <p:nvPr/>
          </p:nvSpPr>
          <p:spPr>
            <a:xfrm>
              <a:off x="6162209" y="1043543"/>
              <a:ext cx="679105" cy="423361"/>
            </a:xfrm>
            <a:prstGeom prst="rect">
              <a:avLst/>
            </a:prstGeom>
            <a:noFill/>
          </p:spPr>
          <p:txBody>
            <a:bodyPr wrap="none" rtlCol="0">
              <a:spAutoFit/>
            </a:bodyPr>
            <a:lstStyle/>
            <a:p>
              <a:r>
                <a:rPr lang="en-US" sz="2000" b="0" dirty="0">
                  <a:latin typeface="Gill Sans" charset="0"/>
                  <a:ea typeface="Gill Sans" charset="0"/>
                  <a:cs typeface="Gill Sans" charset="0"/>
                </a:rPr>
                <a:t>PT 2</a:t>
              </a:r>
            </a:p>
          </p:txBody>
        </p:sp>
      </p:grpSp>
      <p:cxnSp>
        <p:nvCxnSpPr>
          <p:cNvPr id="129" name="Straight Arrow Connector 128"/>
          <p:cNvCxnSpPr>
            <a:endCxn id="56" idx="1"/>
          </p:cNvCxnSpPr>
          <p:nvPr/>
        </p:nvCxnSpPr>
        <p:spPr>
          <a:xfrm flipV="1">
            <a:off x="4455774" y="295372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130" name="Rectangle 129"/>
          <p:cNvSpPr/>
          <p:nvPr/>
        </p:nvSpPr>
        <p:spPr>
          <a:xfrm>
            <a:off x="7019752" y="4101789"/>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1" name="Rectangle 130"/>
          <p:cNvSpPr/>
          <p:nvPr/>
        </p:nvSpPr>
        <p:spPr>
          <a:xfrm>
            <a:off x="7019752" y="4277848"/>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2" name="Rectangle 131"/>
          <p:cNvSpPr/>
          <p:nvPr/>
        </p:nvSpPr>
        <p:spPr>
          <a:xfrm>
            <a:off x="7007327" y="1979038"/>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3" name="Rectangle 132"/>
          <p:cNvSpPr/>
          <p:nvPr/>
        </p:nvSpPr>
        <p:spPr>
          <a:xfrm>
            <a:off x="7019752" y="2209872"/>
            <a:ext cx="1073441" cy="184214"/>
          </a:xfrm>
          <a:prstGeom prst="rect">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grpSp>
        <p:nvGrpSpPr>
          <p:cNvPr id="134" name="Group 133"/>
          <p:cNvGrpSpPr/>
          <p:nvPr/>
        </p:nvGrpSpPr>
        <p:grpSpPr>
          <a:xfrm>
            <a:off x="317500" y="3082152"/>
            <a:ext cx="1056103" cy="400110"/>
            <a:chOff x="4133850" y="3511627"/>
            <a:chExt cx="1056103" cy="400110"/>
          </a:xfrm>
        </p:grpSpPr>
        <p:sp>
          <p:nvSpPr>
            <p:cNvPr id="135" name="Rectangle 13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6" name="TextBox 135"/>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37" name="Group 136"/>
          <p:cNvGrpSpPr/>
          <p:nvPr/>
        </p:nvGrpSpPr>
        <p:grpSpPr>
          <a:xfrm>
            <a:off x="317500" y="2584786"/>
            <a:ext cx="1056103" cy="400110"/>
            <a:chOff x="4133850" y="3404709"/>
            <a:chExt cx="1056103" cy="400110"/>
          </a:xfrm>
        </p:grpSpPr>
        <p:sp>
          <p:nvSpPr>
            <p:cNvPr id="138" name="Rectangle 137"/>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9" name="TextBox 138"/>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40" name="Group 139"/>
          <p:cNvGrpSpPr/>
          <p:nvPr/>
        </p:nvGrpSpPr>
        <p:grpSpPr>
          <a:xfrm>
            <a:off x="317500" y="3601168"/>
            <a:ext cx="1056103" cy="507028"/>
            <a:chOff x="4133850" y="3404709"/>
            <a:chExt cx="1056103" cy="507028"/>
          </a:xfrm>
        </p:grpSpPr>
        <p:sp>
          <p:nvSpPr>
            <p:cNvPr id="141" name="Rectangle 14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42" name="TextBox 141"/>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cxnSp>
        <p:nvCxnSpPr>
          <p:cNvPr id="143" name="Straight Arrow Connector 142"/>
          <p:cNvCxnSpPr/>
          <p:nvPr/>
        </p:nvCxnSpPr>
        <p:spPr>
          <a:xfrm flipH="1" flipV="1">
            <a:off x="1373603" y="2609611"/>
            <a:ext cx="1620118" cy="1779672"/>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flipH="1" flipV="1">
            <a:off x="1373603" y="3090068"/>
            <a:ext cx="1577881" cy="2233176"/>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4" name="Straight Arrow Connector 143"/>
          <p:cNvCxnSpPr/>
          <p:nvPr/>
        </p:nvCxnSpPr>
        <p:spPr>
          <a:xfrm flipH="1" flipV="1">
            <a:off x="1373604" y="3601169"/>
            <a:ext cx="1620117" cy="2071124"/>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5" name="Straight Arrow Connector 144"/>
          <p:cNvCxnSpPr/>
          <p:nvPr/>
        </p:nvCxnSpPr>
        <p:spPr>
          <a:xfrm flipH="1" flipV="1">
            <a:off x="2647821" y="3601168"/>
            <a:ext cx="498301" cy="269977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2692936" y="3655079"/>
            <a:ext cx="2438826" cy="28778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flipH="1" flipV="1">
            <a:off x="2647821" y="2614735"/>
            <a:ext cx="2358153" cy="42515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flipH="1" flipV="1">
            <a:off x="2647821" y="3090068"/>
            <a:ext cx="2345195" cy="319493"/>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6" name="Straight Arrow Connector 145"/>
          <p:cNvCxnSpPr>
            <a:endCxn id="133" idx="1"/>
          </p:cNvCxnSpPr>
          <p:nvPr/>
        </p:nvCxnSpPr>
        <p:spPr>
          <a:xfrm flipV="1">
            <a:off x="4468199" y="2301979"/>
            <a:ext cx="2551553" cy="216008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8" name="Straight Arrow Connector 147"/>
          <p:cNvCxnSpPr/>
          <p:nvPr/>
        </p:nvCxnSpPr>
        <p:spPr>
          <a:xfrm flipV="1">
            <a:off x="4455774" y="345629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9" name="Straight Arrow Connector 148"/>
          <p:cNvCxnSpPr>
            <a:endCxn id="132" idx="1"/>
          </p:cNvCxnSpPr>
          <p:nvPr/>
        </p:nvCxnSpPr>
        <p:spPr>
          <a:xfrm flipV="1">
            <a:off x="6429375" y="2071145"/>
            <a:ext cx="577952" cy="111957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endCxn id="52" idx="1"/>
          </p:cNvCxnSpPr>
          <p:nvPr/>
        </p:nvCxnSpPr>
        <p:spPr>
          <a:xfrm>
            <a:off x="6315244" y="2209872"/>
            <a:ext cx="692083" cy="47855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endCxn id="8" idx="1"/>
          </p:cNvCxnSpPr>
          <p:nvPr/>
        </p:nvCxnSpPr>
        <p:spPr>
          <a:xfrm flipV="1">
            <a:off x="6315244" y="3350820"/>
            <a:ext cx="692083" cy="638749"/>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3" name="Rectangle 2"/>
          <p:cNvSpPr/>
          <p:nvPr/>
        </p:nvSpPr>
        <p:spPr>
          <a:xfrm>
            <a:off x="5961450" y="5323244"/>
            <a:ext cx="666141" cy="349048"/>
          </a:xfrm>
          <a:prstGeom prst="rect">
            <a:avLst/>
          </a:prstGeom>
          <a:solidFill>
            <a:schemeClr val="bg1">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12" name="Straight Arrow Connector 11"/>
          <p:cNvCxnSpPr>
            <a:endCxn id="58" idx="2"/>
          </p:cNvCxnSpPr>
          <p:nvPr/>
        </p:nvCxnSpPr>
        <p:spPr>
          <a:xfrm flipV="1">
            <a:off x="6283097" y="4389283"/>
            <a:ext cx="133420" cy="1103467"/>
          </a:xfrm>
          <a:prstGeom prst="straightConnector1">
            <a:avLst/>
          </a:prstGeom>
          <a:ln w="28575"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5" name="Right Arrow 14"/>
          <p:cNvSpPr/>
          <p:nvPr/>
        </p:nvSpPr>
        <p:spPr>
          <a:xfrm>
            <a:off x="4536343" y="3377715"/>
            <a:ext cx="393156" cy="244943"/>
          </a:xfrm>
          <a:prstGeom prst="rightArrow">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7" name="Rectangle 116"/>
          <p:cNvSpPr/>
          <p:nvPr/>
        </p:nvSpPr>
        <p:spPr>
          <a:xfrm>
            <a:off x="6141942" y="3420492"/>
            <a:ext cx="513741" cy="115274"/>
          </a:xfrm>
          <a:prstGeom prst="rect">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8" name="Rectangle 117"/>
          <p:cNvSpPr/>
          <p:nvPr/>
        </p:nvSpPr>
        <p:spPr>
          <a:xfrm>
            <a:off x="1574380" y="3190717"/>
            <a:ext cx="1073441" cy="184214"/>
          </a:xfrm>
          <a:prstGeom prst="rect">
            <a:avLst/>
          </a:prstGeom>
          <a:solidFill>
            <a:schemeClr val="bg2">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47" name="Rectangle 146"/>
          <p:cNvSpPr/>
          <p:nvPr/>
        </p:nvSpPr>
        <p:spPr>
          <a:xfrm>
            <a:off x="7012847" y="3104879"/>
            <a:ext cx="1073441" cy="184214"/>
          </a:xfrm>
          <a:prstGeom prst="rect">
            <a:avLst/>
          </a:prstGeom>
          <a:pattFill prst="diagBrick">
            <a:fgClr>
              <a:schemeClr val="bg2">
                <a:lumMod val="75000"/>
              </a:schemeClr>
            </a:fgClr>
            <a:bgClr>
              <a:prstClr val="white"/>
            </a:bgClr>
          </a:patt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54" name="TextBox 153"/>
          <p:cNvSpPr txBox="1"/>
          <p:nvPr/>
        </p:nvSpPr>
        <p:spPr>
          <a:xfrm>
            <a:off x="5943600" y="5715000"/>
            <a:ext cx="2234843" cy="400110"/>
          </a:xfrm>
          <a:prstGeom prst="rect">
            <a:avLst/>
          </a:prstGeom>
          <a:noFill/>
        </p:spPr>
        <p:txBody>
          <a:bodyPr wrap="none" rtlCol="0">
            <a:spAutoFit/>
          </a:bodyPr>
          <a:lstStyle/>
          <a:p>
            <a:r>
              <a:rPr lang="en-US" sz="2000" b="0" dirty="0">
                <a:latin typeface="Gill Sans" charset="0"/>
                <a:ea typeface="Gill Sans" charset="0"/>
                <a:cs typeface="Gill Sans" charset="0"/>
              </a:rPr>
              <a:t>active process &amp; PT</a:t>
            </a:r>
          </a:p>
        </p:txBody>
      </p:sp>
    </p:spTree>
    <p:extLst>
      <p:ext uri="{BB962C8B-B14F-4D97-AF65-F5344CB8AC3E}">
        <p14:creationId xmlns:p14="http://schemas.microsoft.com/office/powerpoint/2010/main" val="2648287120"/>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D3693-D46E-2F40-90FF-08D6C5787898}"/>
              </a:ext>
            </a:extLst>
          </p:cNvPr>
          <p:cNvSpPr>
            <a:spLocks noGrp="1"/>
          </p:cNvSpPr>
          <p:nvPr>
            <p:ph type="title"/>
          </p:nvPr>
        </p:nvSpPr>
        <p:spPr>
          <a:xfrm>
            <a:off x="152400" y="152400"/>
            <a:ext cx="8991600" cy="533400"/>
          </a:xfrm>
        </p:spPr>
        <p:txBody>
          <a:bodyPr/>
          <a:lstStyle/>
          <a:p>
            <a:r>
              <a:rPr lang="en-US" dirty="0" smtClean="0"/>
              <a:t>Recall: How to make </a:t>
            </a:r>
            <a:r>
              <a:rPr lang="en-US" dirty="0"/>
              <a:t>Address Translation Fast?</a:t>
            </a:r>
          </a:p>
        </p:txBody>
      </p:sp>
      <p:sp>
        <p:nvSpPr>
          <p:cNvPr id="3" name="Content Placeholder 2">
            <a:extLst>
              <a:ext uri="{FF2B5EF4-FFF2-40B4-BE49-F238E27FC236}">
                <a16:creationId xmlns:a16="http://schemas.microsoft.com/office/drawing/2014/main" id="{D3FAA51B-359D-B34B-89BD-C24123B32D86}"/>
              </a:ext>
            </a:extLst>
          </p:cNvPr>
          <p:cNvSpPr>
            <a:spLocks noGrp="1"/>
          </p:cNvSpPr>
          <p:nvPr>
            <p:ph idx="1"/>
          </p:nvPr>
        </p:nvSpPr>
        <p:spPr>
          <a:xfrm>
            <a:off x="609600" y="914400"/>
            <a:ext cx="7924800" cy="1143000"/>
          </a:xfrm>
        </p:spPr>
        <p:txBody>
          <a:bodyPr>
            <a:normAutofit fontScale="92500"/>
          </a:bodyPr>
          <a:lstStyle/>
          <a:p>
            <a:r>
              <a:rPr lang="en-US" dirty="0"/>
              <a:t>Cache results of recent translations !</a:t>
            </a:r>
          </a:p>
          <a:p>
            <a:pPr lvl="1"/>
            <a:r>
              <a:rPr lang="en-US" dirty="0"/>
              <a:t>Different from a traditional cache</a:t>
            </a:r>
          </a:p>
          <a:p>
            <a:pPr lvl="1"/>
            <a:r>
              <a:rPr lang="en-US" dirty="0"/>
              <a:t>Cache Page Table Entries using Virtual Page # as the key</a:t>
            </a:r>
          </a:p>
        </p:txBody>
      </p:sp>
      <p:sp>
        <p:nvSpPr>
          <p:cNvPr id="5" name="TextBox 4">
            <a:extLst>
              <a:ext uri="{FF2B5EF4-FFF2-40B4-BE49-F238E27FC236}">
                <a16:creationId xmlns:a16="http://schemas.microsoft.com/office/drawing/2014/main" id="{62B02452-E6CF-A049-BE31-AF7D38EE37E2}"/>
              </a:ext>
            </a:extLst>
          </p:cNvPr>
          <p:cNvSpPr txBox="1"/>
          <p:nvPr/>
        </p:nvSpPr>
        <p:spPr>
          <a:xfrm>
            <a:off x="831692" y="3106424"/>
            <a:ext cx="1245854" cy="646331"/>
          </a:xfrm>
          <a:prstGeom prst="rect">
            <a:avLst/>
          </a:prstGeom>
          <a:noFill/>
        </p:spPr>
        <p:txBody>
          <a:bodyPr wrap="none" rtlCol="0">
            <a:spAutoFit/>
          </a:bodyPr>
          <a:lstStyle/>
          <a:p>
            <a:r>
              <a:rPr lang="en-US" dirty="0"/>
              <a:t>Processor</a:t>
            </a:r>
          </a:p>
          <a:p>
            <a:pPr algn="ctr"/>
            <a:r>
              <a:rPr lang="en-US" dirty="0"/>
              <a:t>(core)</a:t>
            </a:r>
          </a:p>
        </p:txBody>
      </p:sp>
      <p:sp>
        <p:nvSpPr>
          <p:cNvPr id="6" name="TextBox 5">
            <a:extLst>
              <a:ext uri="{FF2B5EF4-FFF2-40B4-BE49-F238E27FC236}">
                <a16:creationId xmlns:a16="http://schemas.microsoft.com/office/drawing/2014/main" id="{A4683C37-5469-A241-A6FF-42D4A6A01D0A}"/>
              </a:ext>
            </a:extLst>
          </p:cNvPr>
          <p:cNvSpPr txBox="1"/>
          <p:nvPr/>
        </p:nvSpPr>
        <p:spPr>
          <a:xfrm>
            <a:off x="4999030" y="3244333"/>
            <a:ext cx="1119217" cy="369332"/>
          </a:xfrm>
          <a:prstGeom prst="rect">
            <a:avLst/>
          </a:prstGeom>
          <a:noFill/>
        </p:spPr>
        <p:txBody>
          <a:bodyPr wrap="none" rtlCol="0">
            <a:spAutoFit/>
          </a:bodyPr>
          <a:lstStyle/>
          <a:p>
            <a:r>
              <a:rPr lang="en-US" dirty="0"/>
              <a:t>Cache(s)</a:t>
            </a:r>
          </a:p>
        </p:txBody>
      </p:sp>
      <p:sp>
        <p:nvSpPr>
          <p:cNvPr id="7" name="TextBox 6">
            <a:extLst>
              <a:ext uri="{FF2B5EF4-FFF2-40B4-BE49-F238E27FC236}">
                <a16:creationId xmlns:a16="http://schemas.microsoft.com/office/drawing/2014/main" id="{114DF558-1AEC-A746-A4C6-48A9EB2AAE26}"/>
              </a:ext>
            </a:extLst>
          </p:cNvPr>
          <p:cNvSpPr txBox="1"/>
          <p:nvPr/>
        </p:nvSpPr>
        <p:spPr>
          <a:xfrm>
            <a:off x="7365629" y="2383710"/>
            <a:ext cx="1055097" cy="646331"/>
          </a:xfrm>
          <a:prstGeom prst="rect">
            <a:avLst/>
          </a:prstGeom>
          <a:noFill/>
        </p:spPr>
        <p:txBody>
          <a:bodyPr wrap="none" rtlCol="0">
            <a:spAutoFit/>
          </a:bodyPr>
          <a:lstStyle/>
          <a:p>
            <a:r>
              <a:rPr lang="en-US" dirty="0"/>
              <a:t>Physical</a:t>
            </a:r>
          </a:p>
          <a:p>
            <a:r>
              <a:rPr lang="en-US" dirty="0"/>
              <a:t>Memory</a:t>
            </a:r>
          </a:p>
        </p:txBody>
      </p:sp>
      <p:sp>
        <p:nvSpPr>
          <p:cNvPr id="8" name="TextBox 7">
            <a:extLst>
              <a:ext uri="{FF2B5EF4-FFF2-40B4-BE49-F238E27FC236}">
                <a16:creationId xmlns:a16="http://schemas.microsoft.com/office/drawing/2014/main" id="{2B741245-CC67-2D4B-B770-AFF1B4138453}"/>
              </a:ext>
            </a:extLst>
          </p:cNvPr>
          <p:cNvSpPr txBox="1"/>
          <p:nvPr/>
        </p:nvSpPr>
        <p:spPr>
          <a:xfrm>
            <a:off x="3113549" y="3244923"/>
            <a:ext cx="761747" cy="369332"/>
          </a:xfrm>
          <a:prstGeom prst="rect">
            <a:avLst/>
          </a:prstGeom>
          <a:noFill/>
        </p:spPr>
        <p:txBody>
          <a:bodyPr wrap="none" rtlCol="0">
            <a:spAutoFit/>
          </a:bodyPr>
          <a:lstStyle/>
          <a:p>
            <a:r>
              <a:rPr lang="en-US" dirty="0"/>
              <a:t>MMU</a:t>
            </a:r>
          </a:p>
        </p:txBody>
      </p:sp>
      <p:sp>
        <p:nvSpPr>
          <p:cNvPr id="9" name="Rectangle 8">
            <a:extLst>
              <a:ext uri="{FF2B5EF4-FFF2-40B4-BE49-F238E27FC236}">
                <a16:creationId xmlns:a16="http://schemas.microsoft.com/office/drawing/2014/main" id="{26B14CC0-8D08-9640-AD44-659B1880F71F}"/>
              </a:ext>
            </a:extLst>
          </p:cNvPr>
          <p:cNvSpPr/>
          <p:nvPr/>
        </p:nvSpPr>
        <p:spPr bwMode="auto">
          <a:xfrm>
            <a:off x="831692" y="2819989"/>
            <a:ext cx="1295400" cy="1219200"/>
          </a:xfrm>
          <a:prstGeom prst="rect">
            <a:avLst/>
          </a:prstGeom>
          <a:noFill/>
          <a:ln w="571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0" name="Rectangle 9">
            <a:extLst>
              <a:ext uri="{FF2B5EF4-FFF2-40B4-BE49-F238E27FC236}">
                <a16:creationId xmlns:a16="http://schemas.microsoft.com/office/drawing/2014/main" id="{7A0B5B44-A30A-4741-8411-678ECAD453EB}"/>
              </a:ext>
            </a:extLst>
          </p:cNvPr>
          <p:cNvSpPr/>
          <p:nvPr/>
        </p:nvSpPr>
        <p:spPr bwMode="auto">
          <a:xfrm>
            <a:off x="3092656" y="3039445"/>
            <a:ext cx="878333" cy="780288"/>
          </a:xfrm>
          <a:prstGeom prst="rect">
            <a:avLst/>
          </a:prstGeom>
          <a:noFill/>
          <a:ln w="571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1" name="Rectangle 10">
            <a:extLst>
              <a:ext uri="{FF2B5EF4-FFF2-40B4-BE49-F238E27FC236}">
                <a16:creationId xmlns:a16="http://schemas.microsoft.com/office/drawing/2014/main" id="{96F5AC61-1D41-B941-8620-8BA2E21C3ACD}"/>
              </a:ext>
            </a:extLst>
          </p:cNvPr>
          <p:cNvSpPr/>
          <p:nvPr/>
        </p:nvSpPr>
        <p:spPr bwMode="auto">
          <a:xfrm>
            <a:off x="4835037" y="2940980"/>
            <a:ext cx="1383965" cy="976039"/>
          </a:xfrm>
          <a:prstGeom prst="rect">
            <a:avLst/>
          </a:prstGeom>
          <a:noFill/>
          <a:ln w="571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2" name="Rectangle 11">
            <a:extLst>
              <a:ext uri="{FF2B5EF4-FFF2-40B4-BE49-F238E27FC236}">
                <a16:creationId xmlns:a16="http://schemas.microsoft.com/office/drawing/2014/main" id="{F29E2D9F-FE4C-184E-83BB-B0A268BB57C9}"/>
              </a:ext>
            </a:extLst>
          </p:cNvPr>
          <p:cNvSpPr/>
          <p:nvPr/>
        </p:nvSpPr>
        <p:spPr bwMode="auto">
          <a:xfrm>
            <a:off x="7323789" y="2286589"/>
            <a:ext cx="1119217" cy="2133600"/>
          </a:xfrm>
          <a:prstGeom prst="rect">
            <a:avLst/>
          </a:prstGeom>
          <a:noFill/>
          <a:ln w="571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cxnSp>
        <p:nvCxnSpPr>
          <p:cNvPr id="13" name="Straight Arrow Connector 12">
            <a:extLst>
              <a:ext uri="{FF2B5EF4-FFF2-40B4-BE49-F238E27FC236}">
                <a16:creationId xmlns:a16="http://schemas.microsoft.com/office/drawing/2014/main" id="{27F8B275-0933-6246-8588-21AC1DD7205D}"/>
              </a:ext>
            </a:extLst>
          </p:cNvPr>
          <p:cNvCxnSpPr/>
          <p:nvPr/>
        </p:nvCxnSpPr>
        <p:spPr bwMode="auto">
          <a:xfrm>
            <a:off x="2127092" y="3244923"/>
            <a:ext cx="965564" cy="0"/>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4" name="TextBox 13">
            <a:extLst>
              <a:ext uri="{FF2B5EF4-FFF2-40B4-BE49-F238E27FC236}">
                <a16:creationId xmlns:a16="http://schemas.microsoft.com/office/drawing/2014/main" id="{7F3013C5-0DC3-2141-BE41-7D06158A4300}"/>
              </a:ext>
            </a:extLst>
          </p:cNvPr>
          <p:cNvSpPr txBox="1"/>
          <p:nvPr/>
        </p:nvSpPr>
        <p:spPr>
          <a:xfrm rot="20126347">
            <a:off x="2272638" y="2561552"/>
            <a:ext cx="1795684" cy="307777"/>
          </a:xfrm>
          <a:prstGeom prst="rect">
            <a:avLst/>
          </a:prstGeom>
          <a:noFill/>
        </p:spPr>
        <p:txBody>
          <a:bodyPr wrap="none" rtlCol="0">
            <a:spAutoFit/>
          </a:bodyPr>
          <a:lstStyle/>
          <a:p>
            <a:r>
              <a:rPr lang="en-US" sz="1400" dirty="0">
                <a:latin typeface="Courier" pitchFamily="2" charset="0"/>
              </a:rPr>
              <a:t>Read &lt;</a:t>
            </a:r>
            <a:r>
              <a:rPr lang="en-US" sz="1400" dirty="0" err="1">
                <a:latin typeface="Courier" pitchFamily="2" charset="0"/>
              </a:rPr>
              <a:t>V_Addr</a:t>
            </a:r>
            <a:r>
              <a:rPr lang="en-US" sz="1400" dirty="0">
                <a:latin typeface="Courier" pitchFamily="2" charset="0"/>
              </a:rPr>
              <a:t> m&gt;</a:t>
            </a:r>
          </a:p>
        </p:txBody>
      </p:sp>
      <p:cxnSp>
        <p:nvCxnSpPr>
          <p:cNvPr id="16" name="Straight Arrow Connector 15">
            <a:extLst>
              <a:ext uri="{FF2B5EF4-FFF2-40B4-BE49-F238E27FC236}">
                <a16:creationId xmlns:a16="http://schemas.microsoft.com/office/drawing/2014/main" id="{22B26808-5550-BF49-98F8-77159BDFA9FC}"/>
              </a:ext>
            </a:extLst>
          </p:cNvPr>
          <p:cNvCxnSpPr>
            <a:cxnSpLocks/>
          </p:cNvCxnSpPr>
          <p:nvPr/>
        </p:nvCxnSpPr>
        <p:spPr bwMode="auto">
          <a:xfrm flipH="1">
            <a:off x="2127092" y="3605111"/>
            <a:ext cx="965564" cy="0"/>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7" name="Straight Arrow Connector 16">
            <a:extLst>
              <a:ext uri="{FF2B5EF4-FFF2-40B4-BE49-F238E27FC236}">
                <a16:creationId xmlns:a16="http://schemas.microsoft.com/office/drawing/2014/main" id="{AD80118E-4FF6-724B-AE01-B5157CAABE3A}"/>
              </a:ext>
            </a:extLst>
          </p:cNvPr>
          <p:cNvCxnSpPr>
            <a:cxnSpLocks/>
          </p:cNvCxnSpPr>
          <p:nvPr/>
        </p:nvCxnSpPr>
        <p:spPr bwMode="auto">
          <a:xfrm>
            <a:off x="3970989" y="3252805"/>
            <a:ext cx="864048" cy="0"/>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8" name="Straight Arrow Connector 17">
            <a:extLst>
              <a:ext uri="{FF2B5EF4-FFF2-40B4-BE49-F238E27FC236}">
                <a16:creationId xmlns:a16="http://schemas.microsoft.com/office/drawing/2014/main" id="{5B4F81B9-0496-6847-99C1-B5DBEA4B7414}"/>
              </a:ext>
            </a:extLst>
          </p:cNvPr>
          <p:cNvCxnSpPr>
            <a:cxnSpLocks/>
          </p:cNvCxnSpPr>
          <p:nvPr/>
        </p:nvCxnSpPr>
        <p:spPr bwMode="auto">
          <a:xfrm flipH="1">
            <a:off x="3970989" y="3605111"/>
            <a:ext cx="864048" cy="7882"/>
          </a:xfrm>
          <a:prstGeom prst="straightConnector1">
            <a:avLst/>
          </a:prstGeom>
          <a:solidFill>
            <a:schemeClr val="bg1"/>
          </a:solidFill>
          <a:ln w="5715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9" name="TextBox 18">
            <a:extLst>
              <a:ext uri="{FF2B5EF4-FFF2-40B4-BE49-F238E27FC236}">
                <a16:creationId xmlns:a16="http://schemas.microsoft.com/office/drawing/2014/main" id="{062D0E99-B17E-844A-8571-27DB760A18C4}"/>
              </a:ext>
            </a:extLst>
          </p:cNvPr>
          <p:cNvSpPr txBox="1"/>
          <p:nvPr/>
        </p:nvSpPr>
        <p:spPr>
          <a:xfrm rot="20126347">
            <a:off x="3940086" y="2501508"/>
            <a:ext cx="2117887" cy="307777"/>
          </a:xfrm>
          <a:prstGeom prst="rect">
            <a:avLst/>
          </a:prstGeom>
          <a:noFill/>
        </p:spPr>
        <p:txBody>
          <a:bodyPr wrap="none" rtlCol="0">
            <a:spAutoFit/>
          </a:bodyPr>
          <a:lstStyle/>
          <a:p>
            <a:r>
              <a:rPr lang="en-US" sz="1400" dirty="0">
                <a:latin typeface="Courier" pitchFamily="2" charset="0"/>
              </a:rPr>
              <a:t>Read &lt;</a:t>
            </a:r>
            <a:r>
              <a:rPr lang="en-US" sz="1400" dirty="0" err="1">
                <a:latin typeface="Courier" pitchFamily="2" charset="0"/>
              </a:rPr>
              <a:t>Phs_Addr</a:t>
            </a:r>
            <a:r>
              <a:rPr lang="en-US" sz="1400" dirty="0">
                <a:latin typeface="Courier" pitchFamily="2" charset="0"/>
              </a:rPr>
              <a:t> X &gt;</a:t>
            </a:r>
          </a:p>
        </p:txBody>
      </p:sp>
      <p:sp>
        <p:nvSpPr>
          <p:cNvPr id="20" name="Left-Right Arrow 19">
            <a:extLst>
              <a:ext uri="{FF2B5EF4-FFF2-40B4-BE49-F238E27FC236}">
                <a16:creationId xmlns:a16="http://schemas.microsoft.com/office/drawing/2014/main" id="{B3C0ACA3-7CF5-974E-B7E4-987924ADCA25}"/>
              </a:ext>
            </a:extLst>
          </p:cNvPr>
          <p:cNvSpPr/>
          <p:nvPr/>
        </p:nvSpPr>
        <p:spPr bwMode="auto">
          <a:xfrm>
            <a:off x="6219002" y="3252805"/>
            <a:ext cx="1104787" cy="352306"/>
          </a:xfrm>
          <a:prstGeom prst="leftRightArrow">
            <a:avLst/>
          </a:prstGeom>
          <a:solidFill>
            <a:schemeClr val="bg1"/>
          </a:solidFill>
          <a:ln w="571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1" name="TextBox 20">
            <a:extLst>
              <a:ext uri="{FF2B5EF4-FFF2-40B4-BE49-F238E27FC236}">
                <a16:creationId xmlns:a16="http://schemas.microsoft.com/office/drawing/2014/main" id="{28ABDD2B-3BF5-4145-BD5D-DE66AC5DBDB6}"/>
              </a:ext>
            </a:extLst>
          </p:cNvPr>
          <p:cNvSpPr txBox="1"/>
          <p:nvPr/>
        </p:nvSpPr>
        <p:spPr>
          <a:xfrm rot="18275228">
            <a:off x="5978552" y="3244291"/>
            <a:ext cx="1535998" cy="369332"/>
          </a:xfrm>
          <a:prstGeom prst="rect">
            <a:avLst/>
          </a:prstGeom>
          <a:noFill/>
        </p:spPr>
        <p:txBody>
          <a:bodyPr wrap="none" rtlCol="0">
            <a:spAutoFit/>
          </a:bodyPr>
          <a:lstStyle/>
          <a:p>
            <a:r>
              <a:rPr lang="en-US" dirty="0" smtClean="0">
                <a:solidFill>
                  <a:srgbClr val="FF0000"/>
                </a:solidFill>
              </a:rPr>
              <a:t>Memory Bus</a:t>
            </a:r>
            <a:endParaRPr lang="en-US" dirty="0">
              <a:solidFill>
                <a:srgbClr val="FF0000"/>
              </a:solidFill>
            </a:endParaRPr>
          </a:p>
        </p:txBody>
      </p:sp>
      <p:sp>
        <p:nvSpPr>
          <p:cNvPr id="22" name="TextBox 21">
            <a:extLst>
              <a:ext uri="{FF2B5EF4-FFF2-40B4-BE49-F238E27FC236}">
                <a16:creationId xmlns:a16="http://schemas.microsoft.com/office/drawing/2014/main" id="{707EEE8D-25F3-B04B-955E-318A4BFEE3D6}"/>
              </a:ext>
            </a:extLst>
          </p:cNvPr>
          <p:cNvSpPr txBox="1"/>
          <p:nvPr/>
        </p:nvSpPr>
        <p:spPr>
          <a:xfrm rot="20413803">
            <a:off x="7287883" y="3068138"/>
            <a:ext cx="1210588" cy="369332"/>
          </a:xfrm>
          <a:prstGeom prst="rect">
            <a:avLst/>
          </a:prstGeom>
          <a:noFill/>
        </p:spPr>
        <p:txBody>
          <a:bodyPr wrap="none" rtlCol="0">
            <a:spAutoFit/>
          </a:bodyPr>
          <a:lstStyle/>
          <a:p>
            <a:r>
              <a:rPr lang="en-US" dirty="0" err="1">
                <a:solidFill>
                  <a:srgbClr val="233AE1"/>
                </a:solidFill>
                <a:latin typeface="Gill Sans MT" panose="020B0502020104020203" pitchFamily="34" charset="77"/>
              </a:rPr>
              <a:t>pgm</a:t>
            </a:r>
            <a:r>
              <a:rPr lang="en-US" dirty="0">
                <a:solidFill>
                  <a:srgbClr val="233AE1"/>
                </a:solidFill>
                <a:latin typeface="Gill Sans MT" panose="020B0502020104020203" pitchFamily="34" charset="77"/>
              </a:rPr>
              <a:t> data</a:t>
            </a:r>
          </a:p>
        </p:txBody>
      </p:sp>
      <p:grpSp>
        <p:nvGrpSpPr>
          <p:cNvPr id="23" name="Group 22">
            <a:extLst>
              <a:ext uri="{FF2B5EF4-FFF2-40B4-BE49-F238E27FC236}">
                <a16:creationId xmlns:a16="http://schemas.microsoft.com/office/drawing/2014/main" id="{1A8CCD78-A7DB-A34C-B131-DBCC24BEF04E}"/>
              </a:ext>
            </a:extLst>
          </p:cNvPr>
          <p:cNvGrpSpPr/>
          <p:nvPr/>
        </p:nvGrpSpPr>
        <p:grpSpPr>
          <a:xfrm>
            <a:off x="7663864" y="3630497"/>
            <a:ext cx="736153" cy="650414"/>
            <a:chOff x="4800600" y="2854786"/>
            <a:chExt cx="736153" cy="650414"/>
          </a:xfrm>
        </p:grpSpPr>
        <p:sp>
          <p:nvSpPr>
            <p:cNvPr id="24" name="Rectangle 23">
              <a:extLst>
                <a:ext uri="{FF2B5EF4-FFF2-40B4-BE49-F238E27FC236}">
                  <a16:creationId xmlns:a16="http://schemas.microsoft.com/office/drawing/2014/main" id="{4C6B2777-5540-0D47-BE57-278961D70D57}"/>
                </a:ext>
              </a:extLst>
            </p:cNvPr>
            <p:cNvSpPr/>
            <p:nvPr/>
          </p:nvSpPr>
          <p:spPr bwMode="auto">
            <a:xfrm>
              <a:off x="4826448" y="2854786"/>
              <a:ext cx="659952" cy="650414"/>
            </a:xfrm>
            <a:prstGeom prst="rect">
              <a:avLst/>
            </a:prstGeom>
            <a:solidFill>
              <a:schemeClr val="bg1"/>
            </a:solidFill>
            <a:ln w="19050" cap="flat" cmpd="sng" algn="ctr">
              <a:solidFill>
                <a:schemeClr val="accent1">
                  <a:lumMod val="75000"/>
                </a:schemeClr>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rgbClr val="233AE1"/>
                </a:solidFill>
                <a:effectLst/>
                <a:latin typeface="Comic Sans MS" pitchFamily="66" charset="0"/>
              </a:endParaRPr>
            </a:p>
          </p:txBody>
        </p:sp>
        <p:sp>
          <p:nvSpPr>
            <p:cNvPr id="25" name="TextBox 24">
              <a:extLst>
                <a:ext uri="{FF2B5EF4-FFF2-40B4-BE49-F238E27FC236}">
                  <a16:creationId xmlns:a16="http://schemas.microsoft.com/office/drawing/2014/main" id="{49F4F545-DDFB-F04C-B321-80F82C98BCC4}"/>
                </a:ext>
              </a:extLst>
            </p:cNvPr>
            <p:cNvSpPr txBox="1"/>
            <p:nvPr/>
          </p:nvSpPr>
          <p:spPr>
            <a:xfrm>
              <a:off x="4800600" y="2883213"/>
              <a:ext cx="736153" cy="523220"/>
            </a:xfrm>
            <a:prstGeom prst="rect">
              <a:avLst/>
            </a:prstGeom>
            <a:noFill/>
            <a:ln>
              <a:noFill/>
            </a:ln>
          </p:spPr>
          <p:txBody>
            <a:bodyPr wrap="square" rtlCol="0">
              <a:spAutoFit/>
            </a:bodyPr>
            <a:lstStyle/>
            <a:p>
              <a:pPr algn="ctr"/>
              <a:r>
                <a:rPr lang="en-US" sz="1400" dirty="0">
                  <a:solidFill>
                    <a:srgbClr val="233AE1"/>
                  </a:solidFill>
                  <a:latin typeface="Arial" panose="020B0604020202020204" pitchFamily="34" charset="0"/>
                  <a:cs typeface="Arial" panose="020B0604020202020204" pitchFamily="34" charset="0"/>
                </a:rPr>
                <a:t>page tables</a:t>
              </a:r>
            </a:p>
          </p:txBody>
        </p:sp>
      </p:grpSp>
      <p:grpSp>
        <p:nvGrpSpPr>
          <p:cNvPr id="26" name="Group 25">
            <a:extLst>
              <a:ext uri="{FF2B5EF4-FFF2-40B4-BE49-F238E27FC236}">
                <a16:creationId xmlns:a16="http://schemas.microsoft.com/office/drawing/2014/main" id="{A286FF2D-7959-FA4D-A2EF-C527A3B9311F}"/>
              </a:ext>
            </a:extLst>
          </p:cNvPr>
          <p:cNvGrpSpPr/>
          <p:nvPr/>
        </p:nvGrpSpPr>
        <p:grpSpPr>
          <a:xfrm>
            <a:off x="2283689" y="3729566"/>
            <a:ext cx="736153" cy="336204"/>
            <a:chOff x="4800600" y="2854786"/>
            <a:chExt cx="736153" cy="336204"/>
          </a:xfrm>
        </p:grpSpPr>
        <p:sp>
          <p:nvSpPr>
            <p:cNvPr id="27" name="Rectangle 26">
              <a:extLst>
                <a:ext uri="{FF2B5EF4-FFF2-40B4-BE49-F238E27FC236}">
                  <a16:creationId xmlns:a16="http://schemas.microsoft.com/office/drawing/2014/main" id="{8E1C2B3E-9139-D947-A883-5D05038C1DF4}"/>
                </a:ext>
              </a:extLst>
            </p:cNvPr>
            <p:cNvSpPr/>
            <p:nvPr/>
          </p:nvSpPr>
          <p:spPr bwMode="auto">
            <a:xfrm>
              <a:off x="4826448" y="2854786"/>
              <a:ext cx="659952" cy="307777"/>
            </a:xfrm>
            <a:prstGeom prst="rect">
              <a:avLst/>
            </a:prstGeom>
            <a:solidFill>
              <a:schemeClr val="bg1"/>
            </a:solidFill>
            <a:ln w="19050" cap="flat" cmpd="sng" algn="ctr">
              <a:solidFill>
                <a:schemeClr val="accent1">
                  <a:lumMod val="75000"/>
                </a:schemeClr>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rgbClr val="233AE1"/>
                </a:solidFill>
                <a:effectLst/>
                <a:latin typeface="Comic Sans MS" pitchFamily="66" charset="0"/>
              </a:endParaRPr>
            </a:p>
          </p:txBody>
        </p:sp>
        <p:sp>
          <p:nvSpPr>
            <p:cNvPr id="28" name="TextBox 27">
              <a:extLst>
                <a:ext uri="{FF2B5EF4-FFF2-40B4-BE49-F238E27FC236}">
                  <a16:creationId xmlns:a16="http://schemas.microsoft.com/office/drawing/2014/main" id="{9A34331F-274A-1249-9E9E-23475F0A5BC9}"/>
                </a:ext>
              </a:extLst>
            </p:cNvPr>
            <p:cNvSpPr txBox="1"/>
            <p:nvPr/>
          </p:nvSpPr>
          <p:spPr>
            <a:xfrm>
              <a:off x="4800600" y="2883213"/>
              <a:ext cx="736153" cy="307777"/>
            </a:xfrm>
            <a:prstGeom prst="rect">
              <a:avLst/>
            </a:prstGeom>
            <a:noFill/>
            <a:ln>
              <a:noFill/>
            </a:ln>
          </p:spPr>
          <p:txBody>
            <a:bodyPr wrap="square" rtlCol="0">
              <a:spAutoFit/>
            </a:bodyPr>
            <a:lstStyle/>
            <a:p>
              <a:pPr algn="ctr"/>
              <a:r>
                <a:rPr lang="en-US" sz="1400" dirty="0">
                  <a:solidFill>
                    <a:srgbClr val="233AE1"/>
                  </a:solidFill>
                  <a:latin typeface="Arial" panose="020B0604020202020204" pitchFamily="34" charset="0"/>
                  <a:cs typeface="Arial" panose="020B0604020202020204" pitchFamily="34" charset="0"/>
                </a:rPr>
                <a:t>PTBR</a:t>
              </a:r>
            </a:p>
          </p:txBody>
        </p:sp>
      </p:grpSp>
      <p:grpSp>
        <p:nvGrpSpPr>
          <p:cNvPr id="4" name="Group 3">
            <a:extLst>
              <a:ext uri="{FF2B5EF4-FFF2-40B4-BE49-F238E27FC236}">
                <a16:creationId xmlns:a16="http://schemas.microsoft.com/office/drawing/2014/main" id="{5C95955C-1BDB-3543-BF35-2AEE77D3A65D}"/>
              </a:ext>
            </a:extLst>
          </p:cNvPr>
          <p:cNvGrpSpPr/>
          <p:nvPr/>
        </p:nvGrpSpPr>
        <p:grpSpPr>
          <a:xfrm>
            <a:off x="1957054" y="3881403"/>
            <a:ext cx="3514106" cy="1763136"/>
            <a:chOff x="1957054" y="3881403"/>
            <a:chExt cx="3514106" cy="1763136"/>
          </a:xfrm>
        </p:grpSpPr>
        <p:sp>
          <p:nvSpPr>
            <p:cNvPr id="29" name="Rectangle 28">
              <a:extLst>
                <a:ext uri="{FF2B5EF4-FFF2-40B4-BE49-F238E27FC236}">
                  <a16:creationId xmlns:a16="http://schemas.microsoft.com/office/drawing/2014/main" id="{0D35BBE0-DC35-6C4D-BD47-52B06B5F847E}"/>
                </a:ext>
              </a:extLst>
            </p:cNvPr>
            <p:cNvSpPr/>
            <p:nvPr/>
          </p:nvSpPr>
          <p:spPr bwMode="auto">
            <a:xfrm>
              <a:off x="1957056" y="4407561"/>
              <a:ext cx="3514103" cy="1236978"/>
            </a:xfrm>
            <a:prstGeom prst="rect">
              <a:avLst/>
            </a:prstGeom>
            <a:noFill/>
            <a:ln w="28575" cap="flat" cmpd="sng" algn="ctr">
              <a:solidFill>
                <a:srgbClr val="1C31CA"/>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r"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1" name="TextBox 30">
              <a:extLst>
                <a:ext uri="{FF2B5EF4-FFF2-40B4-BE49-F238E27FC236}">
                  <a16:creationId xmlns:a16="http://schemas.microsoft.com/office/drawing/2014/main" id="{E49A5157-0C51-8D40-8A9C-02214D65BA69}"/>
                </a:ext>
              </a:extLst>
            </p:cNvPr>
            <p:cNvSpPr txBox="1"/>
            <p:nvPr/>
          </p:nvSpPr>
          <p:spPr>
            <a:xfrm>
              <a:off x="1957054" y="4422041"/>
              <a:ext cx="3514104" cy="307777"/>
            </a:xfrm>
            <a:prstGeom prst="rect">
              <a:avLst/>
            </a:prstGeom>
            <a:noFill/>
          </p:spPr>
          <p:txBody>
            <a:bodyPr wrap="none" rtlCol="0">
              <a:spAutoFit/>
            </a:bodyPr>
            <a:lstStyle/>
            <a:p>
              <a:pPr algn="r"/>
              <a:r>
                <a:rPr lang="en-US" sz="1400" dirty="0" err="1">
                  <a:latin typeface="Courier" pitchFamily="2" charset="0"/>
                </a:rPr>
                <a:t>V_Pg</a:t>
              </a:r>
              <a:r>
                <a:rPr lang="en-US" sz="1400" dirty="0">
                  <a:latin typeface="Courier" pitchFamily="2" charset="0"/>
                </a:rPr>
                <a:t> M</a:t>
              </a:r>
              <a:r>
                <a:rPr lang="en-US" sz="1400" baseline="-25000" dirty="0">
                  <a:latin typeface="Courier" pitchFamily="2" charset="0"/>
                </a:rPr>
                <a:t>1</a:t>
              </a:r>
              <a:r>
                <a:rPr lang="en-US" sz="1400" dirty="0">
                  <a:latin typeface="Courier" pitchFamily="2" charset="0"/>
                </a:rPr>
                <a:t> : &lt;</a:t>
              </a:r>
              <a:r>
                <a:rPr lang="en-US" sz="1400" dirty="0" err="1">
                  <a:latin typeface="Courier" pitchFamily="2" charset="0"/>
                </a:rPr>
                <a:t>Phs_Frame</a:t>
              </a:r>
              <a:r>
                <a:rPr lang="en-US" sz="1400" dirty="0">
                  <a:latin typeface="Courier" pitchFamily="2" charset="0"/>
                </a:rPr>
                <a:t> #</a:t>
              </a:r>
              <a:r>
                <a:rPr lang="en-US" sz="1400" baseline="-25000" dirty="0">
                  <a:latin typeface="Courier" pitchFamily="2" charset="0"/>
                </a:rPr>
                <a:t>1</a:t>
              </a:r>
              <a:r>
                <a:rPr lang="en-US" sz="1400" dirty="0">
                  <a:latin typeface="Courier" pitchFamily="2" charset="0"/>
                </a:rPr>
                <a:t>, V, … &gt;</a:t>
              </a:r>
            </a:p>
          </p:txBody>
        </p:sp>
        <p:sp>
          <p:nvSpPr>
            <p:cNvPr id="32" name="TextBox 31">
              <a:extLst>
                <a:ext uri="{FF2B5EF4-FFF2-40B4-BE49-F238E27FC236}">
                  <a16:creationId xmlns:a16="http://schemas.microsoft.com/office/drawing/2014/main" id="{7AFF1427-C35A-CA49-A037-EEF11F039714}"/>
                </a:ext>
              </a:extLst>
            </p:cNvPr>
            <p:cNvSpPr txBox="1"/>
            <p:nvPr/>
          </p:nvSpPr>
          <p:spPr>
            <a:xfrm>
              <a:off x="1974688" y="4736377"/>
              <a:ext cx="3478837" cy="307777"/>
            </a:xfrm>
            <a:prstGeom prst="rect">
              <a:avLst/>
            </a:prstGeom>
            <a:noFill/>
          </p:spPr>
          <p:txBody>
            <a:bodyPr wrap="none" rtlCol="0">
              <a:spAutoFit/>
            </a:bodyPr>
            <a:lstStyle/>
            <a:p>
              <a:pPr algn="r"/>
              <a:r>
                <a:rPr lang="en-US" sz="1400" dirty="0" err="1">
                  <a:latin typeface="Courier" pitchFamily="2" charset="0"/>
                </a:rPr>
                <a:t>V_Pg</a:t>
              </a:r>
              <a:r>
                <a:rPr lang="en-US" sz="1400" dirty="0">
                  <a:latin typeface="Courier" pitchFamily="2" charset="0"/>
                </a:rPr>
                <a:t> M</a:t>
              </a:r>
              <a:r>
                <a:rPr lang="en-US" sz="1400" baseline="-25000" dirty="0">
                  <a:latin typeface="Courier" pitchFamily="2" charset="0"/>
                </a:rPr>
                <a:t>2</a:t>
              </a:r>
              <a:r>
                <a:rPr lang="en-US" sz="1400" dirty="0">
                  <a:latin typeface="Courier" pitchFamily="2" charset="0"/>
                </a:rPr>
                <a:t> : &lt;</a:t>
              </a:r>
              <a:r>
                <a:rPr lang="en-US" sz="1400" dirty="0" err="1">
                  <a:latin typeface="Courier" pitchFamily="2" charset="0"/>
                </a:rPr>
                <a:t>Phs_Frame</a:t>
              </a:r>
              <a:r>
                <a:rPr lang="en-US" sz="1400" dirty="0">
                  <a:latin typeface="Courier" pitchFamily="2" charset="0"/>
                </a:rPr>
                <a:t> #</a:t>
              </a:r>
              <a:r>
                <a:rPr lang="en-US" sz="1400" baseline="-25000" dirty="0">
                  <a:latin typeface="Courier" pitchFamily="2" charset="0"/>
                </a:rPr>
                <a:t>2</a:t>
              </a:r>
              <a:r>
                <a:rPr lang="en-US" sz="1400" dirty="0">
                  <a:latin typeface="Courier" pitchFamily="2" charset="0"/>
                </a:rPr>
                <a:t>, V, … &gt;</a:t>
              </a:r>
            </a:p>
          </p:txBody>
        </p:sp>
        <p:sp>
          <p:nvSpPr>
            <p:cNvPr id="33" name="TextBox 32">
              <a:extLst>
                <a:ext uri="{FF2B5EF4-FFF2-40B4-BE49-F238E27FC236}">
                  <a16:creationId xmlns:a16="http://schemas.microsoft.com/office/drawing/2014/main" id="{4C5F1702-2EBE-D444-AED8-D2E034D2CF8A}"/>
                </a:ext>
              </a:extLst>
            </p:cNvPr>
            <p:cNvSpPr txBox="1"/>
            <p:nvPr/>
          </p:nvSpPr>
          <p:spPr>
            <a:xfrm>
              <a:off x="1957055" y="5298279"/>
              <a:ext cx="3514104" cy="307777"/>
            </a:xfrm>
            <a:prstGeom prst="rect">
              <a:avLst/>
            </a:prstGeom>
            <a:noFill/>
          </p:spPr>
          <p:txBody>
            <a:bodyPr wrap="none" rtlCol="0">
              <a:spAutoFit/>
            </a:bodyPr>
            <a:lstStyle/>
            <a:p>
              <a:pPr algn="r"/>
              <a:r>
                <a:rPr lang="en-US" sz="1400" dirty="0" err="1">
                  <a:latin typeface="Courier" pitchFamily="2" charset="0"/>
                </a:rPr>
                <a:t>V_Pg</a:t>
              </a:r>
              <a:r>
                <a:rPr lang="en-US" sz="1400" dirty="0">
                  <a:latin typeface="Courier" pitchFamily="2" charset="0"/>
                </a:rPr>
                <a:t> M</a:t>
              </a:r>
              <a:r>
                <a:rPr lang="en-US" sz="1400" baseline="-25000" dirty="0">
                  <a:latin typeface="Courier" pitchFamily="2" charset="0"/>
                </a:rPr>
                <a:t>k</a:t>
              </a:r>
              <a:r>
                <a:rPr lang="en-US" sz="1400" dirty="0">
                  <a:latin typeface="Courier" pitchFamily="2" charset="0"/>
                </a:rPr>
                <a:t> : &lt;</a:t>
              </a:r>
              <a:r>
                <a:rPr lang="en-US" sz="1400" dirty="0" err="1">
                  <a:latin typeface="Courier" pitchFamily="2" charset="0"/>
                </a:rPr>
                <a:t>Phs_Frame</a:t>
              </a:r>
              <a:r>
                <a:rPr lang="en-US" sz="1400" dirty="0">
                  <a:latin typeface="Courier" pitchFamily="2" charset="0"/>
                </a:rPr>
                <a:t> #</a:t>
              </a:r>
              <a:r>
                <a:rPr lang="en-US" sz="1400" baseline="-25000" dirty="0">
                  <a:latin typeface="Courier" pitchFamily="2" charset="0"/>
                </a:rPr>
                <a:t>k</a:t>
              </a:r>
              <a:r>
                <a:rPr lang="en-US" sz="1400" dirty="0">
                  <a:latin typeface="Courier" pitchFamily="2" charset="0"/>
                </a:rPr>
                <a:t>, V, … &gt;</a:t>
              </a:r>
            </a:p>
          </p:txBody>
        </p:sp>
        <p:cxnSp>
          <p:nvCxnSpPr>
            <p:cNvPr id="35" name="Straight Connector 34">
              <a:extLst>
                <a:ext uri="{FF2B5EF4-FFF2-40B4-BE49-F238E27FC236}">
                  <a16:creationId xmlns:a16="http://schemas.microsoft.com/office/drawing/2014/main" id="{F9B4B030-A37E-844E-AB7B-A88A4A32B175}"/>
                </a:ext>
              </a:extLst>
            </p:cNvPr>
            <p:cNvCxnSpPr/>
            <p:nvPr/>
          </p:nvCxnSpPr>
          <p:spPr bwMode="auto">
            <a:xfrm>
              <a:off x="1957054" y="4729818"/>
              <a:ext cx="3514104" cy="0"/>
            </a:xfrm>
            <a:prstGeom prst="line">
              <a:avLst/>
            </a:prstGeom>
            <a:solidFill>
              <a:schemeClr val="bg1"/>
            </a:solidFill>
            <a:ln w="9525" cap="flat" cmpd="sng" algn="ctr">
              <a:solidFill>
                <a:srgbClr val="1C31CA"/>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6" name="Straight Connector 35">
              <a:extLst>
                <a:ext uri="{FF2B5EF4-FFF2-40B4-BE49-F238E27FC236}">
                  <a16:creationId xmlns:a16="http://schemas.microsoft.com/office/drawing/2014/main" id="{030B403E-16B0-6448-8DD4-D4114814872F}"/>
                </a:ext>
              </a:extLst>
            </p:cNvPr>
            <p:cNvCxnSpPr/>
            <p:nvPr/>
          </p:nvCxnSpPr>
          <p:spPr bwMode="auto">
            <a:xfrm>
              <a:off x="1957056" y="5050710"/>
              <a:ext cx="3514104" cy="0"/>
            </a:xfrm>
            <a:prstGeom prst="line">
              <a:avLst/>
            </a:prstGeom>
            <a:solidFill>
              <a:schemeClr val="bg1"/>
            </a:solidFill>
            <a:ln w="9525" cap="flat" cmpd="sng" algn="ctr">
              <a:solidFill>
                <a:srgbClr val="1C31CA"/>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37" name="Left-Right Arrow 36">
              <a:extLst>
                <a:ext uri="{FF2B5EF4-FFF2-40B4-BE49-F238E27FC236}">
                  <a16:creationId xmlns:a16="http://schemas.microsoft.com/office/drawing/2014/main" id="{27966F0C-AE02-9741-A662-FEF701CC62B3}"/>
                </a:ext>
              </a:extLst>
            </p:cNvPr>
            <p:cNvSpPr/>
            <p:nvPr/>
          </p:nvSpPr>
          <p:spPr bwMode="auto">
            <a:xfrm rot="5400000">
              <a:off x="3277705" y="3954440"/>
              <a:ext cx="498380" cy="352306"/>
            </a:xfrm>
            <a:prstGeom prst="leftRightArrow">
              <a:avLst/>
            </a:prstGeom>
            <a:solidFill>
              <a:schemeClr val="bg1"/>
            </a:solidFill>
            <a:ln w="19050" cap="flat" cmpd="sng" algn="ctr">
              <a:solidFill>
                <a:srgbClr val="1C31CA"/>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sp>
        <p:nvSpPr>
          <p:cNvPr id="15" name="Rectangle 14">
            <a:extLst>
              <a:ext uri="{FF2B5EF4-FFF2-40B4-BE49-F238E27FC236}">
                <a16:creationId xmlns:a16="http://schemas.microsoft.com/office/drawing/2014/main" id="{FE9F712C-12CC-C040-8088-404BAE98D87D}"/>
              </a:ext>
            </a:extLst>
          </p:cNvPr>
          <p:cNvSpPr/>
          <p:nvPr/>
        </p:nvSpPr>
        <p:spPr bwMode="auto">
          <a:xfrm>
            <a:off x="7765912" y="4146915"/>
            <a:ext cx="539888" cy="133996"/>
          </a:xfrm>
          <a:prstGeom prst="rect">
            <a:avLst/>
          </a:prstGeom>
          <a:solidFill>
            <a:schemeClr val="accent2"/>
          </a:solidFill>
          <a:ln w="12700" cap="flat" cmpd="sng" algn="ctr">
            <a:solidFill>
              <a:schemeClr val="accent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cxnSp>
        <p:nvCxnSpPr>
          <p:cNvPr id="34" name="Straight Arrow Connector 33">
            <a:extLst>
              <a:ext uri="{FF2B5EF4-FFF2-40B4-BE49-F238E27FC236}">
                <a16:creationId xmlns:a16="http://schemas.microsoft.com/office/drawing/2014/main" id="{7B87BE84-1C01-6D44-ABF9-A871E222C705}"/>
              </a:ext>
            </a:extLst>
          </p:cNvPr>
          <p:cNvCxnSpPr>
            <a:endCxn id="32" idx="3"/>
          </p:cNvCxnSpPr>
          <p:nvPr/>
        </p:nvCxnSpPr>
        <p:spPr bwMode="auto">
          <a:xfrm flipH="1">
            <a:off x="5453525" y="4182144"/>
            <a:ext cx="2236187" cy="708122"/>
          </a:xfrm>
          <a:prstGeom prst="straightConnector1">
            <a:avLst/>
          </a:prstGeom>
          <a:solidFill>
            <a:schemeClr val="bg1"/>
          </a:solidFill>
          <a:ln w="12700" cap="flat" cmpd="sng" algn="ctr">
            <a:solidFill>
              <a:schemeClr val="accent1"/>
            </a:solidFill>
            <a:prstDash val="dash"/>
            <a:round/>
            <a:headEnd type="none" w="med" len="med"/>
            <a:tailEnd type="triangle"/>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38" name="TextBox 37">
            <a:extLst>
              <a:ext uri="{FF2B5EF4-FFF2-40B4-BE49-F238E27FC236}">
                <a16:creationId xmlns:a16="http://schemas.microsoft.com/office/drawing/2014/main" id="{7AFF1427-C35A-CA49-A037-EEF11F039714}"/>
              </a:ext>
            </a:extLst>
          </p:cNvPr>
          <p:cNvSpPr txBox="1"/>
          <p:nvPr/>
        </p:nvSpPr>
        <p:spPr>
          <a:xfrm>
            <a:off x="1974687" y="4743166"/>
            <a:ext cx="3478837" cy="307777"/>
          </a:xfrm>
          <a:prstGeom prst="rect">
            <a:avLst/>
          </a:prstGeom>
          <a:solidFill>
            <a:schemeClr val="accent2"/>
          </a:solidFill>
        </p:spPr>
        <p:txBody>
          <a:bodyPr wrap="none" rtlCol="0">
            <a:spAutoFit/>
          </a:bodyPr>
          <a:lstStyle/>
          <a:p>
            <a:pPr algn="r"/>
            <a:r>
              <a:rPr lang="en-US" sz="1400" dirty="0" err="1">
                <a:latin typeface="Courier" pitchFamily="2" charset="0"/>
              </a:rPr>
              <a:t>V_Pg</a:t>
            </a:r>
            <a:r>
              <a:rPr lang="en-US" sz="1400" dirty="0">
                <a:latin typeface="Courier" pitchFamily="2" charset="0"/>
              </a:rPr>
              <a:t> M</a:t>
            </a:r>
            <a:r>
              <a:rPr lang="en-US" sz="1400" baseline="-25000" dirty="0">
                <a:latin typeface="Courier" pitchFamily="2" charset="0"/>
              </a:rPr>
              <a:t>2</a:t>
            </a:r>
            <a:r>
              <a:rPr lang="en-US" sz="1400" dirty="0">
                <a:latin typeface="Courier" pitchFamily="2" charset="0"/>
              </a:rPr>
              <a:t> : &lt;</a:t>
            </a:r>
            <a:r>
              <a:rPr lang="en-US" sz="1400" dirty="0" err="1">
                <a:latin typeface="Courier" pitchFamily="2" charset="0"/>
              </a:rPr>
              <a:t>Phs_Frame</a:t>
            </a:r>
            <a:r>
              <a:rPr lang="en-US" sz="1400" dirty="0">
                <a:latin typeface="Courier" pitchFamily="2" charset="0"/>
              </a:rPr>
              <a:t> #</a:t>
            </a:r>
            <a:r>
              <a:rPr lang="en-US" sz="1400" baseline="-25000" dirty="0">
                <a:latin typeface="Courier" pitchFamily="2" charset="0"/>
              </a:rPr>
              <a:t>2</a:t>
            </a:r>
            <a:r>
              <a:rPr lang="en-US" sz="1400" dirty="0">
                <a:latin typeface="Courier" pitchFamily="2" charset="0"/>
              </a:rPr>
              <a:t>, V, … &gt;</a:t>
            </a:r>
          </a:p>
        </p:txBody>
      </p:sp>
    </p:spTree>
    <p:extLst>
      <p:ext uri="{BB962C8B-B14F-4D97-AF65-F5344CB8AC3E}">
        <p14:creationId xmlns:p14="http://schemas.microsoft.com/office/powerpoint/2010/main" val="6198768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1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childTnLst>
                                </p:cTn>
                              </p:par>
                            </p:childTnLst>
                          </p:cTn>
                        </p:par>
                        <p:par>
                          <p:cTn id="12" fill="hold">
                            <p:stCondLst>
                              <p:cond delay="0"/>
                            </p:stCondLst>
                            <p:childTnLst>
                              <p:par>
                                <p:cTn id="13" presetID="22" presetClass="entr" presetSubtype="1" fill="hold"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wipe(up)">
                                      <p:cBhvr>
                                        <p:cTn id="15" dur="500"/>
                                        <p:tgtEl>
                                          <p:spTgt spid="34"/>
                                        </p:tgtEl>
                                      </p:cBhvr>
                                    </p:animEffect>
                                  </p:childTnLst>
                                </p:cTn>
                              </p:par>
                            </p:childTnLst>
                          </p:cTn>
                        </p:par>
                        <p:par>
                          <p:cTn id="16" fill="hold">
                            <p:stCondLst>
                              <p:cond delay="500"/>
                            </p:stCondLst>
                            <p:childTnLst>
                              <p:par>
                                <p:cTn id="17" presetID="1" presetClass="entr" presetSubtype="0" fill="hold" grpId="0" nodeType="afterEffect">
                                  <p:stCondLst>
                                    <p:cond delay="0"/>
                                  </p:stCondLst>
                                  <p:childTnLst>
                                    <p:set>
                                      <p:cBhvr>
                                        <p:cTn id="18"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3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Rectangle 146"/>
          <p:cNvSpPr/>
          <p:nvPr/>
        </p:nvSpPr>
        <p:spPr>
          <a:xfrm>
            <a:off x="7012847" y="3104879"/>
            <a:ext cx="1073441" cy="184214"/>
          </a:xfrm>
          <a:prstGeom prst="rect">
            <a:avLst/>
          </a:prstGeom>
          <a:pattFill prst="diagBrick">
            <a:fgClr>
              <a:schemeClr val="bg2">
                <a:lumMod val="75000"/>
              </a:schemeClr>
            </a:fgClr>
            <a:bgClr>
              <a:prstClr val="white"/>
            </a:bgClr>
          </a:patt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 name="Title 1"/>
          <p:cNvSpPr>
            <a:spLocks noGrp="1"/>
          </p:cNvSpPr>
          <p:nvPr>
            <p:ph type="title"/>
          </p:nvPr>
        </p:nvSpPr>
        <p:spPr>
          <a:xfrm>
            <a:off x="317500" y="0"/>
            <a:ext cx="8369300" cy="875619"/>
          </a:xfrm>
        </p:spPr>
        <p:txBody>
          <a:bodyPr>
            <a:normAutofit/>
          </a:bodyPr>
          <a:lstStyle/>
          <a:p>
            <a:r>
              <a:rPr lang="en-US" dirty="0"/>
              <a:t>On page Fault … schedule other P or T</a:t>
            </a:r>
          </a:p>
        </p:txBody>
      </p:sp>
      <p:sp>
        <p:nvSpPr>
          <p:cNvPr id="7" name="Can 6"/>
          <p:cNvSpPr/>
          <p:nvPr/>
        </p:nvSpPr>
        <p:spPr>
          <a:xfrm>
            <a:off x="57686" y="1299449"/>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559577" y="930117"/>
            <a:ext cx="1695016" cy="400110"/>
          </a:xfrm>
          <a:prstGeom prst="rect">
            <a:avLst/>
          </a:prstGeom>
          <a:noFill/>
        </p:spPr>
        <p:txBody>
          <a:bodyPr wrap="none" rtlCol="0">
            <a:spAutoFit/>
          </a:bodyPr>
          <a:lstStyle/>
          <a:p>
            <a:r>
              <a:rPr lang="en-US" sz="2000" b="0" dirty="0">
                <a:latin typeface="Gill Sans" charset="0"/>
                <a:ea typeface="Gill Sans" charset="0"/>
                <a:cs typeface="Gill Sans" charset="0"/>
              </a:rPr>
              <a:t>disk (huge, TB)</a:t>
            </a:r>
          </a:p>
        </p:txBody>
      </p:sp>
      <p:sp>
        <p:nvSpPr>
          <p:cNvPr id="10" name="TextBox 9"/>
          <p:cNvSpPr txBox="1"/>
          <p:nvPr/>
        </p:nvSpPr>
        <p:spPr>
          <a:xfrm>
            <a:off x="7064163" y="1211468"/>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8" name="Rectangle 7"/>
          <p:cNvSpPr/>
          <p:nvPr/>
        </p:nvSpPr>
        <p:spPr>
          <a:xfrm>
            <a:off x="7007327" y="1809750"/>
            <a:ext cx="1073441" cy="308213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6" name="Rectangle 45"/>
          <p:cNvSpPr/>
          <p:nvPr/>
        </p:nvSpPr>
        <p:spPr>
          <a:xfrm>
            <a:off x="7007367" y="3655079"/>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7007327" y="4539963"/>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7007327" y="3317890"/>
            <a:ext cx="1073441" cy="184214"/>
          </a:xfrm>
          <a:prstGeom prst="rect">
            <a:avLst/>
          </a:prstGeom>
          <a:solidFill>
            <a:srgbClr val="02E3E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1" name="Rectangle 50"/>
          <p:cNvSpPr/>
          <p:nvPr/>
        </p:nvSpPr>
        <p:spPr>
          <a:xfrm>
            <a:off x="7007327" y="4737959"/>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7007327" y="2596317"/>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8153400" y="4289274"/>
            <a:ext cx="990599" cy="1015663"/>
          </a:xfrm>
          <a:prstGeom prst="rect">
            <a:avLst/>
          </a:prstGeom>
          <a:noFill/>
        </p:spPr>
        <p:txBody>
          <a:bodyPr wrap="square" rtlCol="0">
            <a:spAutoFit/>
          </a:bodyPr>
          <a:lstStyle/>
          <a:p>
            <a:r>
              <a:rPr lang="en-US" sz="2000" b="0" dirty="0">
                <a:latin typeface="Gill Sans" charset="0"/>
                <a:ea typeface="Gill Sans" charset="0"/>
                <a:cs typeface="Gill Sans" charset="0"/>
              </a:rPr>
              <a:t>kernel code &amp; data</a:t>
            </a:r>
          </a:p>
        </p:txBody>
      </p:sp>
      <p:sp>
        <p:nvSpPr>
          <p:cNvPr id="54" name="TextBox 53"/>
          <p:cNvSpPr txBox="1"/>
          <p:nvPr/>
        </p:nvSpPr>
        <p:spPr>
          <a:xfrm>
            <a:off x="8153400" y="2477446"/>
            <a:ext cx="990600" cy="1015663"/>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8077200" y="3558073"/>
            <a:ext cx="1365250" cy="646331"/>
          </a:xfrm>
          <a:prstGeom prst="rect">
            <a:avLst/>
          </a:prstGeom>
          <a:noFill/>
        </p:spPr>
        <p:txBody>
          <a:bodyPr wrap="square" rtlCol="0">
            <a:spAutoFit/>
          </a:bodyPr>
          <a:lstStyle/>
          <a:p>
            <a:r>
              <a:rPr lang="en-US" b="0" dirty="0">
                <a:latin typeface="Gill Sans" charset="0"/>
                <a:ea typeface="Gill Sans" charset="0"/>
                <a:cs typeface="Gill Sans" charset="0"/>
              </a:rPr>
              <a:t>user </a:t>
            </a:r>
            <a:r>
              <a:rPr lang="en-US" b="0" dirty="0" err="1">
                <a:latin typeface="Gill Sans" charset="0"/>
                <a:ea typeface="Gill Sans" charset="0"/>
                <a:cs typeface="Gill Sans" charset="0"/>
              </a:rPr>
              <a:t>pagetable</a:t>
            </a:r>
            <a:endParaRPr lang="en-US" b="0" dirty="0">
              <a:latin typeface="Gill Sans" charset="0"/>
              <a:ea typeface="Gill Sans" charset="0"/>
              <a:cs typeface="Gill Sans" charset="0"/>
            </a:endParaRPr>
          </a:p>
        </p:txBody>
      </p:sp>
      <p:sp>
        <p:nvSpPr>
          <p:cNvPr id="56" name="Rectangle 55"/>
          <p:cNvSpPr/>
          <p:nvPr/>
        </p:nvSpPr>
        <p:spPr>
          <a:xfrm>
            <a:off x="7007327" y="2861622"/>
            <a:ext cx="1073441" cy="184214"/>
          </a:xfrm>
          <a:prstGeom prst="rect">
            <a:avLst/>
          </a:prstGeom>
          <a:solidFill>
            <a:schemeClr val="accent6">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7007367" y="3831138"/>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1" name="Rectangle 60"/>
          <p:cNvSpPr/>
          <p:nvPr/>
        </p:nvSpPr>
        <p:spPr>
          <a:xfrm>
            <a:off x="1591718" y="3572668"/>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2" name="TextBox 61"/>
          <p:cNvSpPr txBox="1"/>
          <p:nvPr/>
        </p:nvSpPr>
        <p:spPr>
          <a:xfrm>
            <a:off x="1799703" y="3679586"/>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63" name="Group 62"/>
          <p:cNvGrpSpPr/>
          <p:nvPr/>
        </p:nvGrpSpPr>
        <p:grpSpPr>
          <a:xfrm>
            <a:off x="1591718" y="3090068"/>
            <a:ext cx="1056103" cy="507028"/>
            <a:chOff x="4133850" y="3404709"/>
            <a:chExt cx="1056103" cy="507028"/>
          </a:xfrm>
        </p:grpSpPr>
        <p:sp>
          <p:nvSpPr>
            <p:cNvPr id="64" name="Rectangle 6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5" name="TextBox 6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66" name="Group 65"/>
          <p:cNvGrpSpPr/>
          <p:nvPr/>
        </p:nvGrpSpPr>
        <p:grpSpPr>
          <a:xfrm>
            <a:off x="1591718" y="2609611"/>
            <a:ext cx="1056103" cy="400110"/>
            <a:chOff x="4133850" y="3511627"/>
            <a:chExt cx="1056103" cy="400110"/>
          </a:xfrm>
        </p:grpSpPr>
        <p:sp>
          <p:nvSpPr>
            <p:cNvPr id="67" name="Rectangle 66"/>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8" name="TextBox 67"/>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69" name="Group 68"/>
          <p:cNvGrpSpPr/>
          <p:nvPr/>
        </p:nvGrpSpPr>
        <p:grpSpPr>
          <a:xfrm>
            <a:off x="1591718" y="2112245"/>
            <a:ext cx="1056103" cy="400110"/>
            <a:chOff x="4133850" y="3404709"/>
            <a:chExt cx="1056103" cy="400110"/>
          </a:xfrm>
        </p:grpSpPr>
        <p:sp>
          <p:nvSpPr>
            <p:cNvPr id="70" name="Rectangle 69"/>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71" name="TextBox 70"/>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cxnSp>
        <p:nvCxnSpPr>
          <p:cNvPr id="72" name="Straight Arrow Connector 71"/>
          <p:cNvCxnSpPr/>
          <p:nvPr/>
        </p:nvCxnSpPr>
        <p:spPr>
          <a:xfrm flipH="1">
            <a:off x="2647821" y="2112245"/>
            <a:ext cx="2352306" cy="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grpSp>
        <p:nvGrpSpPr>
          <p:cNvPr id="14" name="Group 13"/>
          <p:cNvGrpSpPr/>
          <p:nvPr/>
        </p:nvGrpSpPr>
        <p:grpSpPr>
          <a:xfrm>
            <a:off x="4908550" y="1043544"/>
            <a:ext cx="1967268" cy="3386768"/>
            <a:chOff x="4813299" y="1043543"/>
            <a:chExt cx="2046175" cy="3547583"/>
          </a:xfrm>
        </p:grpSpPr>
        <p:sp>
          <p:nvSpPr>
            <p:cNvPr id="21" name="Rectangle 20"/>
            <p:cNvSpPr/>
            <p:nvPr/>
          </p:nvSpPr>
          <p:spPr>
            <a:xfrm>
              <a:off x="4821894" y="1487603"/>
              <a:ext cx="1236710" cy="3103523"/>
            </a:xfrm>
            <a:prstGeom prst="rect">
              <a:avLst/>
            </a:prstGeom>
            <a:solidFill>
              <a:schemeClr val="accent1">
                <a:lumMod val="20000"/>
                <a:lumOff val="80000"/>
                <a:alpha val="2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2" name="Rectangle 21"/>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5116534" y="4060979"/>
              <a:ext cx="720607" cy="419109"/>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4908549" y="3471461"/>
              <a:ext cx="1056103" cy="526026"/>
              <a:chOff x="4133850" y="3404709"/>
              <a:chExt cx="1056103" cy="526026"/>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58917" cy="419108"/>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32" name="Group 31"/>
            <p:cNvGrpSpPr/>
            <p:nvPr/>
          </p:nvGrpSpPr>
          <p:grpSpPr>
            <a:xfrm>
              <a:off x="4908549" y="3102129"/>
              <a:ext cx="1056103" cy="419109"/>
              <a:chOff x="4133850" y="3511627"/>
              <a:chExt cx="1056103" cy="419109"/>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700470" cy="419109"/>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4908549" y="2102817"/>
              <a:ext cx="1056103" cy="419109"/>
              <a:chOff x="4133850" y="3404709"/>
              <a:chExt cx="1056103" cy="419109"/>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38947" cy="419109"/>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4908549" y="1548818"/>
              <a:ext cx="1092113" cy="526026"/>
              <a:chOff x="4133850" y="3404709"/>
              <a:chExt cx="1092113" cy="526026"/>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66263" cy="419108"/>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6162209" y="1444625"/>
              <a:ext cx="439081" cy="3103523"/>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88" name="TextBox 87"/>
            <p:cNvSpPr txBox="1"/>
            <p:nvPr/>
          </p:nvSpPr>
          <p:spPr>
            <a:xfrm>
              <a:off x="4845049" y="1055211"/>
              <a:ext cx="845185" cy="419109"/>
            </a:xfrm>
            <a:prstGeom prst="rect">
              <a:avLst/>
            </a:prstGeom>
            <a:noFill/>
          </p:spPr>
          <p:txBody>
            <a:bodyPr wrap="none" rtlCol="0">
              <a:spAutoFit/>
            </a:bodyPr>
            <a:lstStyle/>
            <a:p>
              <a:r>
                <a:rPr lang="en-US" sz="2000" b="0" dirty="0">
                  <a:latin typeface="Gill Sans" charset="0"/>
                  <a:ea typeface="Gill Sans" charset="0"/>
                  <a:cs typeface="Gill Sans" charset="0"/>
                </a:rPr>
                <a:t>VAS 1</a:t>
              </a:r>
            </a:p>
          </p:txBody>
        </p:sp>
        <p:sp>
          <p:nvSpPr>
            <p:cNvPr id="73" name="TextBox 72"/>
            <p:cNvSpPr txBox="1"/>
            <p:nvPr/>
          </p:nvSpPr>
          <p:spPr>
            <a:xfrm>
              <a:off x="6162209" y="1043543"/>
              <a:ext cx="697265" cy="419109"/>
            </a:xfrm>
            <a:prstGeom prst="rect">
              <a:avLst/>
            </a:prstGeom>
            <a:noFill/>
          </p:spPr>
          <p:txBody>
            <a:bodyPr wrap="none" rtlCol="0">
              <a:spAutoFit/>
            </a:bodyPr>
            <a:lstStyle/>
            <a:p>
              <a:r>
                <a:rPr lang="en-US" sz="2000" b="0" dirty="0">
                  <a:latin typeface="Gill Sans" charset="0"/>
                  <a:ea typeface="Gill Sans" charset="0"/>
                  <a:cs typeface="Gill Sans" charset="0"/>
                </a:rPr>
                <a:t>PT 1</a:t>
              </a:r>
            </a:p>
          </p:txBody>
        </p:sp>
      </p:grpSp>
      <p:grpSp>
        <p:nvGrpSpPr>
          <p:cNvPr id="104" name="Group 103"/>
          <p:cNvGrpSpPr/>
          <p:nvPr/>
        </p:nvGrpSpPr>
        <p:grpSpPr>
          <a:xfrm>
            <a:off x="2889787" y="3377715"/>
            <a:ext cx="2001946" cy="3352751"/>
            <a:chOff x="4813299" y="1043543"/>
            <a:chExt cx="2028015" cy="3547583"/>
          </a:xfrm>
        </p:grpSpPr>
        <p:sp>
          <p:nvSpPr>
            <p:cNvPr id="105" name="Rectangle 104"/>
            <p:cNvSpPr/>
            <p:nvPr/>
          </p:nvSpPr>
          <p:spPr>
            <a:xfrm>
              <a:off x="4821893" y="1487603"/>
              <a:ext cx="1232372"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6" name="Rectangle 105"/>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7" name="TextBox 106"/>
            <p:cNvSpPr txBox="1"/>
            <p:nvPr/>
          </p:nvSpPr>
          <p:spPr>
            <a:xfrm>
              <a:off x="5116534" y="4060978"/>
              <a:ext cx="701840" cy="423361"/>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108" name="Group 107"/>
            <p:cNvGrpSpPr/>
            <p:nvPr/>
          </p:nvGrpSpPr>
          <p:grpSpPr>
            <a:xfrm>
              <a:off x="4908549" y="3471461"/>
              <a:ext cx="1056103" cy="530279"/>
              <a:chOff x="4133850" y="3404709"/>
              <a:chExt cx="1056103" cy="530279"/>
            </a:xfrm>
          </p:grpSpPr>
          <p:sp>
            <p:nvSpPr>
              <p:cNvPr id="127" name="Rectangle 126"/>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8" name="TextBox 127"/>
              <p:cNvSpPr txBox="1"/>
              <p:nvPr/>
            </p:nvSpPr>
            <p:spPr>
              <a:xfrm>
                <a:off x="4359700" y="3511627"/>
                <a:ext cx="641757" cy="423361"/>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109" name="Group 108"/>
            <p:cNvGrpSpPr/>
            <p:nvPr/>
          </p:nvGrpSpPr>
          <p:grpSpPr>
            <a:xfrm>
              <a:off x="4908549" y="3102129"/>
              <a:ext cx="1056103" cy="423361"/>
              <a:chOff x="4133850" y="3511627"/>
              <a:chExt cx="1056103" cy="423361"/>
            </a:xfrm>
          </p:grpSpPr>
          <p:sp>
            <p:nvSpPr>
              <p:cNvPr id="125" name="Rectangle 12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6" name="TextBox 125"/>
              <p:cNvSpPr txBox="1"/>
              <p:nvPr/>
            </p:nvSpPr>
            <p:spPr>
              <a:xfrm>
                <a:off x="4359700" y="3511627"/>
                <a:ext cx="682227" cy="423361"/>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10" name="Group 109"/>
            <p:cNvGrpSpPr/>
            <p:nvPr/>
          </p:nvGrpSpPr>
          <p:grpSpPr>
            <a:xfrm>
              <a:off x="4908549" y="2102817"/>
              <a:ext cx="1056103" cy="423361"/>
              <a:chOff x="4133850" y="3404709"/>
              <a:chExt cx="1056103" cy="423361"/>
            </a:xfrm>
          </p:grpSpPr>
          <p:sp>
            <p:nvSpPr>
              <p:cNvPr id="123" name="Rectangle 122"/>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4" name="TextBox 123"/>
              <p:cNvSpPr txBox="1"/>
              <p:nvPr/>
            </p:nvSpPr>
            <p:spPr>
              <a:xfrm>
                <a:off x="4334539" y="3404709"/>
                <a:ext cx="719703" cy="423361"/>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11" name="Group 110"/>
            <p:cNvGrpSpPr/>
            <p:nvPr/>
          </p:nvGrpSpPr>
          <p:grpSpPr>
            <a:xfrm>
              <a:off x="4908549" y="1548818"/>
              <a:ext cx="1069553" cy="530279"/>
              <a:chOff x="4133850" y="3404709"/>
              <a:chExt cx="1069553" cy="530279"/>
            </a:xfrm>
          </p:grpSpPr>
          <p:sp>
            <p:nvSpPr>
              <p:cNvPr id="121" name="Rectangle 12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2" name="TextBox 121"/>
              <p:cNvSpPr txBox="1"/>
              <p:nvPr/>
            </p:nvSpPr>
            <p:spPr>
              <a:xfrm>
                <a:off x="4359700" y="3511627"/>
                <a:ext cx="843703" cy="423361"/>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112" name="Straight Connector 11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6" name="Rectangle 115"/>
            <p:cNvSpPr/>
            <p:nvPr/>
          </p:nvSpPr>
          <p:spPr>
            <a:xfrm>
              <a:off x="6162209" y="1444625"/>
              <a:ext cx="439081"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9" name="TextBox 118"/>
            <p:cNvSpPr txBox="1"/>
            <p:nvPr/>
          </p:nvSpPr>
          <p:spPr>
            <a:xfrm>
              <a:off x="4845049" y="1055211"/>
              <a:ext cx="823630" cy="423361"/>
            </a:xfrm>
            <a:prstGeom prst="rect">
              <a:avLst/>
            </a:prstGeom>
            <a:noFill/>
          </p:spPr>
          <p:txBody>
            <a:bodyPr wrap="none" rtlCol="0">
              <a:spAutoFit/>
            </a:bodyPr>
            <a:lstStyle/>
            <a:p>
              <a:r>
                <a:rPr lang="en-US" sz="2000" b="0" dirty="0">
                  <a:latin typeface="Gill Sans" charset="0"/>
                  <a:ea typeface="Gill Sans" charset="0"/>
                  <a:cs typeface="Gill Sans" charset="0"/>
                </a:rPr>
                <a:t>VAS 2</a:t>
              </a:r>
            </a:p>
          </p:txBody>
        </p:sp>
        <p:sp>
          <p:nvSpPr>
            <p:cNvPr id="120" name="TextBox 119"/>
            <p:cNvSpPr txBox="1"/>
            <p:nvPr/>
          </p:nvSpPr>
          <p:spPr>
            <a:xfrm>
              <a:off x="6162209" y="1043543"/>
              <a:ext cx="679105" cy="423361"/>
            </a:xfrm>
            <a:prstGeom prst="rect">
              <a:avLst/>
            </a:prstGeom>
            <a:noFill/>
          </p:spPr>
          <p:txBody>
            <a:bodyPr wrap="none" rtlCol="0">
              <a:spAutoFit/>
            </a:bodyPr>
            <a:lstStyle/>
            <a:p>
              <a:r>
                <a:rPr lang="en-US" sz="2000" b="0" dirty="0">
                  <a:latin typeface="Gill Sans" charset="0"/>
                  <a:ea typeface="Gill Sans" charset="0"/>
                  <a:cs typeface="Gill Sans" charset="0"/>
                </a:rPr>
                <a:t>PT 2</a:t>
              </a:r>
            </a:p>
          </p:txBody>
        </p:sp>
      </p:grpSp>
      <p:cxnSp>
        <p:nvCxnSpPr>
          <p:cNvPr id="129" name="Straight Arrow Connector 128"/>
          <p:cNvCxnSpPr>
            <a:endCxn id="56" idx="1"/>
          </p:cNvCxnSpPr>
          <p:nvPr/>
        </p:nvCxnSpPr>
        <p:spPr>
          <a:xfrm flipV="1">
            <a:off x="4455774" y="295372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130" name="Rectangle 129"/>
          <p:cNvSpPr/>
          <p:nvPr/>
        </p:nvSpPr>
        <p:spPr>
          <a:xfrm>
            <a:off x="7019752" y="4101789"/>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1" name="Rectangle 130"/>
          <p:cNvSpPr/>
          <p:nvPr/>
        </p:nvSpPr>
        <p:spPr>
          <a:xfrm>
            <a:off x="7019752" y="4277848"/>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2" name="Rectangle 131"/>
          <p:cNvSpPr/>
          <p:nvPr/>
        </p:nvSpPr>
        <p:spPr>
          <a:xfrm>
            <a:off x="7007327" y="1979038"/>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3" name="Rectangle 132"/>
          <p:cNvSpPr/>
          <p:nvPr/>
        </p:nvSpPr>
        <p:spPr>
          <a:xfrm>
            <a:off x="7019752" y="2209872"/>
            <a:ext cx="1073441" cy="184214"/>
          </a:xfrm>
          <a:prstGeom prst="rect">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grpSp>
        <p:nvGrpSpPr>
          <p:cNvPr id="134" name="Group 133"/>
          <p:cNvGrpSpPr/>
          <p:nvPr/>
        </p:nvGrpSpPr>
        <p:grpSpPr>
          <a:xfrm>
            <a:off x="317500" y="3082152"/>
            <a:ext cx="1056103" cy="400110"/>
            <a:chOff x="4133850" y="3511627"/>
            <a:chExt cx="1056103" cy="400110"/>
          </a:xfrm>
        </p:grpSpPr>
        <p:sp>
          <p:nvSpPr>
            <p:cNvPr id="135" name="Rectangle 13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6" name="TextBox 135"/>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37" name="Group 136"/>
          <p:cNvGrpSpPr/>
          <p:nvPr/>
        </p:nvGrpSpPr>
        <p:grpSpPr>
          <a:xfrm>
            <a:off x="317500" y="2584786"/>
            <a:ext cx="1056103" cy="400110"/>
            <a:chOff x="4133850" y="3404709"/>
            <a:chExt cx="1056103" cy="400110"/>
          </a:xfrm>
        </p:grpSpPr>
        <p:sp>
          <p:nvSpPr>
            <p:cNvPr id="138" name="Rectangle 137"/>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9" name="TextBox 138"/>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40" name="Group 139"/>
          <p:cNvGrpSpPr/>
          <p:nvPr/>
        </p:nvGrpSpPr>
        <p:grpSpPr>
          <a:xfrm>
            <a:off x="317500" y="3601168"/>
            <a:ext cx="1056103" cy="507028"/>
            <a:chOff x="4133850" y="3404709"/>
            <a:chExt cx="1056103" cy="507028"/>
          </a:xfrm>
        </p:grpSpPr>
        <p:sp>
          <p:nvSpPr>
            <p:cNvPr id="141" name="Rectangle 14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42" name="TextBox 141"/>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cxnSp>
        <p:nvCxnSpPr>
          <p:cNvPr id="143" name="Straight Arrow Connector 142"/>
          <p:cNvCxnSpPr/>
          <p:nvPr/>
        </p:nvCxnSpPr>
        <p:spPr>
          <a:xfrm flipH="1" flipV="1">
            <a:off x="1373603" y="2609611"/>
            <a:ext cx="1620118" cy="1779672"/>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flipH="1" flipV="1">
            <a:off x="1373603" y="3090068"/>
            <a:ext cx="1577881" cy="2233176"/>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4" name="Straight Arrow Connector 143"/>
          <p:cNvCxnSpPr/>
          <p:nvPr/>
        </p:nvCxnSpPr>
        <p:spPr>
          <a:xfrm flipH="1" flipV="1">
            <a:off x="1373604" y="3601169"/>
            <a:ext cx="1620117" cy="2071124"/>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5" name="Straight Arrow Connector 144"/>
          <p:cNvCxnSpPr/>
          <p:nvPr/>
        </p:nvCxnSpPr>
        <p:spPr>
          <a:xfrm flipH="1" flipV="1">
            <a:off x="2647821" y="3601168"/>
            <a:ext cx="498301" cy="269977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2692936" y="3655079"/>
            <a:ext cx="2438826" cy="28778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flipH="1" flipV="1">
            <a:off x="2647821" y="2614735"/>
            <a:ext cx="2358153" cy="42515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flipH="1" flipV="1">
            <a:off x="2647821" y="3090068"/>
            <a:ext cx="2345195" cy="319493"/>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6" name="Straight Arrow Connector 145"/>
          <p:cNvCxnSpPr>
            <a:endCxn id="133" idx="1"/>
          </p:cNvCxnSpPr>
          <p:nvPr/>
        </p:nvCxnSpPr>
        <p:spPr>
          <a:xfrm flipV="1">
            <a:off x="4468199" y="2301979"/>
            <a:ext cx="2551553" cy="216008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8" name="Straight Arrow Connector 147"/>
          <p:cNvCxnSpPr/>
          <p:nvPr/>
        </p:nvCxnSpPr>
        <p:spPr>
          <a:xfrm flipV="1">
            <a:off x="4455774" y="345629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9" name="Straight Arrow Connector 148"/>
          <p:cNvCxnSpPr>
            <a:endCxn id="132" idx="1"/>
          </p:cNvCxnSpPr>
          <p:nvPr/>
        </p:nvCxnSpPr>
        <p:spPr>
          <a:xfrm flipV="1">
            <a:off x="6429375" y="2071145"/>
            <a:ext cx="577952" cy="111957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endCxn id="52" idx="1"/>
          </p:cNvCxnSpPr>
          <p:nvPr/>
        </p:nvCxnSpPr>
        <p:spPr>
          <a:xfrm>
            <a:off x="6315244" y="2209872"/>
            <a:ext cx="692083" cy="47855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endCxn id="8" idx="1"/>
          </p:cNvCxnSpPr>
          <p:nvPr/>
        </p:nvCxnSpPr>
        <p:spPr>
          <a:xfrm flipV="1">
            <a:off x="6315244" y="3350820"/>
            <a:ext cx="692083" cy="638749"/>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3" name="Rectangle 2"/>
          <p:cNvSpPr/>
          <p:nvPr/>
        </p:nvSpPr>
        <p:spPr>
          <a:xfrm>
            <a:off x="5961450" y="5323244"/>
            <a:ext cx="666141" cy="349048"/>
          </a:xfrm>
          <a:prstGeom prst="rect">
            <a:avLst/>
          </a:prstGeom>
          <a:solidFill>
            <a:schemeClr val="bg1">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12" name="Straight Arrow Connector 11"/>
          <p:cNvCxnSpPr/>
          <p:nvPr/>
        </p:nvCxnSpPr>
        <p:spPr>
          <a:xfrm flipH="1">
            <a:off x="4536343" y="5492751"/>
            <a:ext cx="1746754" cy="1197098"/>
          </a:xfrm>
          <a:prstGeom prst="straightConnector1">
            <a:avLst/>
          </a:prstGeom>
          <a:ln w="28575"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5" name="Right Arrow 14"/>
          <p:cNvSpPr/>
          <p:nvPr/>
        </p:nvSpPr>
        <p:spPr>
          <a:xfrm>
            <a:off x="4536343" y="3377715"/>
            <a:ext cx="393156" cy="244943"/>
          </a:xfrm>
          <a:prstGeom prst="rightArrow">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7" name="Rectangle 116"/>
          <p:cNvSpPr/>
          <p:nvPr/>
        </p:nvSpPr>
        <p:spPr>
          <a:xfrm>
            <a:off x="6141942" y="3420492"/>
            <a:ext cx="513741" cy="115274"/>
          </a:xfrm>
          <a:prstGeom prst="rect">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8" name="Rectangle 117"/>
          <p:cNvSpPr/>
          <p:nvPr/>
        </p:nvSpPr>
        <p:spPr>
          <a:xfrm>
            <a:off x="1574380" y="3190717"/>
            <a:ext cx="1073441" cy="184214"/>
          </a:xfrm>
          <a:prstGeom prst="rect">
            <a:avLst/>
          </a:prstGeom>
          <a:solidFill>
            <a:schemeClr val="bg2">
              <a:lumMod val="75000"/>
              <a:alpha val="61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6" name="Freeform 15"/>
          <p:cNvSpPr/>
          <p:nvPr/>
        </p:nvSpPr>
        <p:spPr>
          <a:xfrm>
            <a:off x="2587625" y="2555449"/>
            <a:ext cx="4445000" cy="1127611"/>
          </a:xfrm>
          <a:custGeom>
            <a:avLst/>
            <a:gdLst>
              <a:gd name="connsiteX0" fmla="*/ 0 w 4445000"/>
              <a:gd name="connsiteY0" fmla="*/ 698926 h 1127611"/>
              <a:gd name="connsiteX1" fmla="*/ 1317625 w 4445000"/>
              <a:gd name="connsiteY1" fmla="*/ 426 h 1127611"/>
              <a:gd name="connsiteX2" fmla="*/ 2889250 w 4445000"/>
              <a:gd name="connsiteY2" fmla="*/ 603676 h 1127611"/>
              <a:gd name="connsiteX3" fmla="*/ 3635375 w 4445000"/>
              <a:gd name="connsiteY3" fmla="*/ 1127551 h 1127611"/>
              <a:gd name="connsiteX4" fmla="*/ 4445000 w 4445000"/>
              <a:gd name="connsiteY4" fmla="*/ 571926 h 112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5000" h="1127611">
                <a:moveTo>
                  <a:pt x="0" y="698926"/>
                </a:moveTo>
                <a:cubicBezTo>
                  <a:pt x="418041" y="357613"/>
                  <a:pt x="836083" y="16301"/>
                  <a:pt x="1317625" y="426"/>
                </a:cubicBezTo>
                <a:cubicBezTo>
                  <a:pt x="1799167" y="-15449"/>
                  <a:pt x="2502958" y="415822"/>
                  <a:pt x="2889250" y="603676"/>
                </a:cubicBezTo>
                <a:cubicBezTo>
                  <a:pt x="3275542" y="791530"/>
                  <a:pt x="3376083" y="1132843"/>
                  <a:pt x="3635375" y="1127551"/>
                </a:cubicBezTo>
                <a:cubicBezTo>
                  <a:pt x="3894667" y="1122259"/>
                  <a:pt x="4445000" y="571926"/>
                  <a:pt x="4445000" y="571926"/>
                </a:cubicBezTo>
              </a:path>
            </a:pathLst>
          </a:custGeom>
          <a:ln w="28575" cmpd="sng">
            <a:solidFill>
              <a:srgbClr val="000000"/>
            </a:solidFill>
            <a:prstDash val="sysDash"/>
            <a:headEnd type="diamond"/>
            <a:tailEnd type="triangl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2000" b="0">
              <a:latin typeface="Gill Sans" charset="0"/>
              <a:ea typeface="Gill Sans" charset="0"/>
              <a:cs typeface="Gill Sans" charset="0"/>
            </a:endParaRPr>
          </a:p>
        </p:txBody>
      </p:sp>
      <p:sp>
        <p:nvSpPr>
          <p:cNvPr id="150" name="TextBox 149"/>
          <p:cNvSpPr txBox="1"/>
          <p:nvPr/>
        </p:nvSpPr>
        <p:spPr>
          <a:xfrm>
            <a:off x="5943600" y="5715000"/>
            <a:ext cx="2234843" cy="400110"/>
          </a:xfrm>
          <a:prstGeom prst="rect">
            <a:avLst/>
          </a:prstGeom>
          <a:noFill/>
        </p:spPr>
        <p:txBody>
          <a:bodyPr wrap="none" rtlCol="0">
            <a:spAutoFit/>
          </a:bodyPr>
          <a:lstStyle/>
          <a:p>
            <a:r>
              <a:rPr lang="en-US" sz="2000" b="0" dirty="0">
                <a:latin typeface="Gill Sans" charset="0"/>
                <a:ea typeface="Gill Sans" charset="0"/>
                <a:cs typeface="Gill Sans" charset="0"/>
              </a:rPr>
              <a:t>active process &amp; PT</a:t>
            </a:r>
          </a:p>
        </p:txBody>
      </p:sp>
    </p:spTree>
    <p:extLst>
      <p:ext uri="{BB962C8B-B14F-4D97-AF65-F5344CB8AC3E}">
        <p14:creationId xmlns:p14="http://schemas.microsoft.com/office/powerpoint/2010/main" val="218047175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3000"/>
                                        <p:tgtEl>
                                          <p:spTgt spid="16"/>
                                        </p:tgtEl>
                                      </p:cBhvr>
                                    </p:animEffect>
                                  </p:childTnLst>
                                </p:cTn>
                              </p:par>
                              <p:par>
                                <p:cTn id="8" presetID="0" presetClass="path" presetSubtype="0" accel="50000" decel="50000" fill="hold" grpId="0" nodeType="withEffect">
                                  <p:stCondLst>
                                    <p:cond delay="0"/>
                                  </p:stCondLst>
                                  <p:childTnLst>
                                    <p:animMotion origin="layout" path="M 0.05834 0.00625 C 0.06684 -0.00949 0.0757 -0.025 0.09566 -0.04236 C 0.1158 -0.05972 0.14584 -0.09791 0.17865 -0.09791 C 0.21181 -0.09791 0.26007 -0.0662 0.29306 -0.04236 C 0.32622 -0.01851 0.34601 0.02778 0.37604 0.04561 C 0.40643 0.06343 0.43837 0.07385 0.47483 0.06412 C 0.51111 0.0544 0.55243 0.02107 0.5941 -0.01226 " pathEditMode="relative" rAng="0" ptsTypes="AAAAAAA">
                                      <p:cBhvr>
                                        <p:cTn id="9" dur="3000" fill="hold"/>
                                        <p:tgtEl>
                                          <p:spTgt spid="118"/>
                                        </p:tgtEl>
                                        <p:attrNameLst>
                                          <p:attrName>ppt_x</p:attrName>
                                          <p:attrName>ppt_y</p:attrName>
                                        </p:attrNameLst>
                                      </p:cBhvr>
                                      <p:rCtr x="26788" y="-213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animBg="1"/>
      <p:bldP spid="16"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00" y="0"/>
            <a:ext cx="8369300" cy="875619"/>
          </a:xfrm>
        </p:spPr>
        <p:txBody>
          <a:bodyPr>
            <a:normAutofit/>
          </a:bodyPr>
          <a:lstStyle/>
          <a:p>
            <a:r>
              <a:rPr lang="en-US" dirty="0"/>
              <a:t>On page Fault … update PTE</a:t>
            </a:r>
          </a:p>
        </p:txBody>
      </p:sp>
      <p:sp>
        <p:nvSpPr>
          <p:cNvPr id="7" name="Can 6"/>
          <p:cNvSpPr/>
          <p:nvPr/>
        </p:nvSpPr>
        <p:spPr>
          <a:xfrm>
            <a:off x="57686" y="1299449"/>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559577" y="930117"/>
            <a:ext cx="1695016" cy="400110"/>
          </a:xfrm>
          <a:prstGeom prst="rect">
            <a:avLst/>
          </a:prstGeom>
          <a:noFill/>
        </p:spPr>
        <p:txBody>
          <a:bodyPr wrap="none" rtlCol="0">
            <a:spAutoFit/>
          </a:bodyPr>
          <a:lstStyle/>
          <a:p>
            <a:r>
              <a:rPr lang="en-US" sz="2000" b="0" dirty="0">
                <a:latin typeface="Gill Sans" charset="0"/>
                <a:ea typeface="Gill Sans" charset="0"/>
                <a:cs typeface="Gill Sans" charset="0"/>
              </a:rPr>
              <a:t>disk (huge, TB)</a:t>
            </a:r>
          </a:p>
        </p:txBody>
      </p:sp>
      <p:sp>
        <p:nvSpPr>
          <p:cNvPr id="10" name="TextBox 9"/>
          <p:cNvSpPr txBox="1"/>
          <p:nvPr/>
        </p:nvSpPr>
        <p:spPr>
          <a:xfrm>
            <a:off x="7064163" y="1211468"/>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8" name="Rectangle 7"/>
          <p:cNvSpPr/>
          <p:nvPr/>
        </p:nvSpPr>
        <p:spPr>
          <a:xfrm>
            <a:off x="7007327" y="1809750"/>
            <a:ext cx="1073441" cy="308213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6" name="Rectangle 45"/>
          <p:cNvSpPr/>
          <p:nvPr/>
        </p:nvSpPr>
        <p:spPr>
          <a:xfrm>
            <a:off x="7007367" y="3655079"/>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7007327" y="4539963"/>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7007327" y="3317890"/>
            <a:ext cx="1073441" cy="184214"/>
          </a:xfrm>
          <a:prstGeom prst="rect">
            <a:avLst/>
          </a:prstGeom>
          <a:solidFill>
            <a:srgbClr val="02E3E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1" name="Rectangle 50"/>
          <p:cNvSpPr/>
          <p:nvPr/>
        </p:nvSpPr>
        <p:spPr>
          <a:xfrm>
            <a:off x="7007327" y="4737959"/>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7007327" y="2596317"/>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8153400" y="4289274"/>
            <a:ext cx="990600" cy="1015663"/>
          </a:xfrm>
          <a:prstGeom prst="rect">
            <a:avLst/>
          </a:prstGeom>
          <a:noFill/>
        </p:spPr>
        <p:txBody>
          <a:bodyPr wrap="square" rtlCol="0">
            <a:spAutoFit/>
          </a:bodyPr>
          <a:lstStyle/>
          <a:p>
            <a:r>
              <a:rPr lang="en-US" sz="2000" b="0" dirty="0">
                <a:latin typeface="Gill Sans" charset="0"/>
                <a:ea typeface="Gill Sans" charset="0"/>
                <a:cs typeface="Gill Sans" charset="0"/>
              </a:rPr>
              <a:t>kernel code &amp; data</a:t>
            </a:r>
          </a:p>
        </p:txBody>
      </p:sp>
      <p:sp>
        <p:nvSpPr>
          <p:cNvPr id="54" name="TextBox 53"/>
          <p:cNvSpPr txBox="1"/>
          <p:nvPr/>
        </p:nvSpPr>
        <p:spPr>
          <a:xfrm>
            <a:off x="8153400" y="2477446"/>
            <a:ext cx="990600" cy="1015663"/>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8077200" y="3558073"/>
            <a:ext cx="1365250" cy="646331"/>
          </a:xfrm>
          <a:prstGeom prst="rect">
            <a:avLst/>
          </a:prstGeom>
          <a:noFill/>
        </p:spPr>
        <p:txBody>
          <a:bodyPr wrap="square" rtlCol="0">
            <a:spAutoFit/>
          </a:bodyPr>
          <a:lstStyle/>
          <a:p>
            <a:r>
              <a:rPr lang="en-US" b="0" dirty="0">
                <a:latin typeface="Gill Sans" charset="0"/>
                <a:ea typeface="Gill Sans" charset="0"/>
                <a:cs typeface="Gill Sans" charset="0"/>
              </a:rPr>
              <a:t>user </a:t>
            </a:r>
            <a:r>
              <a:rPr lang="en-US" b="0" dirty="0" err="1">
                <a:latin typeface="Gill Sans" charset="0"/>
                <a:ea typeface="Gill Sans" charset="0"/>
                <a:cs typeface="Gill Sans" charset="0"/>
              </a:rPr>
              <a:t>pagetable</a:t>
            </a:r>
            <a:endParaRPr lang="en-US" b="0" dirty="0">
              <a:latin typeface="Gill Sans" charset="0"/>
              <a:ea typeface="Gill Sans" charset="0"/>
              <a:cs typeface="Gill Sans" charset="0"/>
            </a:endParaRPr>
          </a:p>
        </p:txBody>
      </p:sp>
      <p:sp>
        <p:nvSpPr>
          <p:cNvPr id="56" name="Rectangle 55"/>
          <p:cNvSpPr/>
          <p:nvPr/>
        </p:nvSpPr>
        <p:spPr>
          <a:xfrm>
            <a:off x="7007327" y="2861622"/>
            <a:ext cx="1073441" cy="184214"/>
          </a:xfrm>
          <a:prstGeom prst="rect">
            <a:avLst/>
          </a:prstGeom>
          <a:solidFill>
            <a:schemeClr val="accent6">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7007367" y="3831138"/>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1" name="Rectangle 60"/>
          <p:cNvSpPr/>
          <p:nvPr/>
        </p:nvSpPr>
        <p:spPr>
          <a:xfrm>
            <a:off x="1591718" y="3572668"/>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2" name="TextBox 61"/>
          <p:cNvSpPr txBox="1"/>
          <p:nvPr/>
        </p:nvSpPr>
        <p:spPr>
          <a:xfrm>
            <a:off x="1799703" y="3679586"/>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63" name="Group 62"/>
          <p:cNvGrpSpPr/>
          <p:nvPr/>
        </p:nvGrpSpPr>
        <p:grpSpPr>
          <a:xfrm>
            <a:off x="1591718" y="3090068"/>
            <a:ext cx="1056103" cy="507028"/>
            <a:chOff x="4133850" y="3404709"/>
            <a:chExt cx="1056103" cy="507028"/>
          </a:xfrm>
        </p:grpSpPr>
        <p:sp>
          <p:nvSpPr>
            <p:cNvPr id="64" name="Rectangle 6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5" name="TextBox 6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66" name="Group 65"/>
          <p:cNvGrpSpPr/>
          <p:nvPr/>
        </p:nvGrpSpPr>
        <p:grpSpPr>
          <a:xfrm>
            <a:off x="1591718" y="2609611"/>
            <a:ext cx="1056103" cy="400110"/>
            <a:chOff x="4133850" y="3511627"/>
            <a:chExt cx="1056103" cy="400110"/>
          </a:xfrm>
        </p:grpSpPr>
        <p:sp>
          <p:nvSpPr>
            <p:cNvPr id="67" name="Rectangle 66"/>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8" name="TextBox 67"/>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69" name="Group 68"/>
          <p:cNvGrpSpPr/>
          <p:nvPr/>
        </p:nvGrpSpPr>
        <p:grpSpPr>
          <a:xfrm>
            <a:off x="1591718" y="2112245"/>
            <a:ext cx="1056103" cy="400110"/>
            <a:chOff x="4133850" y="3404709"/>
            <a:chExt cx="1056103" cy="400110"/>
          </a:xfrm>
        </p:grpSpPr>
        <p:sp>
          <p:nvSpPr>
            <p:cNvPr id="70" name="Rectangle 69"/>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71" name="TextBox 70"/>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cxnSp>
        <p:nvCxnSpPr>
          <p:cNvPr id="72" name="Straight Arrow Connector 71"/>
          <p:cNvCxnSpPr/>
          <p:nvPr/>
        </p:nvCxnSpPr>
        <p:spPr>
          <a:xfrm flipH="1">
            <a:off x="2647821" y="2112245"/>
            <a:ext cx="2352306" cy="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grpSp>
        <p:nvGrpSpPr>
          <p:cNvPr id="14" name="Group 13"/>
          <p:cNvGrpSpPr/>
          <p:nvPr/>
        </p:nvGrpSpPr>
        <p:grpSpPr>
          <a:xfrm>
            <a:off x="4908550" y="1043544"/>
            <a:ext cx="1967268" cy="3386768"/>
            <a:chOff x="4813299" y="1043543"/>
            <a:chExt cx="2046175" cy="3547583"/>
          </a:xfrm>
        </p:grpSpPr>
        <p:sp>
          <p:nvSpPr>
            <p:cNvPr id="21" name="Rectangle 20"/>
            <p:cNvSpPr/>
            <p:nvPr/>
          </p:nvSpPr>
          <p:spPr>
            <a:xfrm>
              <a:off x="4821893" y="1487603"/>
              <a:ext cx="1234624" cy="3103523"/>
            </a:xfrm>
            <a:prstGeom prst="rect">
              <a:avLst/>
            </a:prstGeom>
            <a:solidFill>
              <a:schemeClr val="accent1">
                <a:lumMod val="20000"/>
                <a:lumOff val="80000"/>
                <a:alpha val="2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2" name="Rectangle 21"/>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5116534" y="4060979"/>
              <a:ext cx="720607" cy="419109"/>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4908549" y="3471461"/>
              <a:ext cx="1056103" cy="526026"/>
              <a:chOff x="4133850" y="3404709"/>
              <a:chExt cx="1056103" cy="526026"/>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58917" cy="419108"/>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32" name="Group 31"/>
            <p:cNvGrpSpPr/>
            <p:nvPr/>
          </p:nvGrpSpPr>
          <p:grpSpPr>
            <a:xfrm>
              <a:off x="4908549" y="3102129"/>
              <a:ext cx="1056103" cy="419109"/>
              <a:chOff x="4133850" y="3511627"/>
              <a:chExt cx="1056103" cy="419109"/>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700470" cy="419109"/>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4908549" y="2102817"/>
              <a:ext cx="1056103" cy="419109"/>
              <a:chOff x="4133850" y="3404709"/>
              <a:chExt cx="1056103" cy="419109"/>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38947" cy="419109"/>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4908549" y="1548818"/>
              <a:ext cx="1092113" cy="526026"/>
              <a:chOff x="4133850" y="3404709"/>
              <a:chExt cx="1092113" cy="526026"/>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66263" cy="419108"/>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6162209" y="1444625"/>
              <a:ext cx="439081" cy="3103523"/>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88" name="TextBox 87"/>
            <p:cNvSpPr txBox="1"/>
            <p:nvPr/>
          </p:nvSpPr>
          <p:spPr>
            <a:xfrm>
              <a:off x="4845049" y="1055211"/>
              <a:ext cx="845185" cy="419109"/>
            </a:xfrm>
            <a:prstGeom prst="rect">
              <a:avLst/>
            </a:prstGeom>
            <a:noFill/>
          </p:spPr>
          <p:txBody>
            <a:bodyPr wrap="none" rtlCol="0">
              <a:spAutoFit/>
            </a:bodyPr>
            <a:lstStyle/>
            <a:p>
              <a:r>
                <a:rPr lang="en-US" sz="2000" b="0" dirty="0">
                  <a:latin typeface="Gill Sans" charset="0"/>
                  <a:ea typeface="Gill Sans" charset="0"/>
                  <a:cs typeface="Gill Sans" charset="0"/>
                </a:rPr>
                <a:t>VAS 1</a:t>
              </a:r>
            </a:p>
          </p:txBody>
        </p:sp>
        <p:sp>
          <p:nvSpPr>
            <p:cNvPr id="73" name="TextBox 72"/>
            <p:cNvSpPr txBox="1"/>
            <p:nvPr/>
          </p:nvSpPr>
          <p:spPr>
            <a:xfrm>
              <a:off x="6162209" y="1043543"/>
              <a:ext cx="697265" cy="419109"/>
            </a:xfrm>
            <a:prstGeom prst="rect">
              <a:avLst/>
            </a:prstGeom>
            <a:noFill/>
          </p:spPr>
          <p:txBody>
            <a:bodyPr wrap="none" rtlCol="0">
              <a:spAutoFit/>
            </a:bodyPr>
            <a:lstStyle/>
            <a:p>
              <a:r>
                <a:rPr lang="en-US" sz="2000" b="0" dirty="0">
                  <a:latin typeface="Gill Sans" charset="0"/>
                  <a:ea typeface="Gill Sans" charset="0"/>
                  <a:cs typeface="Gill Sans" charset="0"/>
                </a:rPr>
                <a:t>PT 1</a:t>
              </a:r>
            </a:p>
          </p:txBody>
        </p:sp>
      </p:grpSp>
      <p:grpSp>
        <p:nvGrpSpPr>
          <p:cNvPr id="104" name="Group 103"/>
          <p:cNvGrpSpPr/>
          <p:nvPr/>
        </p:nvGrpSpPr>
        <p:grpSpPr>
          <a:xfrm>
            <a:off x="2889787" y="3377715"/>
            <a:ext cx="2001946" cy="3352751"/>
            <a:chOff x="4813299" y="1043543"/>
            <a:chExt cx="2028015" cy="3547583"/>
          </a:xfrm>
        </p:grpSpPr>
        <p:sp>
          <p:nvSpPr>
            <p:cNvPr id="105" name="Rectangle 104"/>
            <p:cNvSpPr/>
            <p:nvPr/>
          </p:nvSpPr>
          <p:spPr>
            <a:xfrm>
              <a:off x="4821893" y="1487603"/>
              <a:ext cx="1233977"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6" name="Rectangle 105"/>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7" name="TextBox 106"/>
            <p:cNvSpPr txBox="1"/>
            <p:nvPr/>
          </p:nvSpPr>
          <p:spPr>
            <a:xfrm>
              <a:off x="5116534" y="4060978"/>
              <a:ext cx="701840" cy="423361"/>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108" name="Group 107"/>
            <p:cNvGrpSpPr/>
            <p:nvPr/>
          </p:nvGrpSpPr>
          <p:grpSpPr>
            <a:xfrm>
              <a:off x="4908549" y="3471461"/>
              <a:ext cx="1056103" cy="530279"/>
              <a:chOff x="4133850" y="3404709"/>
              <a:chExt cx="1056103" cy="530279"/>
            </a:xfrm>
          </p:grpSpPr>
          <p:sp>
            <p:nvSpPr>
              <p:cNvPr id="127" name="Rectangle 126"/>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8" name="TextBox 127"/>
              <p:cNvSpPr txBox="1"/>
              <p:nvPr/>
            </p:nvSpPr>
            <p:spPr>
              <a:xfrm>
                <a:off x="4359700" y="3511627"/>
                <a:ext cx="641757" cy="423361"/>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109" name="Group 108"/>
            <p:cNvGrpSpPr/>
            <p:nvPr/>
          </p:nvGrpSpPr>
          <p:grpSpPr>
            <a:xfrm>
              <a:off x="4908549" y="3102129"/>
              <a:ext cx="1056103" cy="423361"/>
              <a:chOff x="4133850" y="3511627"/>
              <a:chExt cx="1056103" cy="423361"/>
            </a:xfrm>
          </p:grpSpPr>
          <p:sp>
            <p:nvSpPr>
              <p:cNvPr id="125" name="Rectangle 12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6" name="TextBox 125"/>
              <p:cNvSpPr txBox="1"/>
              <p:nvPr/>
            </p:nvSpPr>
            <p:spPr>
              <a:xfrm>
                <a:off x="4359700" y="3511627"/>
                <a:ext cx="682227" cy="423361"/>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10" name="Group 109"/>
            <p:cNvGrpSpPr/>
            <p:nvPr/>
          </p:nvGrpSpPr>
          <p:grpSpPr>
            <a:xfrm>
              <a:off x="4908549" y="2102817"/>
              <a:ext cx="1056103" cy="423361"/>
              <a:chOff x="4133850" y="3404709"/>
              <a:chExt cx="1056103" cy="423361"/>
            </a:xfrm>
          </p:grpSpPr>
          <p:sp>
            <p:nvSpPr>
              <p:cNvPr id="123" name="Rectangle 122"/>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4" name="TextBox 123"/>
              <p:cNvSpPr txBox="1"/>
              <p:nvPr/>
            </p:nvSpPr>
            <p:spPr>
              <a:xfrm>
                <a:off x="4334539" y="3404709"/>
                <a:ext cx="719703" cy="423361"/>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11" name="Group 110"/>
            <p:cNvGrpSpPr/>
            <p:nvPr/>
          </p:nvGrpSpPr>
          <p:grpSpPr>
            <a:xfrm>
              <a:off x="4908549" y="1548818"/>
              <a:ext cx="1069553" cy="530279"/>
              <a:chOff x="4133850" y="3404709"/>
              <a:chExt cx="1069553" cy="530279"/>
            </a:xfrm>
          </p:grpSpPr>
          <p:sp>
            <p:nvSpPr>
              <p:cNvPr id="121" name="Rectangle 12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2" name="TextBox 121"/>
              <p:cNvSpPr txBox="1"/>
              <p:nvPr/>
            </p:nvSpPr>
            <p:spPr>
              <a:xfrm>
                <a:off x="4359700" y="3511627"/>
                <a:ext cx="843703" cy="423361"/>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112" name="Straight Connector 11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6" name="Rectangle 115"/>
            <p:cNvSpPr/>
            <p:nvPr/>
          </p:nvSpPr>
          <p:spPr>
            <a:xfrm>
              <a:off x="6162209" y="1444625"/>
              <a:ext cx="439081"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9" name="TextBox 118"/>
            <p:cNvSpPr txBox="1"/>
            <p:nvPr/>
          </p:nvSpPr>
          <p:spPr>
            <a:xfrm>
              <a:off x="4845049" y="1055211"/>
              <a:ext cx="823630" cy="423361"/>
            </a:xfrm>
            <a:prstGeom prst="rect">
              <a:avLst/>
            </a:prstGeom>
            <a:noFill/>
          </p:spPr>
          <p:txBody>
            <a:bodyPr wrap="none" rtlCol="0">
              <a:spAutoFit/>
            </a:bodyPr>
            <a:lstStyle/>
            <a:p>
              <a:r>
                <a:rPr lang="en-US" sz="2000" b="0" dirty="0">
                  <a:latin typeface="Gill Sans" charset="0"/>
                  <a:ea typeface="Gill Sans" charset="0"/>
                  <a:cs typeface="Gill Sans" charset="0"/>
                </a:rPr>
                <a:t>VAS 2</a:t>
              </a:r>
            </a:p>
          </p:txBody>
        </p:sp>
        <p:sp>
          <p:nvSpPr>
            <p:cNvPr id="120" name="TextBox 119"/>
            <p:cNvSpPr txBox="1"/>
            <p:nvPr/>
          </p:nvSpPr>
          <p:spPr>
            <a:xfrm>
              <a:off x="6162209" y="1043543"/>
              <a:ext cx="679105" cy="423361"/>
            </a:xfrm>
            <a:prstGeom prst="rect">
              <a:avLst/>
            </a:prstGeom>
            <a:noFill/>
          </p:spPr>
          <p:txBody>
            <a:bodyPr wrap="none" rtlCol="0">
              <a:spAutoFit/>
            </a:bodyPr>
            <a:lstStyle/>
            <a:p>
              <a:r>
                <a:rPr lang="en-US" sz="2000" b="0" dirty="0">
                  <a:latin typeface="Gill Sans" charset="0"/>
                  <a:ea typeface="Gill Sans" charset="0"/>
                  <a:cs typeface="Gill Sans" charset="0"/>
                </a:rPr>
                <a:t>PT 2</a:t>
              </a:r>
            </a:p>
          </p:txBody>
        </p:sp>
      </p:grpSp>
      <p:cxnSp>
        <p:nvCxnSpPr>
          <p:cNvPr id="129" name="Straight Arrow Connector 128"/>
          <p:cNvCxnSpPr>
            <a:endCxn id="56" idx="1"/>
          </p:cNvCxnSpPr>
          <p:nvPr/>
        </p:nvCxnSpPr>
        <p:spPr>
          <a:xfrm flipV="1">
            <a:off x="4455774" y="295372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130" name="Rectangle 129"/>
          <p:cNvSpPr/>
          <p:nvPr/>
        </p:nvSpPr>
        <p:spPr>
          <a:xfrm>
            <a:off x="7019752" y="4101789"/>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1" name="Rectangle 130"/>
          <p:cNvSpPr/>
          <p:nvPr/>
        </p:nvSpPr>
        <p:spPr>
          <a:xfrm>
            <a:off x="7019752" y="4277848"/>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2" name="Rectangle 131"/>
          <p:cNvSpPr/>
          <p:nvPr/>
        </p:nvSpPr>
        <p:spPr>
          <a:xfrm>
            <a:off x="7007327" y="1979038"/>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3" name="Rectangle 132"/>
          <p:cNvSpPr/>
          <p:nvPr/>
        </p:nvSpPr>
        <p:spPr>
          <a:xfrm>
            <a:off x="7019752" y="2209872"/>
            <a:ext cx="1073441" cy="184214"/>
          </a:xfrm>
          <a:prstGeom prst="rect">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grpSp>
        <p:nvGrpSpPr>
          <p:cNvPr id="134" name="Group 133"/>
          <p:cNvGrpSpPr/>
          <p:nvPr/>
        </p:nvGrpSpPr>
        <p:grpSpPr>
          <a:xfrm>
            <a:off x="317500" y="3082152"/>
            <a:ext cx="1056103" cy="400110"/>
            <a:chOff x="4133850" y="3511627"/>
            <a:chExt cx="1056103" cy="400110"/>
          </a:xfrm>
        </p:grpSpPr>
        <p:sp>
          <p:nvSpPr>
            <p:cNvPr id="135" name="Rectangle 13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6" name="TextBox 135"/>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37" name="Group 136"/>
          <p:cNvGrpSpPr/>
          <p:nvPr/>
        </p:nvGrpSpPr>
        <p:grpSpPr>
          <a:xfrm>
            <a:off x="317500" y="2584786"/>
            <a:ext cx="1056103" cy="400110"/>
            <a:chOff x="4133850" y="3404709"/>
            <a:chExt cx="1056103" cy="400110"/>
          </a:xfrm>
        </p:grpSpPr>
        <p:sp>
          <p:nvSpPr>
            <p:cNvPr id="138" name="Rectangle 137"/>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9" name="TextBox 138"/>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40" name="Group 139"/>
          <p:cNvGrpSpPr/>
          <p:nvPr/>
        </p:nvGrpSpPr>
        <p:grpSpPr>
          <a:xfrm>
            <a:off x="317500" y="3601168"/>
            <a:ext cx="1056103" cy="507028"/>
            <a:chOff x="4133850" y="3404709"/>
            <a:chExt cx="1056103" cy="507028"/>
          </a:xfrm>
        </p:grpSpPr>
        <p:sp>
          <p:nvSpPr>
            <p:cNvPr id="141" name="Rectangle 14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42" name="TextBox 141"/>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cxnSp>
        <p:nvCxnSpPr>
          <p:cNvPr id="143" name="Straight Arrow Connector 142"/>
          <p:cNvCxnSpPr/>
          <p:nvPr/>
        </p:nvCxnSpPr>
        <p:spPr>
          <a:xfrm flipH="1" flipV="1">
            <a:off x="1373603" y="2609611"/>
            <a:ext cx="1620118" cy="1779672"/>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flipH="1" flipV="1">
            <a:off x="1373603" y="3090068"/>
            <a:ext cx="1577881" cy="2233176"/>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4" name="Straight Arrow Connector 143"/>
          <p:cNvCxnSpPr/>
          <p:nvPr/>
        </p:nvCxnSpPr>
        <p:spPr>
          <a:xfrm flipH="1" flipV="1">
            <a:off x="1373604" y="3601169"/>
            <a:ext cx="1620117" cy="2071124"/>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5" name="Straight Arrow Connector 144"/>
          <p:cNvCxnSpPr/>
          <p:nvPr/>
        </p:nvCxnSpPr>
        <p:spPr>
          <a:xfrm flipH="1" flipV="1">
            <a:off x="2647821" y="3601168"/>
            <a:ext cx="498301" cy="269977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2692936" y="3655079"/>
            <a:ext cx="2438826" cy="28778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flipH="1" flipV="1">
            <a:off x="2647821" y="2614735"/>
            <a:ext cx="2358153" cy="42515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flipH="1" flipV="1">
            <a:off x="2647821" y="3090068"/>
            <a:ext cx="2345195" cy="319493"/>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6" name="Straight Arrow Connector 145"/>
          <p:cNvCxnSpPr>
            <a:endCxn id="133" idx="1"/>
          </p:cNvCxnSpPr>
          <p:nvPr/>
        </p:nvCxnSpPr>
        <p:spPr>
          <a:xfrm flipV="1">
            <a:off x="4468199" y="2301979"/>
            <a:ext cx="2551553" cy="216008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8" name="Straight Arrow Connector 147"/>
          <p:cNvCxnSpPr/>
          <p:nvPr/>
        </p:nvCxnSpPr>
        <p:spPr>
          <a:xfrm flipV="1">
            <a:off x="4455774" y="345629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9" name="Straight Arrow Connector 148"/>
          <p:cNvCxnSpPr>
            <a:endCxn id="132" idx="1"/>
          </p:cNvCxnSpPr>
          <p:nvPr/>
        </p:nvCxnSpPr>
        <p:spPr>
          <a:xfrm flipV="1">
            <a:off x="6429375" y="2071145"/>
            <a:ext cx="577952" cy="111957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endCxn id="52" idx="1"/>
          </p:cNvCxnSpPr>
          <p:nvPr/>
        </p:nvCxnSpPr>
        <p:spPr>
          <a:xfrm>
            <a:off x="6315244" y="2209872"/>
            <a:ext cx="692083" cy="47855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endCxn id="8" idx="1"/>
          </p:cNvCxnSpPr>
          <p:nvPr/>
        </p:nvCxnSpPr>
        <p:spPr>
          <a:xfrm flipV="1">
            <a:off x="6315244" y="3350820"/>
            <a:ext cx="692083" cy="638749"/>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3" name="Rectangle 2"/>
          <p:cNvSpPr/>
          <p:nvPr/>
        </p:nvSpPr>
        <p:spPr>
          <a:xfrm>
            <a:off x="5961450" y="5323244"/>
            <a:ext cx="666141" cy="349048"/>
          </a:xfrm>
          <a:prstGeom prst="rect">
            <a:avLst/>
          </a:prstGeom>
          <a:solidFill>
            <a:schemeClr val="bg1">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12" name="Straight Arrow Connector 11"/>
          <p:cNvCxnSpPr/>
          <p:nvPr/>
        </p:nvCxnSpPr>
        <p:spPr>
          <a:xfrm flipH="1">
            <a:off x="4536343" y="5492751"/>
            <a:ext cx="1746754" cy="1197098"/>
          </a:xfrm>
          <a:prstGeom prst="straightConnector1">
            <a:avLst/>
          </a:prstGeom>
          <a:ln w="28575"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5" name="Right Arrow 14"/>
          <p:cNvSpPr/>
          <p:nvPr/>
        </p:nvSpPr>
        <p:spPr>
          <a:xfrm>
            <a:off x="4536343" y="3377715"/>
            <a:ext cx="393156" cy="244943"/>
          </a:xfrm>
          <a:prstGeom prst="rightArrow">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7" name="Rectangle 116"/>
          <p:cNvSpPr/>
          <p:nvPr/>
        </p:nvSpPr>
        <p:spPr>
          <a:xfrm>
            <a:off x="6141942" y="3420492"/>
            <a:ext cx="513741" cy="115274"/>
          </a:xfrm>
          <a:prstGeom prst="rect">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8" name="Rectangle 117"/>
          <p:cNvSpPr/>
          <p:nvPr/>
        </p:nvSpPr>
        <p:spPr>
          <a:xfrm>
            <a:off x="1574380" y="3190717"/>
            <a:ext cx="1073441" cy="184214"/>
          </a:xfrm>
          <a:prstGeom prst="rect">
            <a:avLst/>
          </a:prstGeom>
          <a:solidFill>
            <a:schemeClr val="bg2">
              <a:lumMod val="75000"/>
              <a:alpha val="54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50" name="Rectangle 149"/>
          <p:cNvSpPr/>
          <p:nvPr/>
        </p:nvSpPr>
        <p:spPr>
          <a:xfrm>
            <a:off x="7007327" y="3130016"/>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152" name="Straight Arrow Connector 151"/>
          <p:cNvCxnSpPr>
            <a:endCxn id="150" idx="1"/>
          </p:cNvCxnSpPr>
          <p:nvPr/>
        </p:nvCxnSpPr>
        <p:spPr>
          <a:xfrm flipV="1">
            <a:off x="6429375" y="3222123"/>
            <a:ext cx="577952" cy="234177"/>
          </a:xfrm>
          <a:prstGeom prst="straightConnector1">
            <a:avLst/>
          </a:prstGeom>
          <a:ln>
            <a:solidFill>
              <a:srgbClr val="000000"/>
            </a:solidFill>
            <a:headEnd type="oval"/>
            <a:tailEnd type="triangle"/>
          </a:ln>
        </p:spPr>
        <p:style>
          <a:lnRef idx="2">
            <a:schemeClr val="accent1"/>
          </a:lnRef>
          <a:fillRef idx="0">
            <a:schemeClr val="accent1"/>
          </a:fillRef>
          <a:effectRef idx="1">
            <a:schemeClr val="accent1"/>
          </a:effectRef>
          <a:fontRef idx="minor">
            <a:schemeClr val="tx1"/>
          </a:fontRef>
        </p:style>
      </p:cxnSp>
      <p:sp>
        <p:nvSpPr>
          <p:cNvPr id="147" name="TextBox 146"/>
          <p:cNvSpPr txBox="1"/>
          <p:nvPr/>
        </p:nvSpPr>
        <p:spPr>
          <a:xfrm>
            <a:off x="5943600" y="5715000"/>
            <a:ext cx="2234843" cy="400110"/>
          </a:xfrm>
          <a:prstGeom prst="rect">
            <a:avLst/>
          </a:prstGeom>
          <a:noFill/>
        </p:spPr>
        <p:txBody>
          <a:bodyPr wrap="none" rtlCol="0">
            <a:spAutoFit/>
          </a:bodyPr>
          <a:lstStyle/>
          <a:p>
            <a:r>
              <a:rPr lang="en-US" sz="2000" b="0" dirty="0">
                <a:latin typeface="Gill Sans" charset="0"/>
                <a:ea typeface="Gill Sans" charset="0"/>
                <a:cs typeface="Gill Sans" charset="0"/>
              </a:rPr>
              <a:t>active process &amp; PT</a:t>
            </a:r>
          </a:p>
        </p:txBody>
      </p:sp>
    </p:spTree>
    <p:extLst>
      <p:ext uri="{BB962C8B-B14F-4D97-AF65-F5344CB8AC3E}">
        <p14:creationId xmlns:p14="http://schemas.microsoft.com/office/powerpoint/2010/main" val="2393743802"/>
      </p:ext>
    </p:extLst>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7500" y="0"/>
            <a:ext cx="8369300" cy="875619"/>
          </a:xfrm>
        </p:spPr>
        <p:txBody>
          <a:bodyPr>
            <a:normAutofit/>
          </a:bodyPr>
          <a:lstStyle/>
          <a:p>
            <a:r>
              <a:rPr lang="en-US" dirty="0"/>
              <a:t>Eventually reschedule faulting thread</a:t>
            </a:r>
          </a:p>
        </p:txBody>
      </p:sp>
      <p:sp>
        <p:nvSpPr>
          <p:cNvPr id="7" name="Can 6"/>
          <p:cNvSpPr/>
          <p:nvPr/>
        </p:nvSpPr>
        <p:spPr>
          <a:xfrm>
            <a:off x="57686" y="1299449"/>
            <a:ext cx="2635250" cy="2942708"/>
          </a:xfrm>
          <a:prstGeom prst="can">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9" name="TextBox 8"/>
          <p:cNvSpPr txBox="1"/>
          <p:nvPr/>
        </p:nvSpPr>
        <p:spPr>
          <a:xfrm>
            <a:off x="559577" y="930117"/>
            <a:ext cx="1695016" cy="400110"/>
          </a:xfrm>
          <a:prstGeom prst="rect">
            <a:avLst/>
          </a:prstGeom>
          <a:noFill/>
        </p:spPr>
        <p:txBody>
          <a:bodyPr wrap="none" rtlCol="0">
            <a:spAutoFit/>
          </a:bodyPr>
          <a:lstStyle/>
          <a:p>
            <a:r>
              <a:rPr lang="en-US" sz="2000" b="0" dirty="0">
                <a:latin typeface="Gill Sans" charset="0"/>
                <a:ea typeface="Gill Sans" charset="0"/>
                <a:cs typeface="Gill Sans" charset="0"/>
              </a:rPr>
              <a:t>disk (huge, TB)</a:t>
            </a:r>
          </a:p>
        </p:txBody>
      </p:sp>
      <p:sp>
        <p:nvSpPr>
          <p:cNvPr id="10" name="TextBox 9"/>
          <p:cNvSpPr txBox="1"/>
          <p:nvPr/>
        </p:nvSpPr>
        <p:spPr>
          <a:xfrm>
            <a:off x="7064163" y="1211468"/>
            <a:ext cx="1069524" cy="400110"/>
          </a:xfrm>
          <a:prstGeom prst="rect">
            <a:avLst/>
          </a:prstGeom>
          <a:noFill/>
        </p:spPr>
        <p:txBody>
          <a:bodyPr wrap="none" rtlCol="0">
            <a:spAutoFit/>
          </a:bodyPr>
          <a:lstStyle/>
          <a:p>
            <a:r>
              <a:rPr lang="en-US" sz="2000" b="0" dirty="0">
                <a:latin typeface="Gill Sans" charset="0"/>
                <a:ea typeface="Gill Sans" charset="0"/>
                <a:cs typeface="Gill Sans" charset="0"/>
              </a:rPr>
              <a:t>memory</a:t>
            </a:r>
          </a:p>
        </p:txBody>
      </p:sp>
      <p:sp>
        <p:nvSpPr>
          <p:cNvPr id="8" name="Rectangle 7"/>
          <p:cNvSpPr/>
          <p:nvPr/>
        </p:nvSpPr>
        <p:spPr>
          <a:xfrm>
            <a:off x="7007327" y="1809750"/>
            <a:ext cx="1073441" cy="3082139"/>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6" name="Rectangle 45"/>
          <p:cNvSpPr/>
          <p:nvPr/>
        </p:nvSpPr>
        <p:spPr>
          <a:xfrm>
            <a:off x="7007367" y="3655079"/>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7" name="Rectangle 46"/>
          <p:cNvSpPr/>
          <p:nvPr/>
        </p:nvSpPr>
        <p:spPr>
          <a:xfrm>
            <a:off x="7007327" y="4539963"/>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8" name="Rectangle 47"/>
          <p:cNvSpPr/>
          <p:nvPr/>
        </p:nvSpPr>
        <p:spPr>
          <a:xfrm>
            <a:off x="7007327" y="3317890"/>
            <a:ext cx="1073441" cy="184214"/>
          </a:xfrm>
          <a:prstGeom prst="rect">
            <a:avLst/>
          </a:prstGeom>
          <a:solidFill>
            <a:srgbClr val="02E3E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1" name="Rectangle 50"/>
          <p:cNvSpPr/>
          <p:nvPr/>
        </p:nvSpPr>
        <p:spPr>
          <a:xfrm>
            <a:off x="7007327" y="4737959"/>
            <a:ext cx="1073441" cy="184214"/>
          </a:xfrm>
          <a:prstGeom prst="rect">
            <a:avLst/>
          </a:prstGeom>
          <a:solidFill>
            <a:srgbClr val="FF66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2" name="Rectangle 51"/>
          <p:cNvSpPr/>
          <p:nvPr/>
        </p:nvSpPr>
        <p:spPr>
          <a:xfrm>
            <a:off x="7007327" y="2596317"/>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3" name="TextBox 52"/>
          <p:cNvSpPr txBox="1"/>
          <p:nvPr/>
        </p:nvSpPr>
        <p:spPr>
          <a:xfrm>
            <a:off x="8153400" y="4289274"/>
            <a:ext cx="990600" cy="1015663"/>
          </a:xfrm>
          <a:prstGeom prst="rect">
            <a:avLst/>
          </a:prstGeom>
          <a:noFill/>
        </p:spPr>
        <p:txBody>
          <a:bodyPr wrap="square" rtlCol="0">
            <a:spAutoFit/>
          </a:bodyPr>
          <a:lstStyle/>
          <a:p>
            <a:r>
              <a:rPr lang="en-US" sz="2000" b="0" dirty="0">
                <a:latin typeface="Gill Sans" charset="0"/>
                <a:ea typeface="Gill Sans" charset="0"/>
                <a:cs typeface="Gill Sans" charset="0"/>
              </a:rPr>
              <a:t>kernel code &amp; data</a:t>
            </a:r>
          </a:p>
        </p:txBody>
      </p:sp>
      <p:sp>
        <p:nvSpPr>
          <p:cNvPr id="54" name="TextBox 53"/>
          <p:cNvSpPr txBox="1"/>
          <p:nvPr/>
        </p:nvSpPr>
        <p:spPr>
          <a:xfrm>
            <a:off x="8153400" y="2477446"/>
            <a:ext cx="990600" cy="1015663"/>
          </a:xfrm>
          <a:prstGeom prst="rect">
            <a:avLst/>
          </a:prstGeom>
          <a:noFill/>
        </p:spPr>
        <p:txBody>
          <a:bodyPr wrap="square" rtlCol="0">
            <a:spAutoFit/>
          </a:bodyPr>
          <a:lstStyle/>
          <a:p>
            <a:r>
              <a:rPr lang="en-US" sz="2000" b="0" dirty="0">
                <a:latin typeface="Gill Sans" charset="0"/>
                <a:ea typeface="Gill Sans" charset="0"/>
                <a:cs typeface="Gill Sans" charset="0"/>
              </a:rPr>
              <a:t>user page</a:t>
            </a:r>
          </a:p>
          <a:p>
            <a:r>
              <a:rPr lang="en-US" sz="2000" b="0" dirty="0">
                <a:latin typeface="Gill Sans" charset="0"/>
                <a:ea typeface="Gill Sans" charset="0"/>
                <a:cs typeface="Gill Sans" charset="0"/>
              </a:rPr>
              <a:t>frames</a:t>
            </a:r>
          </a:p>
        </p:txBody>
      </p:sp>
      <p:sp>
        <p:nvSpPr>
          <p:cNvPr id="55" name="TextBox 54"/>
          <p:cNvSpPr txBox="1"/>
          <p:nvPr/>
        </p:nvSpPr>
        <p:spPr>
          <a:xfrm>
            <a:off x="8077200" y="3558073"/>
            <a:ext cx="1365250" cy="646331"/>
          </a:xfrm>
          <a:prstGeom prst="rect">
            <a:avLst/>
          </a:prstGeom>
          <a:noFill/>
        </p:spPr>
        <p:txBody>
          <a:bodyPr wrap="square" rtlCol="0">
            <a:spAutoFit/>
          </a:bodyPr>
          <a:lstStyle/>
          <a:p>
            <a:r>
              <a:rPr lang="en-US" b="0" dirty="0">
                <a:latin typeface="Gill Sans" charset="0"/>
                <a:ea typeface="Gill Sans" charset="0"/>
                <a:cs typeface="Gill Sans" charset="0"/>
              </a:rPr>
              <a:t>user </a:t>
            </a:r>
            <a:r>
              <a:rPr lang="en-US" b="0" dirty="0" err="1">
                <a:latin typeface="Gill Sans" charset="0"/>
                <a:ea typeface="Gill Sans" charset="0"/>
                <a:cs typeface="Gill Sans" charset="0"/>
              </a:rPr>
              <a:t>pagetable</a:t>
            </a:r>
            <a:endParaRPr lang="en-US" b="0" dirty="0">
              <a:latin typeface="Gill Sans" charset="0"/>
              <a:ea typeface="Gill Sans" charset="0"/>
              <a:cs typeface="Gill Sans" charset="0"/>
            </a:endParaRPr>
          </a:p>
        </p:txBody>
      </p:sp>
      <p:sp>
        <p:nvSpPr>
          <p:cNvPr id="56" name="Rectangle 55"/>
          <p:cNvSpPr/>
          <p:nvPr/>
        </p:nvSpPr>
        <p:spPr>
          <a:xfrm>
            <a:off x="7007327" y="2861622"/>
            <a:ext cx="1073441" cy="184214"/>
          </a:xfrm>
          <a:prstGeom prst="rect">
            <a:avLst/>
          </a:prstGeom>
          <a:solidFill>
            <a:schemeClr val="accent6">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57" name="Rectangle 56"/>
          <p:cNvSpPr/>
          <p:nvPr/>
        </p:nvSpPr>
        <p:spPr>
          <a:xfrm>
            <a:off x="7007367" y="3831138"/>
            <a:ext cx="1073441" cy="184214"/>
          </a:xfrm>
          <a:prstGeom prst="rect">
            <a:avLst/>
          </a:prstGeom>
          <a:solidFill>
            <a:schemeClr val="accent1">
              <a:lumMod val="40000"/>
              <a:lumOff val="6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1" name="Rectangle 60"/>
          <p:cNvSpPr/>
          <p:nvPr/>
        </p:nvSpPr>
        <p:spPr>
          <a:xfrm>
            <a:off x="1591718" y="3572668"/>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2" name="TextBox 61"/>
          <p:cNvSpPr txBox="1"/>
          <p:nvPr/>
        </p:nvSpPr>
        <p:spPr>
          <a:xfrm>
            <a:off x="1799703" y="3679586"/>
            <a:ext cx="692818" cy="400110"/>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63" name="Group 62"/>
          <p:cNvGrpSpPr/>
          <p:nvPr/>
        </p:nvGrpSpPr>
        <p:grpSpPr>
          <a:xfrm>
            <a:off x="1591718" y="3090068"/>
            <a:ext cx="1056103" cy="507028"/>
            <a:chOff x="4133850" y="3404709"/>
            <a:chExt cx="1056103" cy="507028"/>
          </a:xfrm>
        </p:grpSpPr>
        <p:sp>
          <p:nvSpPr>
            <p:cNvPr id="64" name="Rectangle 6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5" name="TextBox 64"/>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66" name="Group 65"/>
          <p:cNvGrpSpPr/>
          <p:nvPr/>
        </p:nvGrpSpPr>
        <p:grpSpPr>
          <a:xfrm>
            <a:off x="1591718" y="2609611"/>
            <a:ext cx="1056103" cy="400110"/>
            <a:chOff x="4133850" y="3511627"/>
            <a:chExt cx="1056103" cy="400110"/>
          </a:xfrm>
        </p:grpSpPr>
        <p:sp>
          <p:nvSpPr>
            <p:cNvPr id="67" name="Rectangle 66"/>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68" name="TextBox 67"/>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69" name="Group 68"/>
          <p:cNvGrpSpPr/>
          <p:nvPr/>
        </p:nvGrpSpPr>
        <p:grpSpPr>
          <a:xfrm>
            <a:off x="1591718" y="2112245"/>
            <a:ext cx="1056103" cy="400110"/>
            <a:chOff x="4133850" y="3404709"/>
            <a:chExt cx="1056103" cy="400110"/>
          </a:xfrm>
        </p:grpSpPr>
        <p:sp>
          <p:nvSpPr>
            <p:cNvPr id="70" name="Rectangle 69"/>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71" name="TextBox 70"/>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cxnSp>
        <p:nvCxnSpPr>
          <p:cNvPr id="72" name="Straight Arrow Connector 71"/>
          <p:cNvCxnSpPr/>
          <p:nvPr/>
        </p:nvCxnSpPr>
        <p:spPr>
          <a:xfrm flipH="1">
            <a:off x="2647821" y="2112245"/>
            <a:ext cx="2352306" cy="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grpSp>
        <p:nvGrpSpPr>
          <p:cNvPr id="14" name="Group 13"/>
          <p:cNvGrpSpPr/>
          <p:nvPr/>
        </p:nvGrpSpPr>
        <p:grpSpPr>
          <a:xfrm>
            <a:off x="4908550" y="1043544"/>
            <a:ext cx="1967268" cy="3386768"/>
            <a:chOff x="4813299" y="1043543"/>
            <a:chExt cx="2046175" cy="3547583"/>
          </a:xfrm>
        </p:grpSpPr>
        <p:sp>
          <p:nvSpPr>
            <p:cNvPr id="21" name="Rectangle 20"/>
            <p:cNvSpPr/>
            <p:nvPr/>
          </p:nvSpPr>
          <p:spPr>
            <a:xfrm>
              <a:off x="4821893" y="1487603"/>
              <a:ext cx="1234624" cy="3103523"/>
            </a:xfrm>
            <a:prstGeom prst="rect">
              <a:avLst/>
            </a:prstGeom>
            <a:solidFill>
              <a:schemeClr val="accent1">
                <a:lumMod val="20000"/>
                <a:lumOff val="80000"/>
                <a:alpha val="2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2" name="Rectangle 21"/>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3" name="TextBox 22"/>
            <p:cNvSpPr txBox="1"/>
            <p:nvPr/>
          </p:nvSpPr>
          <p:spPr>
            <a:xfrm>
              <a:off x="5116534" y="4060979"/>
              <a:ext cx="720607" cy="419109"/>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31" name="Group 30"/>
            <p:cNvGrpSpPr/>
            <p:nvPr/>
          </p:nvGrpSpPr>
          <p:grpSpPr>
            <a:xfrm>
              <a:off x="4908549" y="3471461"/>
              <a:ext cx="1056103" cy="526026"/>
              <a:chOff x="4133850" y="3404709"/>
              <a:chExt cx="1056103" cy="526026"/>
            </a:xfrm>
          </p:grpSpPr>
          <p:sp>
            <p:nvSpPr>
              <p:cNvPr id="24" name="Rectangle 23"/>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25" name="TextBox 24"/>
              <p:cNvSpPr txBox="1"/>
              <p:nvPr/>
            </p:nvSpPr>
            <p:spPr>
              <a:xfrm>
                <a:off x="4359700" y="3511627"/>
                <a:ext cx="658917" cy="419108"/>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32" name="Group 31"/>
            <p:cNvGrpSpPr/>
            <p:nvPr/>
          </p:nvGrpSpPr>
          <p:grpSpPr>
            <a:xfrm>
              <a:off x="4908549" y="3102129"/>
              <a:ext cx="1056103" cy="419109"/>
              <a:chOff x="4133850" y="3511627"/>
              <a:chExt cx="1056103" cy="419109"/>
            </a:xfrm>
          </p:grpSpPr>
          <p:sp>
            <p:nvSpPr>
              <p:cNvPr id="33" name="Rectangle 32"/>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4" name="TextBox 33"/>
              <p:cNvSpPr txBox="1"/>
              <p:nvPr/>
            </p:nvSpPr>
            <p:spPr>
              <a:xfrm>
                <a:off x="4359700" y="3511627"/>
                <a:ext cx="700470" cy="419109"/>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35" name="Group 34"/>
            <p:cNvGrpSpPr/>
            <p:nvPr/>
          </p:nvGrpSpPr>
          <p:grpSpPr>
            <a:xfrm>
              <a:off x="4908549" y="2102817"/>
              <a:ext cx="1056103" cy="419109"/>
              <a:chOff x="4133850" y="3404709"/>
              <a:chExt cx="1056103" cy="419109"/>
            </a:xfrm>
          </p:grpSpPr>
          <p:sp>
            <p:nvSpPr>
              <p:cNvPr id="36" name="Rectangle 35"/>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37" name="TextBox 36"/>
              <p:cNvSpPr txBox="1"/>
              <p:nvPr/>
            </p:nvSpPr>
            <p:spPr>
              <a:xfrm>
                <a:off x="4334539" y="3404709"/>
                <a:ext cx="738947" cy="419109"/>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38" name="Group 37"/>
            <p:cNvGrpSpPr/>
            <p:nvPr/>
          </p:nvGrpSpPr>
          <p:grpSpPr>
            <a:xfrm>
              <a:off x="4908549" y="1548818"/>
              <a:ext cx="1092113" cy="526026"/>
              <a:chOff x="4133850" y="3404709"/>
              <a:chExt cx="1092113" cy="526026"/>
            </a:xfrm>
          </p:grpSpPr>
          <p:sp>
            <p:nvSpPr>
              <p:cNvPr id="39" name="Rectangle 38"/>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40" name="TextBox 39"/>
              <p:cNvSpPr txBox="1"/>
              <p:nvPr/>
            </p:nvSpPr>
            <p:spPr>
              <a:xfrm>
                <a:off x="4359700" y="3511627"/>
                <a:ext cx="866263" cy="419108"/>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42" name="Straight Connector 4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6162209" y="1444625"/>
              <a:ext cx="439081" cy="3103523"/>
            </a:xfrm>
            <a:prstGeom prst="rect">
              <a:avLst/>
            </a:prstGeom>
            <a:solidFill>
              <a:schemeClr val="accent1">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88" name="TextBox 87"/>
            <p:cNvSpPr txBox="1"/>
            <p:nvPr/>
          </p:nvSpPr>
          <p:spPr>
            <a:xfrm>
              <a:off x="4845049" y="1055211"/>
              <a:ext cx="845185" cy="419109"/>
            </a:xfrm>
            <a:prstGeom prst="rect">
              <a:avLst/>
            </a:prstGeom>
            <a:noFill/>
          </p:spPr>
          <p:txBody>
            <a:bodyPr wrap="none" rtlCol="0">
              <a:spAutoFit/>
            </a:bodyPr>
            <a:lstStyle/>
            <a:p>
              <a:r>
                <a:rPr lang="en-US" sz="2000" b="0" dirty="0">
                  <a:latin typeface="Gill Sans" charset="0"/>
                  <a:ea typeface="Gill Sans" charset="0"/>
                  <a:cs typeface="Gill Sans" charset="0"/>
                </a:rPr>
                <a:t>VAS 1</a:t>
              </a:r>
            </a:p>
          </p:txBody>
        </p:sp>
        <p:sp>
          <p:nvSpPr>
            <p:cNvPr id="73" name="TextBox 72"/>
            <p:cNvSpPr txBox="1"/>
            <p:nvPr/>
          </p:nvSpPr>
          <p:spPr>
            <a:xfrm>
              <a:off x="6162209" y="1043543"/>
              <a:ext cx="697265" cy="419109"/>
            </a:xfrm>
            <a:prstGeom prst="rect">
              <a:avLst/>
            </a:prstGeom>
            <a:noFill/>
          </p:spPr>
          <p:txBody>
            <a:bodyPr wrap="none" rtlCol="0">
              <a:spAutoFit/>
            </a:bodyPr>
            <a:lstStyle/>
            <a:p>
              <a:r>
                <a:rPr lang="en-US" sz="2000" b="0" dirty="0">
                  <a:latin typeface="Gill Sans" charset="0"/>
                  <a:ea typeface="Gill Sans" charset="0"/>
                  <a:cs typeface="Gill Sans" charset="0"/>
                </a:rPr>
                <a:t>PT 1</a:t>
              </a:r>
            </a:p>
          </p:txBody>
        </p:sp>
      </p:grpSp>
      <p:grpSp>
        <p:nvGrpSpPr>
          <p:cNvPr id="104" name="Group 103"/>
          <p:cNvGrpSpPr/>
          <p:nvPr/>
        </p:nvGrpSpPr>
        <p:grpSpPr>
          <a:xfrm>
            <a:off x="2889787" y="3377715"/>
            <a:ext cx="2001946" cy="3352751"/>
            <a:chOff x="4813299" y="1043543"/>
            <a:chExt cx="2028015" cy="3547583"/>
          </a:xfrm>
        </p:grpSpPr>
        <p:sp>
          <p:nvSpPr>
            <p:cNvPr id="105" name="Rectangle 104"/>
            <p:cNvSpPr/>
            <p:nvPr/>
          </p:nvSpPr>
          <p:spPr>
            <a:xfrm>
              <a:off x="4821893" y="1487603"/>
              <a:ext cx="1233977"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6" name="Rectangle 105"/>
            <p:cNvSpPr/>
            <p:nvPr/>
          </p:nvSpPr>
          <p:spPr>
            <a:xfrm>
              <a:off x="4908549" y="3954061"/>
              <a:ext cx="1056103" cy="476250"/>
            </a:xfrm>
            <a:prstGeom prst="rect">
              <a:avLst/>
            </a:prstGeom>
            <a:solidFill>
              <a:schemeClr val="accent3">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07" name="TextBox 106"/>
            <p:cNvSpPr txBox="1"/>
            <p:nvPr/>
          </p:nvSpPr>
          <p:spPr>
            <a:xfrm>
              <a:off x="5116534" y="4060978"/>
              <a:ext cx="701840" cy="423361"/>
            </a:xfrm>
            <a:prstGeom prst="rect">
              <a:avLst/>
            </a:prstGeom>
            <a:noFill/>
          </p:spPr>
          <p:txBody>
            <a:bodyPr wrap="none" rtlCol="0">
              <a:spAutoFit/>
            </a:bodyPr>
            <a:lstStyle/>
            <a:p>
              <a:r>
                <a:rPr lang="en-US" sz="2000" b="0" dirty="0">
                  <a:latin typeface="Gill Sans" charset="0"/>
                  <a:ea typeface="Gill Sans" charset="0"/>
                  <a:cs typeface="Gill Sans" charset="0"/>
                </a:rPr>
                <a:t>code</a:t>
              </a:r>
            </a:p>
          </p:txBody>
        </p:sp>
        <p:grpSp>
          <p:nvGrpSpPr>
            <p:cNvPr id="108" name="Group 107"/>
            <p:cNvGrpSpPr/>
            <p:nvPr/>
          </p:nvGrpSpPr>
          <p:grpSpPr>
            <a:xfrm>
              <a:off x="4908549" y="3471461"/>
              <a:ext cx="1056103" cy="530279"/>
              <a:chOff x="4133850" y="3404709"/>
              <a:chExt cx="1056103" cy="530279"/>
            </a:xfrm>
          </p:grpSpPr>
          <p:sp>
            <p:nvSpPr>
              <p:cNvPr id="127" name="Rectangle 126"/>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8" name="TextBox 127"/>
              <p:cNvSpPr txBox="1"/>
              <p:nvPr/>
            </p:nvSpPr>
            <p:spPr>
              <a:xfrm>
                <a:off x="4359700" y="3511627"/>
                <a:ext cx="641757" cy="423361"/>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grpSp>
          <p:nvGrpSpPr>
            <p:cNvPr id="109" name="Group 108"/>
            <p:cNvGrpSpPr/>
            <p:nvPr/>
          </p:nvGrpSpPr>
          <p:grpSpPr>
            <a:xfrm>
              <a:off x="4908549" y="3102129"/>
              <a:ext cx="1056103" cy="423361"/>
              <a:chOff x="4133850" y="3511627"/>
              <a:chExt cx="1056103" cy="423361"/>
            </a:xfrm>
          </p:grpSpPr>
          <p:sp>
            <p:nvSpPr>
              <p:cNvPr id="125" name="Rectangle 12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6" name="TextBox 125"/>
              <p:cNvSpPr txBox="1"/>
              <p:nvPr/>
            </p:nvSpPr>
            <p:spPr>
              <a:xfrm>
                <a:off x="4359700" y="3511627"/>
                <a:ext cx="682227" cy="423361"/>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10" name="Group 109"/>
            <p:cNvGrpSpPr/>
            <p:nvPr/>
          </p:nvGrpSpPr>
          <p:grpSpPr>
            <a:xfrm>
              <a:off x="4908549" y="2102817"/>
              <a:ext cx="1056103" cy="423361"/>
              <a:chOff x="4133850" y="3404709"/>
              <a:chExt cx="1056103" cy="423361"/>
            </a:xfrm>
          </p:grpSpPr>
          <p:sp>
            <p:nvSpPr>
              <p:cNvPr id="123" name="Rectangle 122"/>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4" name="TextBox 123"/>
              <p:cNvSpPr txBox="1"/>
              <p:nvPr/>
            </p:nvSpPr>
            <p:spPr>
              <a:xfrm>
                <a:off x="4334539" y="3404709"/>
                <a:ext cx="719703" cy="423361"/>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11" name="Group 110"/>
            <p:cNvGrpSpPr/>
            <p:nvPr/>
          </p:nvGrpSpPr>
          <p:grpSpPr>
            <a:xfrm>
              <a:off x="4908549" y="1548818"/>
              <a:ext cx="1069553" cy="530279"/>
              <a:chOff x="4133850" y="3404709"/>
              <a:chExt cx="1069553" cy="530279"/>
            </a:xfrm>
          </p:grpSpPr>
          <p:sp>
            <p:nvSpPr>
              <p:cNvPr id="121" name="Rectangle 12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22" name="TextBox 121"/>
              <p:cNvSpPr txBox="1"/>
              <p:nvPr/>
            </p:nvSpPr>
            <p:spPr>
              <a:xfrm>
                <a:off x="4359700" y="3511627"/>
                <a:ext cx="843703" cy="423361"/>
              </a:xfrm>
              <a:prstGeom prst="rect">
                <a:avLst/>
              </a:prstGeom>
              <a:noFill/>
            </p:spPr>
            <p:txBody>
              <a:bodyPr wrap="none" rtlCol="0">
                <a:spAutoFit/>
              </a:bodyPr>
              <a:lstStyle/>
              <a:p>
                <a:r>
                  <a:rPr lang="en-US" sz="2000" b="0" dirty="0">
                    <a:latin typeface="Gill Sans" charset="0"/>
                    <a:ea typeface="Gill Sans" charset="0"/>
                    <a:cs typeface="Gill Sans" charset="0"/>
                  </a:rPr>
                  <a:t>kernel</a:t>
                </a:r>
              </a:p>
            </p:txBody>
          </p:sp>
        </p:grpSp>
        <p:cxnSp>
          <p:nvCxnSpPr>
            <p:cNvPr id="112" name="Straight Connector 111"/>
            <p:cNvCxnSpPr/>
            <p:nvPr/>
          </p:nvCxnSpPr>
          <p:spPr>
            <a:xfrm>
              <a:off x="4821894" y="2025068"/>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a:xfrm>
              <a:off x="4829174" y="3102129"/>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a:xfrm>
              <a:off x="4845049" y="2540154"/>
              <a:ext cx="1429680" cy="0"/>
            </a:xfrm>
            <a:prstGeom prst="line">
              <a:avLst/>
            </a:prstGeom>
            <a:ln>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4813299" y="4461402"/>
              <a:ext cx="1429680"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6" name="Rectangle 115"/>
            <p:cNvSpPr/>
            <p:nvPr/>
          </p:nvSpPr>
          <p:spPr>
            <a:xfrm>
              <a:off x="6162209" y="1444625"/>
              <a:ext cx="439081" cy="3103523"/>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9" name="TextBox 118"/>
            <p:cNvSpPr txBox="1"/>
            <p:nvPr/>
          </p:nvSpPr>
          <p:spPr>
            <a:xfrm>
              <a:off x="4845049" y="1055211"/>
              <a:ext cx="823630" cy="423361"/>
            </a:xfrm>
            <a:prstGeom prst="rect">
              <a:avLst/>
            </a:prstGeom>
            <a:noFill/>
          </p:spPr>
          <p:txBody>
            <a:bodyPr wrap="none" rtlCol="0">
              <a:spAutoFit/>
            </a:bodyPr>
            <a:lstStyle/>
            <a:p>
              <a:r>
                <a:rPr lang="en-US" sz="2000" b="0" dirty="0">
                  <a:latin typeface="Gill Sans" charset="0"/>
                  <a:ea typeface="Gill Sans" charset="0"/>
                  <a:cs typeface="Gill Sans" charset="0"/>
                </a:rPr>
                <a:t>VAS 2</a:t>
              </a:r>
            </a:p>
          </p:txBody>
        </p:sp>
        <p:sp>
          <p:nvSpPr>
            <p:cNvPr id="120" name="TextBox 119"/>
            <p:cNvSpPr txBox="1"/>
            <p:nvPr/>
          </p:nvSpPr>
          <p:spPr>
            <a:xfrm>
              <a:off x="6162209" y="1043543"/>
              <a:ext cx="679105" cy="423361"/>
            </a:xfrm>
            <a:prstGeom prst="rect">
              <a:avLst/>
            </a:prstGeom>
            <a:noFill/>
          </p:spPr>
          <p:txBody>
            <a:bodyPr wrap="none" rtlCol="0">
              <a:spAutoFit/>
            </a:bodyPr>
            <a:lstStyle/>
            <a:p>
              <a:r>
                <a:rPr lang="en-US" sz="2000" b="0" dirty="0">
                  <a:latin typeface="Gill Sans" charset="0"/>
                  <a:ea typeface="Gill Sans" charset="0"/>
                  <a:cs typeface="Gill Sans" charset="0"/>
                </a:rPr>
                <a:t>PT 2</a:t>
              </a:r>
            </a:p>
          </p:txBody>
        </p:sp>
      </p:grpSp>
      <p:cxnSp>
        <p:nvCxnSpPr>
          <p:cNvPr id="129" name="Straight Arrow Connector 128"/>
          <p:cNvCxnSpPr>
            <a:endCxn id="56" idx="1"/>
          </p:cNvCxnSpPr>
          <p:nvPr/>
        </p:nvCxnSpPr>
        <p:spPr>
          <a:xfrm flipV="1">
            <a:off x="4455774" y="295372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130" name="Rectangle 129"/>
          <p:cNvSpPr/>
          <p:nvPr/>
        </p:nvSpPr>
        <p:spPr>
          <a:xfrm>
            <a:off x="7019752" y="4101789"/>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1" name="Rectangle 130"/>
          <p:cNvSpPr/>
          <p:nvPr/>
        </p:nvSpPr>
        <p:spPr>
          <a:xfrm>
            <a:off x="7019752" y="4277848"/>
            <a:ext cx="1073441" cy="184214"/>
          </a:xfrm>
          <a:prstGeom prst="rect">
            <a:avLst/>
          </a:prstGeom>
          <a:solidFill>
            <a:schemeClr val="accent6">
              <a:lumMod val="20000"/>
              <a:lumOff val="80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2" name="Rectangle 131"/>
          <p:cNvSpPr/>
          <p:nvPr/>
        </p:nvSpPr>
        <p:spPr>
          <a:xfrm>
            <a:off x="7007327" y="1979038"/>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3" name="Rectangle 132"/>
          <p:cNvSpPr/>
          <p:nvPr/>
        </p:nvSpPr>
        <p:spPr>
          <a:xfrm>
            <a:off x="7019752" y="2209872"/>
            <a:ext cx="1073441" cy="184214"/>
          </a:xfrm>
          <a:prstGeom prst="rect">
            <a:avLst/>
          </a:prstGeom>
          <a:solidFill>
            <a:schemeClr val="accent2">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grpSp>
        <p:nvGrpSpPr>
          <p:cNvPr id="134" name="Group 133"/>
          <p:cNvGrpSpPr/>
          <p:nvPr/>
        </p:nvGrpSpPr>
        <p:grpSpPr>
          <a:xfrm>
            <a:off x="317500" y="3082152"/>
            <a:ext cx="1056103" cy="400110"/>
            <a:chOff x="4133850" y="3511627"/>
            <a:chExt cx="1056103" cy="400110"/>
          </a:xfrm>
        </p:grpSpPr>
        <p:sp>
          <p:nvSpPr>
            <p:cNvPr id="135" name="Rectangle 134"/>
            <p:cNvSpPr/>
            <p:nvPr/>
          </p:nvSpPr>
          <p:spPr>
            <a:xfrm>
              <a:off x="4133850" y="3511627"/>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6" name="TextBox 135"/>
            <p:cNvSpPr txBox="1"/>
            <p:nvPr/>
          </p:nvSpPr>
          <p:spPr>
            <a:xfrm>
              <a:off x="4359700" y="3511627"/>
              <a:ext cx="673457" cy="400110"/>
            </a:xfrm>
            <a:prstGeom prst="rect">
              <a:avLst/>
            </a:prstGeom>
            <a:noFill/>
          </p:spPr>
          <p:txBody>
            <a:bodyPr wrap="none" rtlCol="0">
              <a:spAutoFit/>
            </a:bodyPr>
            <a:lstStyle/>
            <a:p>
              <a:r>
                <a:rPr lang="en-US" sz="2000" b="0" dirty="0">
                  <a:latin typeface="Gill Sans" charset="0"/>
                  <a:ea typeface="Gill Sans" charset="0"/>
                  <a:cs typeface="Gill Sans" charset="0"/>
                </a:rPr>
                <a:t>heap</a:t>
              </a:r>
            </a:p>
          </p:txBody>
        </p:sp>
      </p:grpSp>
      <p:grpSp>
        <p:nvGrpSpPr>
          <p:cNvPr id="137" name="Group 136"/>
          <p:cNvGrpSpPr/>
          <p:nvPr/>
        </p:nvGrpSpPr>
        <p:grpSpPr>
          <a:xfrm>
            <a:off x="317500" y="2584786"/>
            <a:ext cx="1056103" cy="400110"/>
            <a:chOff x="4133850" y="3404709"/>
            <a:chExt cx="1056103" cy="400110"/>
          </a:xfrm>
        </p:grpSpPr>
        <p:sp>
          <p:nvSpPr>
            <p:cNvPr id="138" name="Rectangle 137"/>
            <p:cNvSpPr/>
            <p:nvPr/>
          </p:nvSpPr>
          <p:spPr>
            <a:xfrm>
              <a:off x="4133850" y="3404709"/>
              <a:ext cx="1056103" cy="369332"/>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39" name="TextBox 138"/>
            <p:cNvSpPr txBox="1"/>
            <p:nvPr/>
          </p:nvSpPr>
          <p:spPr>
            <a:xfrm>
              <a:off x="4334539" y="3404709"/>
              <a:ext cx="710451" cy="400110"/>
            </a:xfrm>
            <a:prstGeom prst="rect">
              <a:avLst/>
            </a:prstGeom>
            <a:noFill/>
          </p:spPr>
          <p:txBody>
            <a:bodyPr wrap="none" rtlCol="0">
              <a:spAutoFit/>
            </a:bodyPr>
            <a:lstStyle/>
            <a:p>
              <a:r>
                <a:rPr lang="en-US" sz="2000" b="0" dirty="0">
                  <a:latin typeface="Gill Sans" charset="0"/>
                  <a:ea typeface="Gill Sans" charset="0"/>
                  <a:cs typeface="Gill Sans" charset="0"/>
                </a:rPr>
                <a:t>stack</a:t>
              </a:r>
            </a:p>
          </p:txBody>
        </p:sp>
      </p:grpSp>
      <p:grpSp>
        <p:nvGrpSpPr>
          <p:cNvPr id="140" name="Group 139"/>
          <p:cNvGrpSpPr/>
          <p:nvPr/>
        </p:nvGrpSpPr>
        <p:grpSpPr>
          <a:xfrm>
            <a:off x="317500" y="3601168"/>
            <a:ext cx="1056103" cy="507028"/>
            <a:chOff x="4133850" y="3404709"/>
            <a:chExt cx="1056103" cy="507028"/>
          </a:xfrm>
        </p:grpSpPr>
        <p:sp>
          <p:nvSpPr>
            <p:cNvPr id="141" name="Rectangle 140"/>
            <p:cNvSpPr/>
            <p:nvPr/>
          </p:nvSpPr>
          <p:spPr>
            <a:xfrm>
              <a:off x="4133850" y="3404709"/>
              <a:ext cx="1056103" cy="476250"/>
            </a:xfrm>
            <a:prstGeom prst="rect">
              <a:avLst/>
            </a:prstGeom>
            <a:solidFill>
              <a:srgbClr val="EBF1DE"/>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42" name="TextBox 141"/>
            <p:cNvSpPr txBox="1"/>
            <p:nvPr/>
          </p:nvSpPr>
          <p:spPr>
            <a:xfrm>
              <a:off x="4359700" y="3511627"/>
              <a:ext cx="633507" cy="400110"/>
            </a:xfrm>
            <a:prstGeom prst="rect">
              <a:avLst/>
            </a:prstGeom>
            <a:noFill/>
          </p:spPr>
          <p:txBody>
            <a:bodyPr wrap="none" rtlCol="0">
              <a:spAutoFit/>
            </a:bodyPr>
            <a:lstStyle/>
            <a:p>
              <a:r>
                <a:rPr lang="en-US" sz="2000" b="0" dirty="0">
                  <a:latin typeface="Gill Sans" charset="0"/>
                  <a:ea typeface="Gill Sans" charset="0"/>
                  <a:cs typeface="Gill Sans" charset="0"/>
                </a:rPr>
                <a:t>data</a:t>
              </a:r>
            </a:p>
          </p:txBody>
        </p:sp>
      </p:grpSp>
      <p:cxnSp>
        <p:nvCxnSpPr>
          <p:cNvPr id="143" name="Straight Arrow Connector 142"/>
          <p:cNvCxnSpPr/>
          <p:nvPr/>
        </p:nvCxnSpPr>
        <p:spPr>
          <a:xfrm flipH="1" flipV="1">
            <a:off x="1373603" y="2609611"/>
            <a:ext cx="1620118" cy="1779672"/>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flipH="1" flipV="1">
            <a:off x="1373603" y="3090068"/>
            <a:ext cx="1577881" cy="2233176"/>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4" name="Straight Arrow Connector 143"/>
          <p:cNvCxnSpPr/>
          <p:nvPr/>
        </p:nvCxnSpPr>
        <p:spPr>
          <a:xfrm flipH="1" flipV="1">
            <a:off x="1373604" y="3601169"/>
            <a:ext cx="1620117" cy="2071124"/>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5" name="Straight Arrow Connector 144"/>
          <p:cNvCxnSpPr/>
          <p:nvPr/>
        </p:nvCxnSpPr>
        <p:spPr>
          <a:xfrm flipH="1" flipV="1">
            <a:off x="2647821" y="3601168"/>
            <a:ext cx="498301" cy="269977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p:nvPr/>
        </p:nvCxnSpPr>
        <p:spPr>
          <a:xfrm flipH="1" flipV="1">
            <a:off x="2692936" y="3655079"/>
            <a:ext cx="2438826" cy="287785"/>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flipH="1" flipV="1">
            <a:off x="2647821" y="2614735"/>
            <a:ext cx="2358153" cy="425150"/>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80" name="Straight Arrow Connector 79"/>
          <p:cNvCxnSpPr/>
          <p:nvPr/>
        </p:nvCxnSpPr>
        <p:spPr>
          <a:xfrm flipH="1" flipV="1">
            <a:off x="2647821" y="3090068"/>
            <a:ext cx="2345195" cy="319493"/>
          </a:xfrm>
          <a:prstGeom prst="straightConnector1">
            <a:avLst/>
          </a:prstGeom>
          <a:ln w="9525" cmpd="sng">
            <a:solidFill>
              <a:srgbClr val="000000"/>
            </a:solidFill>
            <a:prstDash val="dash"/>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6" name="Straight Arrow Connector 145"/>
          <p:cNvCxnSpPr>
            <a:endCxn id="133" idx="1"/>
          </p:cNvCxnSpPr>
          <p:nvPr/>
        </p:nvCxnSpPr>
        <p:spPr>
          <a:xfrm flipV="1">
            <a:off x="4468199" y="2301979"/>
            <a:ext cx="2551553" cy="2160084"/>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8" name="Straight Arrow Connector 147"/>
          <p:cNvCxnSpPr/>
          <p:nvPr/>
        </p:nvCxnSpPr>
        <p:spPr>
          <a:xfrm flipV="1">
            <a:off x="4455774" y="3456299"/>
            <a:ext cx="2551553" cy="2931747"/>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49" name="Straight Arrow Connector 148"/>
          <p:cNvCxnSpPr>
            <a:endCxn id="132" idx="1"/>
          </p:cNvCxnSpPr>
          <p:nvPr/>
        </p:nvCxnSpPr>
        <p:spPr>
          <a:xfrm flipV="1">
            <a:off x="6429375" y="2071145"/>
            <a:ext cx="577952" cy="111957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1" name="Straight Arrow Connector 150"/>
          <p:cNvCxnSpPr>
            <a:endCxn id="52" idx="1"/>
          </p:cNvCxnSpPr>
          <p:nvPr/>
        </p:nvCxnSpPr>
        <p:spPr>
          <a:xfrm>
            <a:off x="6315244" y="2209872"/>
            <a:ext cx="692083" cy="478552"/>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cxnSp>
        <p:nvCxnSpPr>
          <p:cNvPr id="153" name="Straight Arrow Connector 152"/>
          <p:cNvCxnSpPr>
            <a:endCxn id="8" idx="1"/>
          </p:cNvCxnSpPr>
          <p:nvPr/>
        </p:nvCxnSpPr>
        <p:spPr>
          <a:xfrm flipV="1">
            <a:off x="6315244" y="3350820"/>
            <a:ext cx="692083" cy="638749"/>
          </a:xfrm>
          <a:prstGeom prst="straightConnector1">
            <a:avLst/>
          </a:prstGeom>
          <a:ln>
            <a:headEnd type="oval"/>
            <a:tailEnd type="triangle"/>
          </a:ln>
        </p:spPr>
        <p:style>
          <a:lnRef idx="2">
            <a:schemeClr val="accent1"/>
          </a:lnRef>
          <a:fillRef idx="0">
            <a:schemeClr val="accent1"/>
          </a:fillRef>
          <a:effectRef idx="1">
            <a:schemeClr val="accent1"/>
          </a:effectRef>
          <a:fontRef idx="minor">
            <a:schemeClr val="tx1"/>
          </a:fontRef>
        </p:style>
      </p:cxnSp>
      <p:sp>
        <p:nvSpPr>
          <p:cNvPr id="3" name="Rectangle 2"/>
          <p:cNvSpPr/>
          <p:nvPr/>
        </p:nvSpPr>
        <p:spPr>
          <a:xfrm>
            <a:off x="5961450" y="5323244"/>
            <a:ext cx="666141" cy="349048"/>
          </a:xfrm>
          <a:prstGeom prst="rect">
            <a:avLst/>
          </a:prstGeom>
          <a:solidFill>
            <a:schemeClr val="bg1">
              <a:lumMod val="75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12" name="Straight Arrow Connector 11"/>
          <p:cNvCxnSpPr>
            <a:endCxn id="58" idx="2"/>
          </p:cNvCxnSpPr>
          <p:nvPr/>
        </p:nvCxnSpPr>
        <p:spPr>
          <a:xfrm flipV="1">
            <a:off x="6283097" y="4389283"/>
            <a:ext cx="133420" cy="1103468"/>
          </a:xfrm>
          <a:prstGeom prst="straightConnector1">
            <a:avLst/>
          </a:prstGeom>
          <a:ln w="28575" cmpd="sng">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15" name="Right Arrow 14"/>
          <p:cNvSpPr/>
          <p:nvPr/>
        </p:nvSpPr>
        <p:spPr>
          <a:xfrm>
            <a:off x="4536343" y="3377715"/>
            <a:ext cx="393156" cy="244943"/>
          </a:xfrm>
          <a:prstGeom prst="rightArrow">
            <a:avLst/>
          </a:prstGeom>
          <a:solidFill>
            <a:srgbClr val="FF0000"/>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18" name="Rectangle 117"/>
          <p:cNvSpPr/>
          <p:nvPr/>
        </p:nvSpPr>
        <p:spPr>
          <a:xfrm>
            <a:off x="1574380" y="3190717"/>
            <a:ext cx="1073441" cy="184214"/>
          </a:xfrm>
          <a:prstGeom prst="rect">
            <a:avLst/>
          </a:prstGeom>
          <a:solidFill>
            <a:schemeClr val="bg2">
              <a:lumMod val="75000"/>
              <a:alpha val="54000"/>
            </a:schemeClr>
          </a:solidFill>
          <a:ln>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sp>
        <p:nvSpPr>
          <p:cNvPr id="150" name="Rectangle 149"/>
          <p:cNvSpPr/>
          <p:nvPr/>
        </p:nvSpPr>
        <p:spPr>
          <a:xfrm>
            <a:off x="7007327" y="3130016"/>
            <a:ext cx="1073441" cy="184214"/>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000" b="0">
              <a:latin typeface="Gill Sans" charset="0"/>
              <a:ea typeface="Gill Sans" charset="0"/>
              <a:cs typeface="Gill Sans" charset="0"/>
            </a:endParaRPr>
          </a:p>
        </p:txBody>
      </p:sp>
      <p:cxnSp>
        <p:nvCxnSpPr>
          <p:cNvPr id="152" name="Straight Arrow Connector 151"/>
          <p:cNvCxnSpPr>
            <a:endCxn id="150" idx="1"/>
          </p:cNvCxnSpPr>
          <p:nvPr/>
        </p:nvCxnSpPr>
        <p:spPr>
          <a:xfrm flipV="1">
            <a:off x="6429375" y="3222123"/>
            <a:ext cx="577952" cy="234177"/>
          </a:xfrm>
          <a:prstGeom prst="straightConnector1">
            <a:avLst/>
          </a:prstGeom>
          <a:ln>
            <a:solidFill>
              <a:srgbClr val="000000"/>
            </a:solidFill>
            <a:headEnd type="oval"/>
            <a:tailEnd type="triangle"/>
          </a:ln>
        </p:spPr>
        <p:style>
          <a:lnRef idx="2">
            <a:schemeClr val="accent1"/>
          </a:lnRef>
          <a:fillRef idx="0">
            <a:schemeClr val="accent1"/>
          </a:fillRef>
          <a:effectRef idx="1">
            <a:schemeClr val="accent1"/>
          </a:effectRef>
          <a:fontRef idx="minor">
            <a:schemeClr val="tx1"/>
          </a:fontRef>
        </p:style>
      </p:cxnSp>
      <p:sp>
        <p:nvSpPr>
          <p:cNvPr id="117" name="TextBox 116"/>
          <p:cNvSpPr txBox="1"/>
          <p:nvPr/>
        </p:nvSpPr>
        <p:spPr>
          <a:xfrm>
            <a:off x="5943600" y="5715000"/>
            <a:ext cx="2234843" cy="400110"/>
          </a:xfrm>
          <a:prstGeom prst="rect">
            <a:avLst/>
          </a:prstGeom>
          <a:noFill/>
        </p:spPr>
        <p:txBody>
          <a:bodyPr wrap="none" rtlCol="0">
            <a:spAutoFit/>
          </a:bodyPr>
          <a:lstStyle/>
          <a:p>
            <a:r>
              <a:rPr lang="en-US" sz="2000" b="0" dirty="0">
                <a:latin typeface="Gill Sans" charset="0"/>
                <a:ea typeface="Gill Sans" charset="0"/>
                <a:cs typeface="Gill Sans" charset="0"/>
              </a:rPr>
              <a:t>active process &amp; PT</a:t>
            </a:r>
          </a:p>
        </p:txBody>
      </p:sp>
    </p:spTree>
    <p:extLst>
      <p:ext uri="{BB962C8B-B14F-4D97-AF65-F5344CB8AC3E}">
        <p14:creationId xmlns:p14="http://schemas.microsoft.com/office/powerpoint/2010/main" val="283812013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1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381000" y="152400"/>
            <a:ext cx="8382000" cy="533400"/>
          </a:xfrm>
        </p:spPr>
        <p:txBody>
          <a:bodyPr/>
          <a:lstStyle/>
          <a:p>
            <a:r>
              <a:rPr lang="en-US" altLang="ko-KR" dirty="0">
                <a:ea typeface="굴림" panose="020B0600000101010101" pitchFamily="34" charset="-127"/>
              </a:rPr>
              <a:t>Summary: Steps in Handling a Page Fault</a:t>
            </a:r>
          </a:p>
        </p:txBody>
      </p:sp>
      <p:pic>
        <p:nvPicPr>
          <p:cNvPr id="31747" name="Picture 3"/>
          <p:cNvPicPr>
            <a:picLocks noChangeAspect="1" noChangeArrowheads="1"/>
          </p:cNvPicPr>
          <p:nvPr/>
        </p:nvPicPr>
        <p:blipFill>
          <a:blip r:embed="rId3">
            <a:extLst>
              <a:ext uri="{28A0092B-C50C-407E-A947-70E740481C1C}">
                <a14:useLocalDpi xmlns:a14="http://schemas.microsoft.com/office/drawing/2010/main" val="0"/>
              </a:ext>
            </a:extLst>
          </a:blip>
          <a:srcRect l="5666" t="598" r="6114" b="912"/>
          <a:stretch>
            <a:fillRect/>
          </a:stretch>
        </p:blipFill>
        <p:spPr bwMode="auto">
          <a:xfrm>
            <a:off x="1066800" y="761999"/>
            <a:ext cx="7010400" cy="5868761"/>
          </a:xfrm>
          <a:prstGeom prst="rect">
            <a:avLst/>
          </a:prstGeom>
          <a:noFill/>
          <a:ln w="38100" cmpd="dbl">
            <a:solidFill>
              <a:srgbClr val="CC66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4270959149"/>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grpSp>
        <p:nvGrpSpPr>
          <p:cNvPr id="766986" name="Group 10"/>
          <p:cNvGrpSpPr>
            <a:grpSpLocks/>
          </p:cNvGrpSpPr>
          <p:nvPr/>
        </p:nvGrpSpPr>
        <p:grpSpPr bwMode="auto">
          <a:xfrm>
            <a:off x="381000" y="2743200"/>
            <a:ext cx="8382000" cy="2565400"/>
            <a:chOff x="240" y="1632"/>
            <a:chExt cx="5280" cy="1616"/>
          </a:xfrm>
        </p:grpSpPr>
        <p:sp>
          <p:nvSpPr>
            <p:cNvPr id="26629" name="AutoShape 4"/>
            <p:cNvSpPr>
              <a:spLocks noChangeArrowheads="1"/>
            </p:cNvSpPr>
            <p:nvPr/>
          </p:nvSpPr>
          <p:spPr bwMode="auto">
            <a:xfrm>
              <a:off x="240" y="1872"/>
              <a:ext cx="5280" cy="1376"/>
            </a:xfrm>
            <a:prstGeom prst="roundRect">
              <a:avLst>
                <a:gd name="adj" fmla="val 16667"/>
              </a:avLst>
            </a:prstGeom>
            <a:solidFill>
              <a:srgbClr val="FF66CC">
                <a:alpha val="32156"/>
              </a:srgbClr>
            </a:solidFill>
            <a:ln w="57150" algn="ctr">
              <a:solidFill>
                <a:srgbClr val="FF66CC"/>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endParaRPr lang="ko-KR" altLang="en-US">
                <a:ea typeface="굴림" panose="020B0600000101010101" pitchFamily="34" charset="-127"/>
              </a:endParaRPr>
            </a:p>
          </p:txBody>
        </p:sp>
        <p:sp>
          <p:nvSpPr>
            <p:cNvPr id="26630" name="WordArt 5"/>
            <p:cNvSpPr>
              <a:spLocks noChangeArrowheads="1" noChangeShapeType="1" noTextEdit="1"/>
            </p:cNvSpPr>
            <p:nvPr/>
          </p:nvSpPr>
          <p:spPr bwMode="auto">
            <a:xfrm>
              <a:off x="4416" y="1632"/>
              <a:ext cx="978" cy="551"/>
            </a:xfrm>
            <a:prstGeom prst="rect">
              <a:avLst/>
            </a:prstGeom>
          </p:spPr>
          <p:txBody>
            <a:bodyPr wrap="none" fromWordArt="1">
              <a:prstTxWarp prst="textCascadeUp">
                <a:avLst>
                  <a:gd name="adj" fmla="val 44444"/>
                </a:avLst>
              </a:prstTxWarp>
              <a:scene3d>
                <a:camera prst="legacyPerspectiveFront">
                  <a:rot lat="20519997" lon="1080000" rev="0"/>
                </a:camera>
                <a:lightRig rig="legacyHarsh2" dir="b"/>
              </a:scene3d>
              <a:sp3d extrusionH="430200" prstMaterial="legacyMatte">
                <a:extrusionClr>
                  <a:srgbClr val="FF6600"/>
                </a:extrusionClr>
                <a:contourClr>
                  <a:srgbClr val="FFE701"/>
                </a:contourClr>
              </a:sp3d>
            </a:bodyPr>
            <a:lstStyle/>
            <a:p>
              <a:r>
                <a:rPr lang="en-US" sz="3600" kern="10">
                  <a:ln w="9525">
                    <a:round/>
                    <a:headEnd/>
                    <a:tailEnd/>
                  </a:ln>
                  <a:gradFill rotWithShape="1">
                    <a:gsLst>
                      <a:gs pos="0">
                        <a:srgbClr val="FFE701"/>
                      </a:gs>
                      <a:gs pos="100000">
                        <a:srgbClr val="FE3E02"/>
                      </a:gs>
                    </a:gsLst>
                    <a:lin ang="5400000" scaled="1"/>
                  </a:gradFill>
                  <a:latin typeface="Impact" panose="020B0806030902050204" pitchFamily="34" charset="0"/>
                </a:rPr>
                <a:t>Cache</a:t>
              </a:r>
            </a:p>
          </p:txBody>
        </p:sp>
      </p:grpSp>
      <p:sp>
        <p:nvSpPr>
          <p:cNvPr id="766979" name="Rectangle 3"/>
          <p:cNvSpPr>
            <a:spLocks noGrp="1" noChangeArrowheads="1"/>
          </p:cNvSpPr>
          <p:nvPr>
            <p:ph type="body" idx="1"/>
          </p:nvPr>
        </p:nvSpPr>
        <p:spPr>
          <a:xfrm>
            <a:off x="152400" y="805249"/>
            <a:ext cx="8839200" cy="6096000"/>
          </a:xfrm>
        </p:spPr>
        <p:txBody>
          <a:bodyPr/>
          <a:lstStyle/>
          <a:p>
            <a:pPr>
              <a:lnSpc>
                <a:spcPct val="80000"/>
              </a:lnSpc>
              <a:spcBef>
                <a:spcPct val="20000"/>
              </a:spcBef>
            </a:pPr>
            <a:r>
              <a:rPr lang="en-US" altLang="ko-KR" dirty="0">
                <a:ea typeface="굴림" panose="020B0600000101010101" pitchFamily="34" charset="-127"/>
              </a:rPr>
              <a:t>PTE makes demand paging </a:t>
            </a:r>
            <a:r>
              <a:rPr lang="en-US" altLang="ko-KR" dirty="0" err="1">
                <a:ea typeface="굴림" panose="020B0600000101010101" pitchFamily="34" charset="-127"/>
              </a:rPr>
              <a:t>implementatable</a:t>
            </a:r>
            <a:endParaRPr lang="en-US" altLang="ko-KR" dirty="0">
              <a:ea typeface="굴림" panose="020B0600000101010101" pitchFamily="34" charset="-127"/>
            </a:endParaRPr>
          </a:p>
          <a:p>
            <a:pPr lvl="1">
              <a:lnSpc>
                <a:spcPct val="80000"/>
              </a:lnSpc>
              <a:spcBef>
                <a:spcPct val="20000"/>
              </a:spcBef>
            </a:pPr>
            <a:r>
              <a:rPr lang="en-US" altLang="ko-KR" dirty="0">
                <a:ea typeface="굴림" panose="020B0600000101010101" pitchFamily="34" charset="-127"/>
              </a:rPr>
              <a:t>Valid </a:t>
            </a:r>
            <a:r>
              <a:rPr lang="en-US" altLang="ko-KR" dirty="0">
                <a:ea typeface="굴림" panose="020B0600000101010101" pitchFamily="34" charset="-127"/>
                <a:sym typeface="Symbol" panose="05050102010706020507" pitchFamily="18" charset="2"/>
              </a:rPr>
              <a:t> Page in memory, PTE points at physical page</a:t>
            </a:r>
          </a:p>
          <a:p>
            <a:pPr lvl="1">
              <a:lnSpc>
                <a:spcPct val="80000"/>
              </a:lnSpc>
              <a:spcBef>
                <a:spcPct val="20000"/>
              </a:spcBef>
            </a:pPr>
            <a:r>
              <a:rPr lang="en-US" altLang="ko-KR" dirty="0">
                <a:ea typeface="굴림" panose="020B0600000101010101" pitchFamily="34" charset="-127"/>
                <a:sym typeface="Symbol" panose="05050102010706020507" pitchFamily="18" charset="2"/>
              </a:rPr>
              <a:t>Not Valid  Page not in memory; use info in PTE to find it on disk when necessary</a:t>
            </a:r>
          </a:p>
          <a:p>
            <a:pPr>
              <a:lnSpc>
                <a:spcPct val="80000"/>
              </a:lnSpc>
              <a:spcBef>
                <a:spcPct val="20000"/>
              </a:spcBef>
            </a:pPr>
            <a:r>
              <a:rPr lang="en-US" altLang="ko-KR" dirty="0">
                <a:ea typeface="굴림" panose="020B0600000101010101" pitchFamily="34" charset="-127"/>
                <a:sym typeface="Symbol" panose="05050102010706020507" pitchFamily="18" charset="2"/>
              </a:rPr>
              <a:t>Suppose user references page with invalid PTE?</a:t>
            </a:r>
          </a:p>
          <a:p>
            <a:pPr lvl="1">
              <a:lnSpc>
                <a:spcPct val="80000"/>
              </a:lnSpc>
              <a:spcBef>
                <a:spcPct val="20000"/>
              </a:spcBef>
            </a:pPr>
            <a:r>
              <a:rPr lang="en-US" altLang="ko-KR" dirty="0">
                <a:ea typeface="굴림" panose="020B0600000101010101" pitchFamily="34" charset="-127"/>
                <a:sym typeface="Symbol" panose="05050102010706020507" pitchFamily="18" charset="2"/>
              </a:rPr>
              <a:t>Memory Management Unit (MMU) traps to OS</a:t>
            </a:r>
          </a:p>
          <a:p>
            <a:pPr lvl="2">
              <a:lnSpc>
                <a:spcPct val="80000"/>
              </a:lnSpc>
              <a:spcBef>
                <a:spcPct val="20000"/>
              </a:spcBef>
            </a:pPr>
            <a:r>
              <a:rPr lang="en-US" altLang="ko-KR" dirty="0">
                <a:ea typeface="굴림" panose="020B0600000101010101" pitchFamily="34" charset="-127"/>
                <a:sym typeface="Symbol" panose="05050102010706020507" pitchFamily="18" charset="2"/>
              </a:rPr>
              <a:t>Resulting trap is a “Page Fault”</a:t>
            </a:r>
          </a:p>
          <a:p>
            <a:pPr lvl="1">
              <a:lnSpc>
                <a:spcPct val="80000"/>
              </a:lnSpc>
              <a:spcBef>
                <a:spcPct val="20000"/>
              </a:spcBef>
            </a:pPr>
            <a:r>
              <a:rPr lang="en-US" altLang="ko-KR" dirty="0">
                <a:ea typeface="굴림" panose="020B0600000101010101" pitchFamily="34" charset="-127"/>
                <a:sym typeface="Symbol" panose="05050102010706020507" pitchFamily="18" charset="2"/>
              </a:rPr>
              <a:t>What does OS do on a Page Fault?:</a:t>
            </a:r>
          </a:p>
          <a:p>
            <a:pPr lvl="2">
              <a:lnSpc>
                <a:spcPct val="80000"/>
              </a:lnSpc>
              <a:spcBef>
                <a:spcPct val="20000"/>
              </a:spcBef>
            </a:pPr>
            <a:r>
              <a:rPr lang="en-US" altLang="ko-KR" dirty="0">
                <a:ea typeface="굴림" panose="020B0600000101010101" pitchFamily="34" charset="-127"/>
                <a:sym typeface="Symbol" panose="05050102010706020507" pitchFamily="18" charset="2"/>
              </a:rPr>
              <a:t>Choose an old page to replace </a:t>
            </a:r>
          </a:p>
          <a:p>
            <a:pPr lvl="2">
              <a:lnSpc>
                <a:spcPct val="80000"/>
              </a:lnSpc>
              <a:spcBef>
                <a:spcPct val="20000"/>
              </a:spcBef>
            </a:pPr>
            <a:r>
              <a:rPr lang="en-US" altLang="ko-KR" dirty="0">
                <a:ea typeface="굴림" panose="020B0600000101010101" pitchFamily="34" charset="-127"/>
                <a:sym typeface="Symbol" panose="05050102010706020507" pitchFamily="18" charset="2"/>
              </a:rPr>
              <a:t>If old page modified (“D=1”), write contents back to disk</a:t>
            </a:r>
          </a:p>
          <a:p>
            <a:pPr lvl="2">
              <a:lnSpc>
                <a:spcPct val="80000"/>
              </a:lnSpc>
              <a:spcBef>
                <a:spcPct val="20000"/>
              </a:spcBef>
            </a:pPr>
            <a:r>
              <a:rPr lang="en-US" altLang="ko-KR" dirty="0">
                <a:ea typeface="굴림" panose="020B0600000101010101" pitchFamily="34" charset="-127"/>
                <a:sym typeface="Symbol" panose="05050102010706020507" pitchFamily="18" charset="2"/>
              </a:rPr>
              <a:t>Change its PTE and any cached TLB to be invalid</a:t>
            </a:r>
          </a:p>
          <a:p>
            <a:pPr lvl="2">
              <a:lnSpc>
                <a:spcPct val="80000"/>
              </a:lnSpc>
              <a:spcBef>
                <a:spcPct val="20000"/>
              </a:spcBef>
            </a:pPr>
            <a:r>
              <a:rPr lang="en-US" altLang="ko-KR" dirty="0">
                <a:ea typeface="굴림" panose="020B0600000101010101" pitchFamily="34" charset="-127"/>
                <a:sym typeface="Symbol" panose="05050102010706020507" pitchFamily="18" charset="2"/>
              </a:rPr>
              <a:t>Load new page into memory from disk</a:t>
            </a:r>
          </a:p>
          <a:p>
            <a:pPr lvl="2">
              <a:lnSpc>
                <a:spcPct val="80000"/>
              </a:lnSpc>
              <a:spcBef>
                <a:spcPct val="20000"/>
              </a:spcBef>
            </a:pPr>
            <a:r>
              <a:rPr lang="en-US" altLang="ko-KR" dirty="0">
                <a:ea typeface="굴림" panose="020B0600000101010101" pitchFamily="34" charset="-127"/>
                <a:sym typeface="Symbol" panose="05050102010706020507" pitchFamily="18" charset="2"/>
              </a:rPr>
              <a:t>Update page table entry, invalidate TLB for new entry</a:t>
            </a:r>
          </a:p>
          <a:p>
            <a:pPr lvl="2">
              <a:lnSpc>
                <a:spcPct val="80000"/>
              </a:lnSpc>
              <a:spcBef>
                <a:spcPct val="20000"/>
              </a:spcBef>
            </a:pPr>
            <a:r>
              <a:rPr lang="en-US" altLang="ko-KR" dirty="0">
                <a:ea typeface="굴림" panose="020B0600000101010101" pitchFamily="34" charset="-127"/>
                <a:sym typeface="Symbol" panose="05050102010706020507" pitchFamily="18" charset="2"/>
              </a:rPr>
              <a:t>Continue thread from original faulting location</a:t>
            </a:r>
          </a:p>
          <a:p>
            <a:pPr lvl="1">
              <a:lnSpc>
                <a:spcPct val="80000"/>
              </a:lnSpc>
              <a:spcBef>
                <a:spcPct val="20000"/>
              </a:spcBef>
            </a:pPr>
            <a:r>
              <a:rPr lang="en-US" altLang="ko-KR" dirty="0">
                <a:ea typeface="굴림" panose="020B0600000101010101" pitchFamily="34" charset="-127"/>
                <a:sym typeface="Symbol" panose="05050102010706020507" pitchFamily="18" charset="2"/>
              </a:rPr>
              <a:t>TLB for new page will be loaded when thread continued!</a:t>
            </a:r>
          </a:p>
          <a:p>
            <a:pPr lvl="1">
              <a:lnSpc>
                <a:spcPct val="80000"/>
              </a:lnSpc>
              <a:spcBef>
                <a:spcPct val="20000"/>
              </a:spcBef>
            </a:pPr>
            <a:r>
              <a:rPr lang="en-US" altLang="ko-KR" dirty="0">
                <a:ea typeface="굴림" panose="020B0600000101010101" pitchFamily="34" charset="-127"/>
                <a:sym typeface="Symbol" panose="05050102010706020507" pitchFamily="18" charset="2"/>
              </a:rPr>
              <a:t>While pulling pages off disk for one process, OS runs another process from ready queue</a:t>
            </a:r>
          </a:p>
          <a:p>
            <a:pPr lvl="2">
              <a:lnSpc>
                <a:spcPct val="80000"/>
              </a:lnSpc>
              <a:spcBef>
                <a:spcPct val="20000"/>
              </a:spcBef>
            </a:pPr>
            <a:r>
              <a:rPr lang="en-US" altLang="ko-KR" dirty="0">
                <a:ea typeface="굴림" panose="020B0600000101010101" pitchFamily="34" charset="-127"/>
                <a:sym typeface="Symbol" panose="05050102010706020507" pitchFamily="18" charset="2"/>
              </a:rPr>
              <a:t>Suspended process sits on wait queue</a:t>
            </a:r>
          </a:p>
        </p:txBody>
      </p:sp>
      <p:sp>
        <p:nvSpPr>
          <p:cNvPr id="26628" name="Rectangle 2"/>
          <p:cNvSpPr>
            <a:spLocks noGrp="1" noChangeArrowheads="1"/>
          </p:cNvSpPr>
          <p:nvPr>
            <p:ph type="title"/>
          </p:nvPr>
        </p:nvSpPr>
        <p:spPr/>
        <p:txBody>
          <a:bodyPr/>
          <a:lstStyle/>
          <a:p>
            <a:r>
              <a:rPr lang="en-US" altLang="ko-KR">
                <a:ea typeface="굴림" panose="020B0600000101010101" pitchFamily="34" charset="-127"/>
              </a:rPr>
              <a:t>Demand Paging Mechanisms</a:t>
            </a:r>
          </a:p>
        </p:txBody>
      </p:sp>
    </p:spTree>
    <p:extLst>
      <p:ext uri="{BB962C8B-B14F-4D97-AF65-F5344CB8AC3E}">
        <p14:creationId xmlns:p14="http://schemas.microsoft.com/office/powerpoint/2010/main" val="7385641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697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6697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66979">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66979">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66979">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66979">
                                            <p:txEl>
                                              <p:pRg st="5" end="5"/>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6979">
                                            <p:txEl>
                                              <p:pRg st="6" end="6"/>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66979">
                                            <p:txEl>
                                              <p:pRg st="7" end="7"/>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66979">
                                            <p:txEl>
                                              <p:pRg st="8" end="8"/>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66979">
                                            <p:txEl>
                                              <p:pRg st="9" end="9"/>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766979">
                                            <p:txEl>
                                              <p:pRg st="10" end="10"/>
                                            </p:txEl>
                                          </p:spTgt>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766979">
                                            <p:txEl>
                                              <p:pRg st="11" end="11"/>
                                            </p:txEl>
                                          </p:spTgt>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66979">
                                            <p:txEl>
                                              <p:pRg st="12" end="12"/>
                                            </p:txEl>
                                          </p:spTgt>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17" presetClass="entr" presetSubtype="10" fill="hold" nodeType="clickEffect">
                                  <p:stCondLst>
                                    <p:cond delay="0"/>
                                  </p:stCondLst>
                                  <p:childTnLst>
                                    <p:set>
                                      <p:cBhvr>
                                        <p:cTn id="52" dur="1" fill="hold">
                                          <p:stCondLst>
                                            <p:cond delay="0"/>
                                          </p:stCondLst>
                                        </p:cTn>
                                        <p:tgtEl>
                                          <p:spTgt spid="766986"/>
                                        </p:tgtEl>
                                        <p:attrNameLst>
                                          <p:attrName>style.visibility</p:attrName>
                                        </p:attrNameLst>
                                      </p:cBhvr>
                                      <p:to>
                                        <p:strVal val="visible"/>
                                      </p:to>
                                    </p:set>
                                    <p:anim calcmode="lin" valueType="num">
                                      <p:cBhvr>
                                        <p:cTn id="53" dur="500" fill="hold"/>
                                        <p:tgtEl>
                                          <p:spTgt spid="766986"/>
                                        </p:tgtEl>
                                        <p:attrNameLst>
                                          <p:attrName>ppt_w</p:attrName>
                                        </p:attrNameLst>
                                      </p:cBhvr>
                                      <p:tavLst>
                                        <p:tav tm="0">
                                          <p:val>
                                            <p:fltVal val="0"/>
                                          </p:val>
                                        </p:tav>
                                        <p:tav tm="100000">
                                          <p:val>
                                            <p:strVal val="#ppt_w"/>
                                          </p:val>
                                        </p:tav>
                                      </p:tavLst>
                                    </p:anim>
                                    <p:anim calcmode="lin" valueType="num">
                                      <p:cBhvr>
                                        <p:cTn id="54" dur="500" fill="hold"/>
                                        <p:tgtEl>
                                          <p:spTgt spid="766986"/>
                                        </p:tgtEl>
                                        <p:attrNameLst>
                                          <p:attrName>ppt_h</p:attrName>
                                        </p:attrNameLst>
                                      </p:cBhvr>
                                      <p:tavLst>
                                        <p:tav tm="0">
                                          <p:val>
                                            <p:strVal val="#ppt_h"/>
                                          </p:val>
                                        </p:tav>
                                        <p:tav tm="100000">
                                          <p:val>
                                            <p:strVal val="#ppt_h"/>
                                          </p:val>
                                        </p:tav>
                                      </p:tavLst>
                                    </p:anim>
                                  </p:childTnLst>
                                </p:cTn>
                              </p:par>
                            </p:childTnLst>
                          </p:cTn>
                        </p:par>
                      </p:childTnLst>
                    </p:cTn>
                  </p:par>
                  <p:par>
                    <p:cTn id="55" fill="hold" nodeType="clickPar">
                      <p:stCondLst>
                        <p:cond delay="indefinite"/>
                      </p:stCondLst>
                      <p:childTnLst>
                        <p:par>
                          <p:cTn id="56" fill="hold" nodeType="withGroup">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66979">
                                            <p:txEl>
                                              <p:pRg st="13" end="13"/>
                                            </p:txEl>
                                          </p:spTgt>
                                        </p:tgtEl>
                                        <p:attrNameLst>
                                          <p:attrName>style.visibility</p:attrName>
                                        </p:attrNameLst>
                                      </p:cBhvr>
                                      <p:to>
                                        <p:strVal val="visible"/>
                                      </p:to>
                                    </p:set>
                                  </p:childTnLst>
                                </p:cTn>
                              </p:par>
                            </p:childTnLst>
                          </p:cTn>
                        </p:par>
                      </p:childTnLst>
                    </p:cTn>
                  </p:par>
                  <p:par>
                    <p:cTn id="59" fill="hold" nodeType="clickPar">
                      <p:stCondLst>
                        <p:cond delay="indefinite"/>
                      </p:stCondLst>
                      <p:childTnLst>
                        <p:par>
                          <p:cTn id="60" fill="hold" nodeType="withGroup">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66979">
                                            <p:txEl>
                                              <p:pRg st="14" end="14"/>
                                            </p:txEl>
                                          </p:spTgt>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766979">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6979" grpId="0" uiExpand="1" build="p" bldLvl="3"/>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Some questions we need to answer!</a:t>
            </a:r>
            <a:endParaRPr lang="en-US" dirty="0"/>
          </a:p>
        </p:txBody>
      </p:sp>
      <p:sp>
        <p:nvSpPr>
          <p:cNvPr id="3" name="Content Placeholder 2"/>
          <p:cNvSpPr>
            <a:spLocks noGrp="1"/>
          </p:cNvSpPr>
          <p:nvPr>
            <p:ph idx="1"/>
          </p:nvPr>
        </p:nvSpPr>
        <p:spPr>
          <a:xfrm>
            <a:off x="152400" y="838200"/>
            <a:ext cx="8839200" cy="5562600"/>
          </a:xfrm>
        </p:spPr>
        <p:txBody>
          <a:bodyPr>
            <a:normAutofit lnSpcReduction="10000"/>
          </a:bodyPr>
          <a:lstStyle/>
          <a:p>
            <a:r>
              <a:rPr lang="en-US" dirty="0"/>
              <a:t>During a page fault, where does the OS get a free frame?</a:t>
            </a:r>
          </a:p>
          <a:p>
            <a:pPr lvl="1"/>
            <a:r>
              <a:rPr lang="en-US" dirty="0"/>
              <a:t>Keeps a free list</a:t>
            </a:r>
          </a:p>
          <a:p>
            <a:pPr lvl="1"/>
            <a:r>
              <a:rPr lang="en-US" dirty="0"/>
              <a:t>Unix runs a “reaper” if memory gets too full</a:t>
            </a:r>
          </a:p>
          <a:p>
            <a:pPr lvl="2"/>
            <a:r>
              <a:rPr lang="en-US" dirty="0"/>
              <a:t>Schedule dirty pages to be written back on disk</a:t>
            </a:r>
          </a:p>
          <a:p>
            <a:pPr lvl="2"/>
            <a:r>
              <a:rPr lang="en-US" dirty="0"/>
              <a:t>Zero (clean) pages which haven’t been accessed in a while</a:t>
            </a:r>
          </a:p>
          <a:p>
            <a:pPr lvl="1"/>
            <a:r>
              <a:rPr lang="en-US" dirty="0"/>
              <a:t>As a last resort, evict a dirty page first</a:t>
            </a:r>
          </a:p>
          <a:p>
            <a:pPr lvl="1"/>
            <a:endParaRPr lang="en-US" dirty="0"/>
          </a:p>
          <a:p>
            <a:r>
              <a:rPr lang="en-US" dirty="0">
                <a:solidFill>
                  <a:srgbClr val="FF0000"/>
                </a:solidFill>
              </a:rPr>
              <a:t>How can we organize these mechanisms?</a:t>
            </a:r>
          </a:p>
          <a:p>
            <a:pPr lvl="1"/>
            <a:r>
              <a:rPr lang="en-US" dirty="0">
                <a:solidFill>
                  <a:srgbClr val="FF0000"/>
                </a:solidFill>
              </a:rPr>
              <a:t>Work on the replacement policy</a:t>
            </a:r>
          </a:p>
          <a:p>
            <a:pPr lvl="1"/>
            <a:endParaRPr lang="en-US" dirty="0"/>
          </a:p>
          <a:p>
            <a:r>
              <a:rPr lang="en-US" dirty="0"/>
              <a:t>How many page frames/process?</a:t>
            </a:r>
          </a:p>
          <a:p>
            <a:pPr lvl="1"/>
            <a:r>
              <a:rPr lang="en-US" dirty="0"/>
              <a:t>Like thread scheduling, need to “schedule” memory resources:</a:t>
            </a:r>
          </a:p>
          <a:p>
            <a:pPr lvl="2"/>
            <a:r>
              <a:rPr lang="en-US" dirty="0"/>
              <a:t>Utilization?  fairness? priority?</a:t>
            </a:r>
          </a:p>
          <a:p>
            <a:pPr lvl="1"/>
            <a:r>
              <a:rPr lang="en-US" dirty="0"/>
              <a:t>Allocation of disk paging bandwidth</a:t>
            </a:r>
          </a:p>
        </p:txBody>
      </p:sp>
    </p:spTree>
    <p:extLst>
      <p:ext uri="{BB962C8B-B14F-4D97-AF65-F5344CB8AC3E}">
        <p14:creationId xmlns:p14="http://schemas.microsoft.com/office/powerpoint/2010/main" val="1231515743"/>
      </p:ext>
    </p:extLst>
  </p:cSld>
  <p:clrMapOvr>
    <a:masterClrMapping/>
  </p:clrMapOv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Cache Behavior under WS model</a:t>
            </a:r>
          </a:p>
        </p:txBody>
      </p:sp>
      <p:sp>
        <p:nvSpPr>
          <p:cNvPr id="3" name="Content Placeholder 2"/>
          <p:cNvSpPr>
            <a:spLocks noGrp="1"/>
          </p:cNvSpPr>
          <p:nvPr>
            <p:ph idx="1"/>
          </p:nvPr>
        </p:nvSpPr>
        <p:spPr>
          <a:xfrm>
            <a:off x="381000" y="4729880"/>
            <a:ext cx="8229600" cy="1518520"/>
          </a:xfrm>
        </p:spPr>
        <p:txBody>
          <a:bodyPr>
            <a:noAutofit/>
          </a:bodyPr>
          <a:lstStyle/>
          <a:p>
            <a:pPr>
              <a:lnSpc>
                <a:spcPct val="90000"/>
              </a:lnSpc>
            </a:pPr>
            <a:r>
              <a:rPr lang="en-US" sz="2400" dirty="0"/>
              <a:t>Amortized by fraction of time the Working Set is active</a:t>
            </a:r>
          </a:p>
          <a:p>
            <a:pPr>
              <a:lnSpc>
                <a:spcPct val="90000"/>
              </a:lnSpc>
            </a:pPr>
            <a:r>
              <a:rPr lang="en-US" sz="2400" dirty="0"/>
              <a:t>Transitions from one WS to the next</a:t>
            </a:r>
          </a:p>
          <a:p>
            <a:pPr>
              <a:lnSpc>
                <a:spcPct val="90000"/>
              </a:lnSpc>
            </a:pPr>
            <a:r>
              <a:rPr lang="en-US" sz="2400" dirty="0"/>
              <a:t>Capacity, Conflict, Compulsory misses</a:t>
            </a:r>
          </a:p>
          <a:p>
            <a:pPr>
              <a:lnSpc>
                <a:spcPct val="90000"/>
              </a:lnSpc>
            </a:pPr>
            <a:r>
              <a:rPr lang="en-US" sz="2400" dirty="0"/>
              <a:t>Applicable to memory caches and pages.  Others ?</a:t>
            </a:r>
          </a:p>
        </p:txBody>
      </p:sp>
      <p:cxnSp>
        <p:nvCxnSpPr>
          <p:cNvPr id="7" name="Straight Arrow Connector 6"/>
          <p:cNvCxnSpPr/>
          <p:nvPr/>
        </p:nvCxnSpPr>
        <p:spPr>
          <a:xfrm>
            <a:off x="1299750" y="4155387"/>
            <a:ext cx="7197261" cy="0"/>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cxnSp>
        <p:nvCxnSpPr>
          <p:cNvPr id="8" name="Straight Arrow Connector 7"/>
          <p:cNvCxnSpPr/>
          <p:nvPr/>
        </p:nvCxnSpPr>
        <p:spPr>
          <a:xfrm flipV="1">
            <a:off x="1299750" y="821568"/>
            <a:ext cx="0" cy="3333819"/>
          </a:xfrm>
          <a:prstGeom prst="straightConnector1">
            <a:avLst/>
          </a:prstGeom>
          <a:ln>
            <a:solidFill>
              <a:srgbClr val="000000"/>
            </a:solidFill>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rot="16200000">
            <a:off x="453207" y="2221474"/>
            <a:ext cx="1231427" cy="461665"/>
          </a:xfrm>
          <a:prstGeom prst="rect">
            <a:avLst/>
          </a:prstGeom>
          <a:noFill/>
        </p:spPr>
        <p:txBody>
          <a:bodyPr wrap="none" rtlCol="0">
            <a:spAutoFit/>
          </a:bodyPr>
          <a:lstStyle/>
          <a:p>
            <a:r>
              <a:rPr lang="en-US" sz="2400" b="0" dirty="0">
                <a:latin typeface="Gill Sans" charset="0"/>
                <a:ea typeface="Gill Sans" charset="0"/>
                <a:cs typeface="Gill Sans" charset="0"/>
              </a:rPr>
              <a:t>Hit Rate</a:t>
            </a:r>
          </a:p>
        </p:txBody>
      </p:sp>
      <p:sp>
        <p:nvSpPr>
          <p:cNvPr id="10" name="TextBox 9"/>
          <p:cNvSpPr txBox="1"/>
          <p:nvPr/>
        </p:nvSpPr>
        <p:spPr>
          <a:xfrm>
            <a:off x="3525031" y="4200743"/>
            <a:ext cx="1539204" cy="461665"/>
          </a:xfrm>
          <a:prstGeom prst="rect">
            <a:avLst/>
          </a:prstGeom>
          <a:noFill/>
        </p:spPr>
        <p:txBody>
          <a:bodyPr wrap="none" rtlCol="0">
            <a:spAutoFit/>
          </a:bodyPr>
          <a:lstStyle/>
          <a:p>
            <a:r>
              <a:rPr lang="en-US" sz="2400" b="0" dirty="0">
                <a:latin typeface="Gill Sans" charset="0"/>
                <a:ea typeface="Gill Sans" charset="0"/>
                <a:cs typeface="Gill Sans" charset="0"/>
              </a:rPr>
              <a:t>Cache Size</a:t>
            </a:r>
          </a:p>
        </p:txBody>
      </p:sp>
      <p:sp>
        <p:nvSpPr>
          <p:cNvPr id="11" name="Freeform 10"/>
          <p:cNvSpPr/>
          <p:nvPr/>
        </p:nvSpPr>
        <p:spPr>
          <a:xfrm>
            <a:off x="1314869" y="1639268"/>
            <a:ext cx="6909976" cy="2289345"/>
          </a:xfrm>
          <a:custGeom>
            <a:avLst/>
            <a:gdLst>
              <a:gd name="connsiteX0" fmla="*/ 0 w 6909976"/>
              <a:gd name="connsiteY0" fmla="*/ 2615451 h 2615451"/>
              <a:gd name="connsiteX1" fmla="*/ 937459 w 6909976"/>
              <a:gd name="connsiteY1" fmla="*/ 2509624 h 2615451"/>
              <a:gd name="connsiteX2" fmla="*/ 1239865 w 6909976"/>
              <a:gd name="connsiteY2" fmla="*/ 1980486 h 2615451"/>
              <a:gd name="connsiteX3" fmla="*/ 1905158 w 6909976"/>
              <a:gd name="connsiteY3" fmla="*/ 1829304 h 2615451"/>
              <a:gd name="connsiteX4" fmla="*/ 2026120 w 6909976"/>
              <a:gd name="connsiteY4" fmla="*/ 1466467 h 2615451"/>
              <a:gd name="connsiteX5" fmla="*/ 4173202 w 6909976"/>
              <a:gd name="connsiteY5" fmla="*/ 1390876 h 2615451"/>
              <a:gd name="connsiteX6" fmla="*/ 4596571 w 6909976"/>
              <a:gd name="connsiteY6" fmla="*/ 453546 h 2615451"/>
              <a:gd name="connsiteX7" fmla="*/ 5216503 w 6909976"/>
              <a:gd name="connsiteY7" fmla="*/ 151182 h 2615451"/>
              <a:gd name="connsiteX8" fmla="*/ 6909976 w 6909976"/>
              <a:gd name="connsiteY8" fmla="*/ 0 h 2615451"/>
              <a:gd name="connsiteX9" fmla="*/ 6909976 w 6909976"/>
              <a:gd name="connsiteY9" fmla="*/ 0 h 261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09976" h="2615451">
                <a:moveTo>
                  <a:pt x="0" y="2615451"/>
                </a:moveTo>
                <a:lnTo>
                  <a:pt x="937459" y="2509624"/>
                </a:lnTo>
                <a:lnTo>
                  <a:pt x="1239865" y="1980486"/>
                </a:lnTo>
                <a:lnTo>
                  <a:pt x="1905158" y="1829304"/>
                </a:lnTo>
                <a:lnTo>
                  <a:pt x="2026120" y="1466467"/>
                </a:lnTo>
                <a:lnTo>
                  <a:pt x="4173202" y="1390876"/>
                </a:lnTo>
                <a:lnTo>
                  <a:pt x="4596571" y="453546"/>
                </a:lnTo>
                <a:lnTo>
                  <a:pt x="5216503" y="151182"/>
                </a:lnTo>
                <a:lnTo>
                  <a:pt x="6909976" y="0"/>
                </a:lnTo>
                <a:lnTo>
                  <a:pt x="6909976" y="0"/>
                </a:ln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b="0">
              <a:latin typeface="Gill Sans" charset="0"/>
              <a:ea typeface="Gill Sans" charset="0"/>
              <a:cs typeface="Gill Sans" charset="0"/>
            </a:endParaRPr>
          </a:p>
        </p:txBody>
      </p:sp>
      <p:sp>
        <p:nvSpPr>
          <p:cNvPr id="13" name="TextBox 12"/>
          <p:cNvSpPr txBox="1"/>
          <p:nvPr/>
        </p:nvSpPr>
        <p:spPr>
          <a:xfrm>
            <a:off x="2590800" y="1835802"/>
            <a:ext cx="2069797" cy="369332"/>
          </a:xfrm>
          <a:prstGeom prst="rect">
            <a:avLst/>
          </a:prstGeom>
          <a:noFill/>
        </p:spPr>
        <p:txBody>
          <a:bodyPr wrap="none" rtlCol="0">
            <a:spAutoFit/>
          </a:bodyPr>
          <a:lstStyle/>
          <a:p>
            <a:r>
              <a:rPr lang="en-US" b="0" dirty="0">
                <a:latin typeface="Gill Sans" charset="0"/>
                <a:ea typeface="Gill Sans" charset="0"/>
                <a:cs typeface="Gill Sans" charset="0"/>
              </a:rPr>
              <a:t>new working set fits</a:t>
            </a:r>
          </a:p>
        </p:txBody>
      </p:sp>
      <p:sp>
        <p:nvSpPr>
          <p:cNvPr id="14" name="Right Arrow 13"/>
          <p:cNvSpPr/>
          <p:nvPr/>
        </p:nvSpPr>
        <p:spPr>
          <a:xfrm>
            <a:off x="5022556" y="1872533"/>
            <a:ext cx="677199" cy="332601"/>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15" name="Right Arrow 14"/>
          <p:cNvSpPr/>
          <p:nvPr/>
        </p:nvSpPr>
        <p:spPr>
          <a:xfrm>
            <a:off x="2488299" y="2765728"/>
            <a:ext cx="677199" cy="332601"/>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cxnSp>
        <p:nvCxnSpPr>
          <p:cNvPr id="17" name="Straight Connector 16"/>
          <p:cNvCxnSpPr/>
          <p:nvPr/>
        </p:nvCxnSpPr>
        <p:spPr>
          <a:xfrm flipH="1">
            <a:off x="1193910" y="1237572"/>
            <a:ext cx="6925095" cy="0"/>
          </a:xfrm>
          <a:prstGeom prst="line">
            <a:avLst/>
          </a:prstGeom>
          <a:ln w="9525" cmpd="sng">
            <a:solidFill>
              <a:schemeClr val="tx1"/>
            </a:solidFill>
          </a:ln>
        </p:spPr>
        <p:style>
          <a:lnRef idx="2">
            <a:schemeClr val="accent1"/>
          </a:lnRef>
          <a:fillRef idx="0">
            <a:schemeClr val="accent1"/>
          </a:fillRef>
          <a:effectRef idx="1">
            <a:schemeClr val="accent1"/>
          </a:effectRef>
          <a:fontRef idx="minor">
            <a:schemeClr val="tx1"/>
          </a:fontRef>
        </p:style>
      </p:cxnSp>
      <p:sp>
        <p:nvSpPr>
          <p:cNvPr id="20" name="TextBox 19"/>
          <p:cNvSpPr txBox="1"/>
          <p:nvPr/>
        </p:nvSpPr>
        <p:spPr>
          <a:xfrm>
            <a:off x="998090" y="3965342"/>
            <a:ext cx="301660" cy="369332"/>
          </a:xfrm>
          <a:prstGeom prst="rect">
            <a:avLst/>
          </a:prstGeom>
          <a:noFill/>
        </p:spPr>
        <p:txBody>
          <a:bodyPr wrap="none" rtlCol="0">
            <a:spAutoFit/>
          </a:bodyPr>
          <a:lstStyle/>
          <a:p>
            <a:r>
              <a:rPr lang="en-US" b="0" dirty="0">
                <a:latin typeface="Gill Sans" charset="0"/>
                <a:ea typeface="Gill Sans" charset="0"/>
                <a:cs typeface="Gill Sans" charset="0"/>
              </a:rPr>
              <a:t>0</a:t>
            </a:r>
          </a:p>
        </p:txBody>
      </p:sp>
      <p:sp>
        <p:nvSpPr>
          <p:cNvPr id="22" name="TextBox 21"/>
          <p:cNvSpPr txBox="1"/>
          <p:nvPr/>
        </p:nvSpPr>
        <p:spPr>
          <a:xfrm>
            <a:off x="895388" y="791332"/>
            <a:ext cx="301660" cy="369332"/>
          </a:xfrm>
          <a:prstGeom prst="rect">
            <a:avLst/>
          </a:prstGeom>
          <a:noFill/>
        </p:spPr>
        <p:txBody>
          <a:bodyPr wrap="none" rtlCol="0">
            <a:spAutoFit/>
          </a:bodyPr>
          <a:lstStyle/>
          <a:p>
            <a:r>
              <a:rPr lang="en-US" b="0" dirty="0">
                <a:latin typeface="Gill Sans" charset="0"/>
                <a:ea typeface="Gill Sans" charset="0"/>
                <a:cs typeface="Gill Sans" charset="0"/>
              </a:rPr>
              <a:t>1</a:t>
            </a:r>
          </a:p>
        </p:txBody>
      </p:sp>
      <p:cxnSp>
        <p:nvCxnSpPr>
          <p:cNvPr id="23" name="Straight Connector 22"/>
          <p:cNvCxnSpPr/>
          <p:nvPr/>
        </p:nvCxnSpPr>
        <p:spPr>
          <a:xfrm flipH="1">
            <a:off x="1212169" y="995582"/>
            <a:ext cx="163180" cy="0"/>
          </a:xfrm>
          <a:prstGeom prst="line">
            <a:avLst/>
          </a:prstGeom>
          <a:ln w="9525" cmpd="sng">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20304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2">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4">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5">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1">
            <p:tnLst>
              <p:par>
                <p:cTn presetID="2" presetClass="entr" presetSubtype="2"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P spid="3" grpId="1"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Another model of Locality: </a:t>
            </a:r>
            <a:r>
              <a:rPr lang="en-US" dirty="0" err="1"/>
              <a:t>Zipf</a:t>
            </a:r>
            <a:endParaRPr lang="en-US" dirty="0"/>
          </a:p>
        </p:txBody>
      </p:sp>
      <p:sp>
        <p:nvSpPr>
          <p:cNvPr id="3" name="Content Placeholder 2"/>
          <p:cNvSpPr>
            <a:spLocks noGrp="1"/>
          </p:cNvSpPr>
          <p:nvPr>
            <p:ph idx="1"/>
          </p:nvPr>
        </p:nvSpPr>
        <p:spPr>
          <a:xfrm>
            <a:off x="152400" y="4419600"/>
            <a:ext cx="9067800" cy="1699939"/>
          </a:xfrm>
        </p:spPr>
        <p:txBody>
          <a:bodyPr>
            <a:noAutofit/>
          </a:bodyPr>
          <a:lstStyle/>
          <a:p>
            <a:r>
              <a:rPr lang="en-US" sz="2400" dirty="0"/>
              <a:t>Likelihood of accessing item of rank r is α 1/</a:t>
            </a:r>
            <a:r>
              <a:rPr lang="en-US" sz="2400" dirty="0" err="1"/>
              <a:t>r</a:t>
            </a:r>
            <a:r>
              <a:rPr lang="en-US" sz="2400" baseline="30000" dirty="0" err="1"/>
              <a:t>a</a:t>
            </a:r>
            <a:endParaRPr lang="en-US" sz="2400" baseline="30000" dirty="0"/>
          </a:p>
          <a:p>
            <a:r>
              <a:rPr lang="en-US" sz="2400" dirty="0"/>
              <a:t>Although rare to access items below the top few, there are so many that it yields a “heavy tailed” distribution</a:t>
            </a:r>
          </a:p>
          <a:p>
            <a:r>
              <a:rPr lang="en-US" sz="2400" dirty="0"/>
              <a:t>Substantial value from even a tiny cache</a:t>
            </a:r>
          </a:p>
          <a:p>
            <a:r>
              <a:rPr lang="en-US" sz="2400" dirty="0"/>
              <a:t>Substantial misses from even a very large cache</a:t>
            </a:r>
          </a:p>
          <a:p>
            <a:endParaRPr lang="en-US" sz="2400" dirty="0"/>
          </a:p>
        </p:txBody>
      </p:sp>
      <p:graphicFrame>
        <p:nvGraphicFramePr>
          <p:cNvPr id="7" name="Chart 6"/>
          <p:cNvGraphicFramePr>
            <a:graphicFrameLocks/>
          </p:cNvGraphicFramePr>
          <p:nvPr/>
        </p:nvGraphicFramePr>
        <p:xfrm>
          <a:off x="457200" y="661249"/>
          <a:ext cx="8305800" cy="38702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8558915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2">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4">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5">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1">
            <p:tnLst>
              <p:par>
                <p:cTn presetID="2" presetClass="entr" presetSubtype="2"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P spid="3" grpId="1" build="p"/>
    </p:bldLst>
  </p:timing>
</p:sld>
</file>

<file path=ppt/slides/slide6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r>
              <a:rPr lang="en-US" altLang="ko-KR" dirty="0">
                <a:ea typeface="굴림" panose="020B0600000101010101" pitchFamily="34" charset="-127"/>
              </a:rPr>
              <a:t>Demand Paging Cost Model</a:t>
            </a:r>
          </a:p>
        </p:txBody>
      </p:sp>
      <p:sp>
        <p:nvSpPr>
          <p:cNvPr id="795651" name="Rectangle 3"/>
          <p:cNvSpPr>
            <a:spLocks noGrp="1" noChangeArrowheads="1"/>
          </p:cNvSpPr>
          <p:nvPr>
            <p:ph type="body" idx="1"/>
          </p:nvPr>
        </p:nvSpPr>
        <p:spPr>
          <a:xfrm>
            <a:off x="152400" y="685800"/>
            <a:ext cx="8686800" cy="5943600"/>
          </a:xfrm>
        </p:spPr>
        <p:txBody>
          <a:bodyPr/>
          <a:lstStyle/>
          <a:p>
            <a:pPr marL="342900" indent="-342900">
              <a:lnSpc>
                <a:spcPct val="80000"/>
              </a:lnSpc>
              <a:spcBef>
                <a:spcPct val="20000"/>
              </a:spcBef>
              <a:tabLst>
                <a:tab pos="914400" algn="l"/>
                <a:tab pos="1828800" algn="l"/>
              </a:tabLst>
            </a:pPr>
            <a:r>
              <a:rPr lang="en-US" altLang="ko-KR" dirty="0">
                <a:ea typeface="굴림" panose="020B0600000101010101" pitchFamily="34" charset="-127"/>
              </a:rPr>
              <a:t>Since Demand Paging like caching, can compute average access time! (“Effective Access Time”)</a:t>
            </a:r>
          </a:p>
          <a:p>
            <a:pPr marL="742950" lvl="1" indent="-285750">
              <a:lnSpc>
                <a:spcPct val="80000"/>
              </a:lnSpc>
              <a:spcBef>
                <a:spcPct val="20000"/>
              </a:spcBef>
              <a:tabLst>
                <a:tab pos="914400" algn="l"/>
                <a:tab pos="1828800" algn="l"/>
              </a:tabLst>
            </a:pPr>
            <a:r>
              <a:rPr lang="en-US" altLang="ko-KR" dirty="0">
                <a:ea typeface="굴림" panose="020B0600000101010101" pitchFamily="34" charset="-127"/>
              </a:rPr>
              <a:t>EAT = Hit Rate x Hit Time + Miss Rate x Miss Time</a:t>
            </a:r>
          </a:p>
          <a:p>
            <a:pPr marL="742950" lvl="1" indent="-285750">
              <a:lnSpc>
                <a:spcPct val="80000"/>
              </a:lnSpc>
              <a:spcBef>
                <a:spcPct val="20000"/>
              </a:spcBef>
              <a:tabLst>
                <a:tab pos="914400" algn="l"/>
                <a:tab pos="1828800" algn="l"/>
              </a:tabLst>
            </a:pPr>
            <a:r>
              <a:rPr lang="en-US" altLang="ko-KR" dirty="0">
                <a:ea typeface="굴림" panose="020B0600000101010101" pitchFamily="34" charset="-127"/>
              </a:rPr>
              <a:t>EAT = Hit Time + Miss Rate x Miss Penalty</a:t>
            </a:r>
          </a:p>
          <a:p>
            <a:pPr marL="342900" indent="-342900">
              <a:lnSpc>
                <a:spcPct val="80000"/>
              </a:lnSpc>
              <a:spcBef>
                <a:spcPct val="20000"/>
              </a:spcBef>
              <a:tabLst>
                <a:tab pos="914400" algn="l"/>
                <a:tab pos="1828800" algn="l"/>
              </a:tabLst>
            </a:pPr>
            <a:r>
              <a:rPr lang="en-US" altLang="ko-KR" dirty="0">
                <a:ea typeface="굴림" panose="020B0600000101010101" pitchFamily="34" charset="-127"/>
              </a:rPr>
              <a:t>Example:</a:t>
            </a:r>
          </a:p>
          <a:p>
            <a:pPr marL="742950" lvl="1" indent="-285750">
              <a:lnSpc>
                <a:spcPct val="80000"/>
              </a:lnSpc>
              <a:spcBef>
                <a:spcPct val="20000"/>
              </a:spcBef>
              <a:tabLst>
                <a:tab pos="914400" algn="l"/>
                <a:tab pos="1828800" algn="l"/>
              </a:tabLst>
            </a:pPr>
            <a:r>
              <a:rPr lang="en-US" altLang="ko-KR" dirty="0">
                <a:ea typeface="굴림" panose="020B0600000101010101" pitchFamily="34" charset="-127"/>
              </a:rPr>
              <a:t>Memory access time = 200 nanoseconds</a:t>
            </a:r>
          </a:p>
          <a:p>
            <a:pPr marL="742950" lvl="1" indent="-285750">
              <a:lnSpc>
                <a:spcPct val="80000"/>
              </a:lnSpc>
              <a:spcBef>
                <a:spcPct val="20000"/>
              </a:spcBef>
              <a:tabLst>
                <a:tab pos="914400" algn="l"/>
                <a:tab pos="1828800" algn="l"/>
              </a:tabLst>
            </a:pPr>
            <a:r>
              <a:rPr lang="en-US" altLang="ko-KR" dirty="0">
                <a:ea typeface="굴림" panose="020B0600000101010101" pitchFamily="34" charset="-127"/>
              </a:rPr>
              <a:t>Average page-fault service time = 8 milliseconds</a:t>
            </a:r>
          </a:p>
          <a:p>
            <a:pPr marL="742950" lvl="1" indent="-285750">
              <a:lnSpc>
                <a:spcPct val="80000"/>
              </a:lnSpc>
              <a:spcBef>
                <a:spcPct val="20000"/>
              </a:spcBef>
              <a:tabLst>
                <a:tab pos="914400" algn="l"/>
                <a:tab pos="1828800" algn="l"/>
              </a:tabLst>
            </a:pPr>
            <a:r>
              <a:rPr lang="en-US" altLang="ko-KR" dirty="0">
                <a:ea typeface="굴림" panose="020B0600000101010101" pitchFamily="34" charset="-127"/>
              </a:rPr>
              <a:t>Suppose p = Probability of miss, 1-p = Probably of hit</a:t>
            </a:r>
          </a:p>
          <a:p>
            <a:pPr marL="742950" lvl="1" indent="-285750">
              <a:lnSpc>
                <a:spcPct val="80000"/>
              </a:lnSpc>
              <a:spcBef>
                <a:spcPct val="20000"/>
              </a:spcBef>
              <a:tabLst>
                <a:tab pos="914400" algn="l"/>
                <a:tab pos="1828800" algn="l"/>
              </a:tabLst>
            </a:pPr>
            <a:r>
              <a:rPr lang="en-US" altLang="ko-KR" dirty="0">
                <a:ea typeface="굴림" panose="020B0600000101010101" pitchFamily="34" charset="-127"/>
              </a:rPr>
              <a:t>Then, we can compute EAT as follows:</a:t>
            </a:r>
          </a:p>
          <a:p>
            <a:pPr marL="342900" indent="-342900">
              <a:lnSpc>
                <a:spcPct val="80000"/>
              </a:lnSpc>
              <a:spcBef>
                <a:spcPct val="20000"/>
              </a:spcBef>
              <a:buFontTx/>
              <a:buNone/>
              <a:tabLst>
                <a:tab pos="914400" algn="l"/>
                <a:tab pos="1828800" algn="l"/>
              </a:tabLst>
            </a:pPr>
            <a:r>
              <a:rPr lang="en-US" altLang="ko-KR" dirty="0">
                <a:ea typeface="굴림" panose="020B0600000101010101" pitchFamily="34" charset="-127"/>
              </a:rPr>
              <a:t>		EAT 	= 200ns + p x 8 </a:t>
            </a:r>
            <a:r>
              <a:rPr lang="en-US" altLang="ko-KR" dirty="0" err="1">
                <a:ea typeface="굴림" panose="020B0600000101010101" pitchFamily="34" charset="-127"/>
              </a:rPr>
              <a:t>ms</a:t>
            </a:r>
            <a:endParaRPr lang="en-US" altLang="ko-KR" dirty="0">
              <a:ea typeface="굴림" panose="020B0600000101010101" pitchFamily="34" charset="-127"/>
            </a:endParaRPr>
          </a:p>
          <a:p>
            <a:pPr marL="342900" indent="-342900">
              <a:lnSpc>
                <a:spcPct val="80000"/>
              </a:lnSpc>
              <a:spcBef>
                <a:spcPct val="20000"/>
              </a:spcBef>
              <a:buFontTx/>
              <a:buNone/>
              <a:tabLst>
                <a:tab pos="914400" algn="l"/>
                <a:tab pos="1828800" algn="l"/>
              </a:tabLst>
            </a:pPr>
            <a:r>
              <a:rPr lang="en-US" altLang="ko-KR" dirty="0">
                <a:ea typeface="굴림" panose="020B0600000101010101" pitchFamily="34" charset="-127"/>
              </a:rPr>
              <a:t>	        	= 200ns + p x 8,000,000ns</a:t>
            </a:r>
          </a:p>
          <a:p>
            <a:pPr marL="342900" indent="-342900">
              <a:lnSpc>
                <a:spcPct val="80000"/>
              </a:lnSpc>
              <a:spcBef>
                <a:spcPct val="20000"/>
              </a:spcBef>
              <a:tabLst>
                <a:tab pos="914400" algn="l"/>
                <a:tab pos="1828800" algn="l"/>
              </a:tabLst>
            </a:pPr>
            <a:r>
              <a:rPr lang="en-US" altLang="ko-KR" dirty="0">
                <a:ea typeface="굴림" panose="020B0600000101010101" pitchFamily="34" charset="-127"/>
              </a:rPr>
              <a:t>If one access out of 1,000 causes a page fault, then </a:t>
            </a:r>
            <a:br>
              <a:rPr lang="en-US" altLang="ko-KR" dirty="0">
                <a:ea typeface="굴림" panose="020B0600000101010101" pitchFamily="34" charset="-127"/>
              </a:rPr>
            </a:br>
            <a:r>
              <a:rPr lang="en-US" altLang="ko-KR" dirty="0">
                <a:ea typeface="굴림" panose="020B0600000101010101" pitchFamily="34" charset="-127"/>
              </a:rPr>
              <a:t>EAT = 8.2 </a:t>
            </a:r>
            <a:r>
              <a:rPr lang="el-GR" altLang="en-US" dirty="0"/>
              <a:t>μ</a:t>
            </a:r>
            <a:r>
              <a:rPr lang="en-US" altLang="ko-KR" dirty="0">
                <a:ea typeface="굴림" panose="020B0600000101010101" pitchFamily="34" charset="-127"/>
              </a:rPr>
              <a:t>s:</a:t>
            </a:r>
          </a:p>
          <a:p>
            <a:pPr marL="742950" lvl="1" indent="-285750">
              <a:lnSpc>
                <a:spcPct val="80000"/>
              </a:lnSpc>
              <a:spcBef>
                <a:spcPct val="20000"/>
              </a:spcBef>
              <a:tabLst>
                <a:tab pos="914400" algn="l"/>
                <a:tab pos="1828800" algn="l"/>
              </a:tabLst>
            </a:pPr>
            <a:r>
              <a:rPr lang="en-US" altLang="ko-KR" dirty="0">
                <a:ea typeface="굴림" panose="020B0600000101010101" pitchFamily="34" charset="-127"/>
              </a:rPr>
              <a:t>This is a slowdown by a factor of 40!</a:t>
            </a:r>
          </a:p>
          <a:p>
            <a:pPr marL="342900" indent="-342900">
              <a:lnSpc>
                <a:spcPct val="80000"/>
              </a:lnSpc>
              <a:spcBef>
                <a:spcPct val="20000"/>
              </a:spcBef>
              <a:tabLst>
                <a:tab pos="914400" algn="l"/>
                <a:tab pos="1828800" algn="l"/>
              </a:tabLst>
            </a:pPr>
            <a:r>
              <a:rPr lang="en-US" altLang="ko-KR" dirty="0">
                <a:ea typeface="굴림" panose="020B0600000101010101" pitchFamily="34" charset="-127"/>
              </a:rPr>
              <a:t>What if want slowdown by less than 10%?</a:t>
            </a:r>
          </a:p>
          <a:p>
            <a:pPr marL="742950" lvl="1" indent="-285750">
              <a:lnSpc>
                <a:spcPct val="80000"/>
              </a:lnSpc>
              <a:spcBef>
                <a:spcPct val="20000"/>
              </a:spcBef>
              <a:tabLst>
                <a:tab pos="914400" algn="l"/>
                <a:tab pos="1828800" algn="l"/>
              </a:tabLst>
            </a:pPr>
            <a:r>
              <a:rPr lang="en-US" altLang="ko-KR" dirty="0">
                <a:ea typeface="굴림" panose="020B0600000101010101" pitchFamily="34" charset="-127"/>
              </a:rPr>
              <a:t>200ns x 1.1 &lt; EAT </a:t>
            </a:r>
            <a:r>
              <a:rPr lang="en-US" altLang="ko-KR" dirty="0">
                <a:ea typeface="굴림" panose="020B0600000101010101" pitchFamily="34" charset="-127"/>
                <a:sym typeface="Symbol" panose="05050102010706020507" pitchFamily="18" charset="2"/>
              </a:rPr>
              <a:t> p &lt; 2.5 x 10</a:t>
            </a:r>
            <a:r>
              <a:rPr lang="en-US" altLang="ko-KR" baseline="30000" dirty="0">
                <a:ea typeface="굴림" panose="020B0600000101010101" pitchFamily="34" charset="-127"/>
                <a:sym typeface="Symbol" panose="05050102010706020507" pitchFamily="18" charset="2"/>
              </a:rPr>
              <a:t>-6</a:t>
            </a:r>
          </a:p>
          <a:p>
            <a:pPr marL="742950" lvl="1" indent="-285750">
              <a:lnSpc>
                <a:spcPct val="80000"/>
              </a:lnSpc>
              <a:spcBef>
                <a:spcPct val="20000"/>
              </a:spcBef>
              <a:tabLst>
                <a:tab pos="914400" algn="l"/>
                <a:tab pos="1828800" algn="l"/>
              </a:tabLst>
            </a:pPr>
            <a:r>
              <a:rPr lang="en-US" altLang="ko-KR" dirty="0">
                <a:ea typeface="굴림" panose="020B0600000101010101" pitchFamily="34" charset="-127"/>
                <a:sym typeface="Symbol" panose="05050102010706020507" pitchFamily="18" charset="2"/>
              </a:rPr>
              <a:t>This is about 1 page fault in 400,000!</a:t>
            </a:r>
          </a:p>
        </p:txBody>
      </p:sp>
    </p:spTree>
    <p:extLst>
      <p:ext uri="{BB962C8B-B14F-4D97-AF65-F5344CB8AC3E}">
        <p14:creationId xmlns:p14="http://schemas.microsoft.com/office/powerpoint/2010/main" val="51556240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9565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9565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95651">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95651">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95651">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95651">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95651">
                                            <p:txEl>
                                              <p:pRg st="6" end="6"/>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95651">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95651">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95651">
                                            <p:txEl>
                                              <p:pRg st="9" end="9"/>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95651">
                                            <p:txEl>
                                              <p:pRg st="10" end="10"/>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95651">
                                            <p:txEl>
                                              <p:pRg st="11" end="11"/>
                                            </p:txEl>
                                          </p:spTgt>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95651">
                                            <p:txEl>
                                              <p:pRg st="12" end="12"/>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95651">
                                            <p:txEl>
                                              <p:pRg st="13" end="13"/>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95651">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5651" grpId="0" build="p"/>
    </p:bldLst>
  </p:timing>
</p:sld>
</file>

<file path=ppt/slides/slide6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a:xfrm>
            <a:off x="228600" y="152400"/>
            <a:ext cx="8686800" cy="533400"/>
          </a:xfrm>
        </p:spPr>
        <p:txBody>
          <a:bodyPr/>
          <a:lstStyle/>
          <a:p>
            <a:r>
              <a:rPr lang="en-US" altLang="ko-KR" dirty="0">
                <a:ea typeface="굴림" panose="020B0600000101010101" pitchFamily="34" charset="-127"/>
              </a:rPr>
              <a:t>What Factors Lead to Misses in Page Cache?</a:t>
            </a:r>
          </a:p>
        </p:txBody>
      </p:sp>
      <p:sp>
        <p:nvSpPr>
          <p:cNvPr id="796675" name="Rectangle 3"/>
          <p:cNvSpPr>
            <a:spLocks noGrp="1" noChangeArrowheads="1"/>
          </p:cNvSpPr>
          <p:nvPr>
            <p:ph type="body" idx="1"/>
          </p:nvPr>
        </p:nvSpPr>
        <p:spPr>
          <a:xfrm>
            <a:off x="152400" y="685800"/>
            <a:ext cx="8839200" cy="6019800"/>
          </a:xfrm>
        </p:spPr>
        <p:txBody>
          <a:bodyPr>
            <a:normAutofit lnSpcReduction="10000"/>
          </a:bodyPr>
          <a:lstStyle/>
          <a:p>
            <a:pPr>
              <a:lnSpc>
                <a:spcPct val="80000"/>
              </a:lnSpc>
              <a:spcBef>
                <a:spcPct val="20000"/>
              </a:spcBef>
            </a:pPr>
            <a:r>
              <a:rPr lang="en-US" altLang="ko-KR" dirty="0">
                <a:solidFill>
                  <a:schemeClr val="hlink"/>
                </a:solidFill>
                <a:ea typeface="굴림" panose="020B0600000101010101" pitchFamily="34" charset="-127"/>
              </a:rPr>
              <a:t>Compulsory Misses: </a:t>
            </a:r>
          </a:p>
          <a:p>
            <a:pPr lvl="1">
              <a:lnSpc>
                <a:spcPct val="80000"/>
              </a:lnSpc>
              <a:spcBef>
                <a:spcPct val="20000"/>
              </a:spcBef>
            </a:pPr>
            <a:r>
              <a:rPr lang="en-US" altLang="ko-KR" dirty="0">
                <a:ea typeface="굴림" panose="020B0600000101010101" pitchFamily="34" charset="-127"/>
              </a:rPr>
              <a:t>Pages that have never been paged into memory before</a:t>
            </a:r>
          </a:p>
          <a:p>
            <a:pPr lvl="1">
              <a:lnSpc>
                <a:spcPct val="80000"/>
              </a:lnSpc>
              <a:spcBef>
                <a:spcPct val="20000"/>
              </a:spcBef>
            </a:pPr>
            <a:r>
              <a:rPr lang="en-US" altLang="ko-KR" dirty="0">
                <a:ea typeface="굴림" panose="020B0600000101010101" pitchFamily="34" charset="-127"/>
              </a:rPr>
              <a:t>How might we remove these misses?</a:t>
            </a:r>
          </a:p>
          <a:p>
            <a:pPr lvl="2">
              <a:lnSpc>
                <a:spcPct val="80000"/>
              </a:lnSpc>
              <a:spcBef>
                <a:spcPct val="20000"/>
              </a:spcBef>
            </a:pPr>
            <a:r>
              <a:rPr lang="en-US" altLang="ko-KR" dirty="0">
                <a:ea typeface="굴림" panose="020B0600000101010101" pitchFamily="34" charset="-127"/>
              </a:rPr>
              <a:t>Prefetching: loading them into memory before needed</a:t>
            </a:r>
          </a:p>
          <a:p>
            <a:pPr lvl="2">
              <a:lnSpc>
                <a:spcPct val="80000"/>
              </a:lnSpc>
              <a:spcBef>
                <a:spcPct val="20000"/>
              </a:spcBef>
            </a:pPr>
            <a:r>
              <a:rPr lang="en-US" altLang="ko-KR" dirty="0">
                <a:ea typeface="굴림" panose="020B0600000101010101" pitchFamily="34" charset="-127"/>
              </a:rPr>
              <a:t>Need to predict future somehow!  More later</a:t>
            </a:r>
          </a:p>
          <a:p>
            <a:pPr>
              <a:lnSpc>
                <a:spcPct val="80000"/>
              </a:lnSpc>
              <a:spcBef>
                <a:spcPct val="20000"/>
              </a:spcBef>
            </a:pPr>
            <a:r>
              <a:rPr lang="en-US" altLang="ko-KR" dirty="0">
                <a:solidFill>
                  <a:schemeClr val="hlink"/>
                </a:solidFill>
                <a:ea typeface="굴림" panose="020B0600000101010101" pitchFamily="34" charset="-127"/>
              </a:rPr>
              <a:t>Capacity Misses:</a:t>
            </a:r>
          </a:p>
          <a:p>
            <a:pPr lvl="1">
              <a:lnSpc>
                <a:spcPct val="80000"/>
              </a:lnSpc>
              <a:spcBef>
                <a:spcPct val="20000"/>
              </a:spcBef>
            </a:pPr>
            <a:r>
              <a:rPr lang="en-US" altLang="ko-KR" dirty="0">
                <a:ea typeface="굴림" panose="020B0600000101010101" pitchFamily="34" charset="-127"/>
              </a:rPr>
              <a:t>Not enough memory. Must somehow increase available memory size.</a:t>
            </a:r>
          </a:p>
          <a:p>
            <a:pPr lvl="1">
              <a:lnSpc>
                <a:spcPct val="80000"/>
              </a:lnSpc>
              <a:spcBef>
                <a:spcPct val="20000"/>
              </a:spcBef>
            </a:pPr>
            <a:r>
              <a:rPr lang="en-US" altLang="ko-KR" dirty="0">
                <a:ea typeface="굴림" panose="020B0600000101010101" pitchFamily="34" charset="-127"/>
              </a:rPr>
              <a:t>Can we do this?</a:t>
            </a:r>
          </a:p>
          <a:p>
            <a:pPr lvl="2">
              <a:lnSpc>
                <a:spcPct val="80000"/>
              </a:lnSpc>
              <a:spcBef>
                <a:spcPct val="20000"/>
              </a:spcBef>
            </a:pPr>
            <a:r>
              <a:rPr lang="en-US" altLang="ko-KR" dirty="0">
                <a:ea typeface="굴림" panose="020B0600000101010101" pitchFamily="34" charset="-127"/>
              </a:rPr>
              <a:t>One option: Increase amount of DRAM (not quick fix!)</a:t>
            </a:r>
          </a:p>
          <a:p>
            <a:pPr lvl="2">
              <a:lnSpc>
                <a:spcPct val="80000"/>
              </a:lnSpc>
              <a:spcBef>
                <a:spcPct val="20000"/>
              </a:spcBef>
            </a:pPr>
            <a:r>
              <a:rPr lang="en-US" altLang="ko-KR" dirty="0">
                <a:ea typeface="굴림" panose="020B0600000101010101" pitchFamily="34" charset="-127"/>
              </a:rPr>
              <a:t>Another option:  If multiple processes in memory: adjust percentage of memory allocated to each one!</a:t>
            </a:r>
          </a:p>
          <a:p>
            <a:pPr>
              <a:lnSpc>
                <a:spcPct val="80000"/>
              </a:lnSpc>
              <a:spcBef>
                <a:spcPct val="20000"/>
              </a:spcBef>
            </a:pPr>
            <a:r>
              <a:rPr lang="en-US" altLang="ko-KR" dirty="0">
                <a:solidFill>
                  <a:schemeClr val="hlink"/>
                </a:solidFill>
                <a:ea typeface="굴림" panose="020B0600000101010101" pitchFamily="34" charset="-127"/>
              </a:rPr>
              <a:t>Conflict Misses:</a:t>
            </a:r>
          </a:p>
          <a:p>
            <a:pPr lvl="1">
              <a:lnSpc>
                <a:spcPct val="80000"/>
              </a:lnSpc>
              <a:spcBef>
                <a:spcPct val="20000"/>
              </a:spcBef>
            </a:pPr>
            <a:r>
              <a:rPr lang="en-US" altLang="ko-KR" dirty="0">
                <a:ea typeface="굴림" panose="020B0600000101010101" pitchFamily="34" charset="-127"/>
              </a:rPr>
              <a:t>Technically, conflict misses don’t exist in virtual memory, since it is a “fully-associative” cache</a:t>
            </a:r>
          </a:p>
          <a:p>
            <a:pPr>
              <a:lnSpc>
                <a:spcPct val="80000"/>
              </a:lnSpc>
              <a:spcBef>
                <a:spcPct val="20000"/>
              </a:spcBef>
            </a:pPr>
            <a:r>
              <a:rPr lang="en-US" altLang="ko-KR" dirty="0">
                <a:solidFill>
                  <a:schemeClr val="hlink"/>
                </a:solidFill>
                <a:ea typeface="굴림" panose="020B0600000101010101" pitchFamily="34" charset="-127"/>
              </a:rPr>
              <a:t>Policy Misses:</a:t>
            </a:r>
          </a:p>
          <a:p>
            <a:pPr lvl="1">
              <a:lnSpc>
                <a:spcPct val="80000"/>
              </a:lnSpc>
              <a:spcBef>
                <a:spcPct val="20000"/>
              </a:spcBef>
            </a:pPr>
            <a:r>
              <a:rPr lang="en-US" altLang="ko-KR" dirty="0">
                <a:ea typeface="굴림" panose="020B0600000101010101" pitchFamily="34" charset="-127"/>
              </a:rPr>
              <a:t>Caused when pages were in memory, but kicked out prematurely because of the replacement policy</a:t>
            </a:r>
          </a:p>
          <a:p>
            <a:pPr lvl="1">
              <a:lnSpc>
                <a:spcPct val="80000"/>
              </a:lnSpc>
              <a:spcBef>
                <a:spcPct val="20000"/>
              </a:spcBef>
            </a:pPr>
            <a:r>
              <a:rPr lang="en-US" altLang="ko-KR" dirty="0">
                <a:ea typeface="굴림" panose="020B0600000101010101" pitchFamily="34" charset="-127"/>
              </a:rPr>
              <a:t>How to fix? Better replacement policy</a:t>
            </a:r>
          </a:p>
        </p:txBody>
      </p:sp>
    </p:spTree>
    <p:extLst>
      <p:ext uri="{BB962C8B-B14F-4D97-AF65-F5344CB8AC3E}">
        <p14:creationId xmlns:p14="http://schemas.microsoft.com/office/powerpoint/2010/main" val="310372128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9667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9667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9667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9667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96675">
                                            <p:txEl>
                                              <p:pRg st="4" end="4"/>
                                            </p:txEl>
                                          </p:spTgt>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96675">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9667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96675">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96675">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96675">
                                            <p:txEl>
                                              <p:pRg st="9" end="9"/>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96675">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96675">
                                            <p:txEl>
                                              <p:pRg st="11" end="11"/>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796675">
                                            <p:txEl>
                                              <p:pRg st="12" end="12"/>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96675">
                                            <p:txEl>
                                              <p:pRg st="13" end="1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796675">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6675" grpId="0" build="p"/>
    </p:bld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CAE61-411E-B643-BA6A-7F7CEE978C22}"/>
              </a:ext>
            </a:extLst>
          </p:cNvPr>
          <p:cNvSpPr>
            <a:spLocks noGrp="1"/>
          </p:cNvSpPr>
          <p:nvPr>
            <p:ph type="title"/>
          </p:nvPr>
        </p:nvSpPr>
        <p:spPr/>
        <p:txBody>
          <a:bodyPr/>
          <a:lstStyle/>
          <a:p>
            <a:r>
              <a:rPr lang="en-US" dirty="0"/>
              <a:t>Translation Look-Aside Buffer</a:t>
            </a:r>
          </a:p>
        </p:txBody>
      </p:sp>
      <p:sp>
        <p:nvSpPr>
          <p:cNvPr id="3" name="Content Placeholder 2">
            <a:extLst>
              <a:ext uri="{FF2B5EF4-FFF2-40B4-BE49-F238E27FC236}">
                <a16:creationId xmlns:a16="http://schemas.microsoft.com/office/drawing/2014/main" id="{354894E2-6800-9E40-96BA-8330D5544702}"/>
              </a:ext>
            </a:extLst>
          </p:cNvPr>
          <p:cNvSpPr>
            <a:spLocks noGrp="1"/>
          </p:cNvSpPr>
          <p:nvPr>
            <p:ph idx="1"/>
          </p:nvPr>
        </p:nvSpPr>
        <p:spPr>
          <a:xfrm>
            <a:off x="304800" y="990600"/>
            <a:ext cx="8458200" cy="4267200"/>
          </a:xfrm>
        </p:spPr>
        <p:txBody>
          <a:bodyPr>
            <a:normAutofit fontScale="92500" lnSpcReduction="10000"/>
          </a:bodyPr>
          <a:lstStyle/>
          <a:p>
            <a:r>
              <a:rPr lang="en-US" dirty="0" smtClean="0"/>
              <a:t>TLB is a cache of translations:</a:t>
            </a:r>
          </a:p>
          <a:p>
            <a:pPr lvl="1"/>
            <a:r>
              <a:rPr lang="en-US" dirty="0" smtClean="0"/>
              <a:t>Record </a:t>
            </a:r>
            <a:r>
              <a:rPr lang="en-US" dirty="0"/>
              <a:t>recent Virtual Page # to Physical Frame # translation</a:t>
            </a:r>
          </a:p>
          <a:p>
            <a:r>
              <a:rPr lang="en-US" dirty="0"/>
              <a:t>If present, </a:t>
            </a:r>
            <a:r>
              <a:rPr lang="en-US" dirty="0" smtClean="0"/>
              <a:t>get </a:t>
            </a:r>
            <a:r>
              <a:rPr lang="en-US" dirty="0"/>
              <a:t>the physical address </a:t>
            </a:r>
            <a:r>
              <a:rPr lang="en-US" dirty="0" smtClean="0"/>
              <a:t>from TLB without </a:t>
            </a:r>
            <a:r>
              <a:rPr lang="en-US" dirty="0"/>
              <a:t>reading any of the page tables !!!</a:t>
            </a:r>
          </a:p>
          <a:p>
            <a:pPr lvl="1"/>
            <a:r>
              <a:rPr lang="en-US" dirty="0"/>
              <a:t>Even if the translation involved multiple levels</a:t>
            </a:r>
          </a:p>
          <a:p>
            <a:pPr lvl="1"/>
            <a:r>
              <a:rPr lang="en-US" dirty="0"/>
              <a:t>Caches the end-to-end result</a:t>
            </a:r>
          </a:p>
          <a:p>
            <a:r>
              <a:rPr lang="en-US" dirty="0"/>
              <a:t>Was invented by Sir Maurice Wilkes – </a:t>
            </a:r>
            <a:r>
              <a:rPr lang="en-US" i="1" dirty="0"/>
              <a:t>prior to caches</a:t>
            </a:r>
          </a:p>
          <a:p>
            <a:pPr lvl="1"/>
            <a:r>
              <a:rPr lang="en-US" dirty="0"/>
              <a:t>People realized “if it’s good for page tables, why not the rest of the data in memory?”</a:t>
            </a:r>
          </a:p>
          <a:p>
            <a:r>
              <a:rPr lang="en-US" dirty="0"/>
              <a:t>On a </a:t>
            </a:r>
            <a:r>
              <a:rPr lang="en-US" i="1" dirty="0"/>
              <a:t>TLB miss</a:t>
            </a:r>
            <a:r>
              <a:rPr lang="en-US" dirty="0"/>
              <a:t>, the page tables may be cached, so only go to memory when both </a:t>
            </a:r>
            <a:r>
              <a:rPr lang="en-US" dirty="0" smtClean="0"/>
              <a:t>miss</a:t>
            </a:r>
          </a:p>
          <a:p>
            <a:pPr lvl="1"/>
            <a:r>
              <a:rPr lang="en-US" dirty="0" smtClean="0"/>
              <a:t>Ultimately invokes page table walk</a:t>
            </a:r>
            <a:r>
              <a:rPr lang="en-US" dirty="0"/>
              <a:t/>
            </a:r>
            <a:br>
              <a:rPr lang="en-US" dirty="0"/>
            </a:br>
            <a:endParaRPr lang="en-US" dirty="0"/>
          </a:p>
          <a:p>
            <a:endParaRPr lang="en-US" dirty="0"/>
          </a:p>
        </p:txBody>
      </p:sp>
    </p:spTree>
    <p:extLst>
      <p:ext uri="{BB962C8B-B14F-4D97-AF65-F5344CB8AC3E}">
        <p14:creationId xmlns:p14="http://schemas.microsoft.com/office/powerpoint/2010/main" val="269184713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US" altLang="ko-KR">
                <a:ea typeface="굴림" panose="020B0600000101010101" pitchFamily="34" charset="-127"/>
              </a:rPr>
              <a:t>Page Replacement Policies</a:t>
            </a:r>
          </a:p>
        </p:txBody>
      </p:sp>
      <p:sp>
        <p:nvSpPr>
          <p:cNvPr id="773123" name="Rectangle 3"/>
          <p:cNvSpPr>
            <a:spLocks noGrp="1" noChangeArrowheads="1"/>
          </p:cNvSpPr>
          <p:nvPr>
            <p:ph type="body" idx="1"/>
          </p:nvPr>
        </p:nvSpPr>
        <p:spPr>
          <a:xfrm>
            <a:off x="228600" y="685800"/>
            <a:ext cx="8915400" cy="5943600"/>
          </a:xfrm>
        </p:spPr>
        <p:txBody>
          <a:bodyPr>
            <a:normAutofit fontScale="92500"/>
          </a:bodyPr>
          <a:lstStyle/>
          <a:p>
            <a:pPr>
              <a:lnSpc>
                <a:spcPct val="80000"/>
              </a:lnSpc>
              <a:spcBef>
                <a:spcPct val="10000"/>
              </a:spcBef>
            </a:pPr>
            <a:r>
              <a:rPr lang="en-US" altLang="ko-KR" sz="2800" dirty="0">
                <a:ea typeface="굴림" panose="020B0600000101010101" pitchFamily="34" charset="-127"/>
              </a:rPr>
              <a:t>Why do we care about Replacement Policy?	</a:t>
            </a:r>
          </a:p>
          <a:p>
            <a:pPr lvl="1">
              <a:lnSpc>
                <a:spcPct val="80000"/>
              </a:lnSpc>
              <a:spcBef>
                <a:spcPct val="10000"/>
              </a:spcBef>
            </a:pPr>
            <a:r>
              <a:rPr lang="en-US" altLang="ko-KR" sz="2400" dirty="0">
                <a:ea typeface="굴림" panose="020B0600000101010101" pitchFamily="34" charset="-127"/>
              </a:rPr>
              <a:t>Replacement is an issue with any cache</a:t>
            </a:r>
          </a:p>
          <a:p>
            <a:pPr lvl="1">
              <a:lnSpc>
                <a:spcPct val="80000"/>
              </a:lnSpc>
              <a:spcBef>
                <a:spcPct val="10000"/>
              </a:spcBef>
            </a:pPr>
            <a:r>
              <a:rPr lang="en-US" altLang="ko-KR" sz="2400" dirty="0">
                <a:ea typeface="굴림" panose="020B0600000101010101" pitchFamily="34" charset="-127"/>
              </a:rPr>
              <a:t>Particularly important with pages</a:t>
            </a:r>
          </a:p>
          <a:p>
            <a:pPr lvl="2">
              <a:lnSpc>
                <a:spcPct val="80000"/>
              </a:lnSpc>
              <a:spcBef>
                <a:spcPct val="10000"/>
              </a:spcBef>
            </a:pPr>
            <a:r>
              <a:rPr lang="en-US" altLang="ko-KR" sz="2400" dirty="0">
                <a:ea typeface="굴림" panose="020B0600000101010101" pitchFamily="34" charset="-127"/>
              </a:rPr>
              <a:t>The cost of being wrong is high: must go to disk</a:t>
            </a:r>
          </a:p>
          <a:p>
            <a:pPr lvl="2">
              <a:lnSpc>
                <a:spcPct val="80000"/>
              </a:lnSpc>
              <a:spcBef>
                <a:spcPct val="10000"/>
              </a:spcBef>
            </a:pPr>
            <a:r>
              <a:rPr lang="en-US" altLang="ko-KR" sz="2400" dirty="0">
                <a:ea typeface="굴림" panose="020B0600000101010101" pitchFamily="34" charset="-127"/>
              </a:rPr>
              <a:t>Must keep important pages in memory, not toss them out</a:t>
            </a:r>
          </a:p>
          <a:p>
            <a:pPr>
              <a:lnSpc>
                <a:spcPct val="80000"/>
              </a:lnSpc>
              <a:spcBef>
                <a:spcPct val="10000"/>
              </a:spcBef>
            </a:pPr>
            <a:r>
              <a:rPr lang="en-US" altLang="ko-KR" sz="2800" dirty="0">
                <a:solidFill>
                  <a:schemeClr val="hlink"/>
                </a:solidFill>
                <a:ea typeface="굴림" panose="020B0600000101010101" pitchFamily="34" charset="-127"/>
              </a:rPr>
              <a:t>FIFO (First In, First Out)</a:t>
            </a:r>
          </a:p>
          <a:p>
            <a:pPr lvl="1">
              <a:lnSpc>
                <a:spcPct val="80000"/>
              </a:lnSpc>
              <a:spcBef>
                <a:spcPct val="10000"/>
              </a:spcBef>
            </a:pPr>
            <a:r>
              <a:rPr lang="en-US" altLang="ko-KR" sz="2400" dirty="0">
                <a:ea typeface="굴림" panose="020B0600000101010101" pitchFamily="34" charset="-127"/>
              </a:rPr>
              <a:t>Throw out oldest page.  Be fair – let every page live in memory for same amount of time.</a:t>
            </a:r>
          </a:p>
          <a:p>
            <a:pPr lvl="1">
              <a:lnSpc>
                <a:spcPct val="80000"/>
              </a:lnSpc>
              <a:spcBef>
                <a:spcPct val="10000"/>
              </a:spcBef>
            </a:pPr>
            <a:r>
              <a:rPr lang="en-US" altLang="ko-KR" sz="2400" dirty="0">
                <a:ea typeface="굴림" panose="020B0600000101010101" pitchFamily="34" charset="-127"/>
              </a:rPr>
              <a:t>Bad – throws out heavily used pages instead of infrequently used</a:t>
            </a:r>
          </a:p>
          <a:p>
            <a:pPr>
              <a:lnSpc>
                <a:spcPct val="80000"/>
              </a:lnSpc>
              <a:spcBef>
                <a:spcPct val="10000"/>
              </a:spcBef>
            </a:pPr>
            <a:r>
              <a:rPr lang="en-US" altLang="ko-KR" sz="2800" dirty="0">
                <a:solidFill>
                  <a:schemeClr val="hlink"/>
                </a:solidFill>
                <a:ea typeface="굴림" panose="020B0600000101010101" pitchFamily="34" charset="-127"/>
              </a:rPr>
              <a:t>RANDOM:</a:t>
            </a:r>
          </a:p>
          <a:p>
            <a:pPr lvl="1">
              <a:lnSpc>
                <a:spcPct val="80000"/>
              </a:lnSpc>
              <a:spcBef>
                <a:spcPct val="10000"/>
              </a:spcBef>
            </a:pPr>
            <a:r>
              <a:rPr lang="en-US" altLang="ko-KR" sz="2400" dirty="0">
                <a:ea typeface="굴림" panose="020B0600000101010101" pitchFamily="34" charset="-127"/>
              </a:rPr>
              <a:t>Pick random page for every replacement</a:t>
            </a:r>
          </a:p>
          <a:p>
            <a:pPr lvl="1">
              <a:lnSpc>
                <a:spcPct val="80000"/>
              </a:lnSpc>
              <a:spcBef>
                <a:spcPct val="10000"/>
              </a:spcBef>
            </a:pPr>
            <a:r>
              <a:rPr lang="en-US" altLang="ko-KR" sz="2400" dirty="0">
                <a:ea typeface="굴림" panose="020B0600000101010101" pitchFamily="34" charset="-127"/>
              </a:rPr>
              <a:t>Typical solution for TLB’s.  Simple hardware</a:t>
            </a:r>
          </a:p>
          <a:p>
            <a:pPr lvl="1">
              <a:lnSpc>
                <a:spcPct val="80000"/>
              </a:lnSpc>
              <a:spcBef>
                <a:spcPct val="10000"/>
              </a:spcBef>
            </a:pPr>
            <a:r>
              <a:rPr lang="en-US" altLang="ko-KR" sz="2400" dirty="0">
                <a:ea typeface="굴림" panose="020B0600000101010101" pitchFamily="34" charset="-127"/>
              </a:rPr>
              <a:t>Pretty unpredictable – makes it hard to make real-time guarantees</a:t>
            </a:r>
          </a:p>
          <a:p>
            <a:pPr>
              <a:lnSpc>
                <a:spcPct val="80000"/>
              </a:lnSpc>
              <a:spcBef>
                <a:spcPct val="10000"/>
              </a:spcBef>
            </a:pPr>
            <a:r>
              <a:rPr lang="en-US" altLang="ko-KR" sz="2800" dirty="0">
                <a:solidFill>
                  <a:schemeClr val="hlink"/>
                </a:solidFill>
                <a:ea typeface="굴림" panose="020B0600000101010101" pitchFamily="34" charset="-127"/>
              </a:rPr>
              <a:t>MIN (Minimum):</a:t>
            </a:r>
            <a:r>
              <a:rPr lang="en-US" altLang="ko-KR" sz="2800" dirty="0">
                <a:ea typeface="굴림" panose="020B0600000101010101" pitchFamily="34" charset="-127"/>
              </a:rPr>
              <a:t> </a:t>
            </a:r>
          </a:p>
          <a:p>
            <a:pPr lvl="1">
              <a:lnSpc>
                <a:spcPct val="80000"/>
              </a:lnSpc>
              <a:spcBef>
                <a:spcPct val="10000"/>
              </a:spcBef>
            </a:pPr>
            <a:r>
              <a:rPr lang="en-US" altLang="ko-KR" sz="2400" dirty="0">
                <a:ea typeface="굴림" panose="020B0600000101010101" pitchFamily="34" charset="-127"/>
              </a:rPr>
              <a:t>Replace page that won’t be used for the longest time </a:t>
            </a:r>
          </a:p>
          <a:p>
            <a:pPr lvl="1">
              <a:lnSpc>
                <a:spcPct val="80000"/>
              </a:lnSpc>
              <a:spcBef>
                <a:spcPct val="10000"/>
              </a:spcBef>
            </a:pPr>
            <a:r>
              <a:rPr lang="en-US" altLang="ko-KR" sz="2400" dirty="0">
                <a:ea typeface="굴림" panose="020B0600000101010101" pitchFamily="34" charset="-127"/>
              </a:rPr>
              <a:t>Great (provably optimal), but can’t really know future…</a:t>
            </a:r>
          </a:p>
          <a:p>
            <a:pPr lvl="1">
              <a:lnSpc>
                <a:spcPct val="80000"/>
              </a:lnSpc>
              <a:spcBef>
                <a:spcPct val="10000"/>
              </a:spcBef>
            </a:pPr>
            <a:r>
              <a:rPr lang="en-US" altLang="ko-KR" sz="2400" b="1" i="1" dirty="0">
                <a:ea typeface="굴림" panose="020B0600000101010101" pitchFamily="34" charset="-127"/>
              </a:rPr>
              <a:t>But past is a good predictor of the future …</a:t>
            </a:r>
          </a:p>
        </p:txBody>
      </p:sp>
    </p:spTree>
    <p:extLst>
      <p:ext uri="{BB962C8B-B14F-4D97-AF65-F5344CB8AC3E}">
        <p14:creationId xmlns:p14="http://schemas.microsoft.com/office/powerpoint/2010/main" val="62948384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312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7312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7312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7312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7312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7312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7312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7312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7312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7312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7312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73123">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73123">
                                            <p:txEl>
                                              <p:pRg st="12" end="12"/>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73123">
                                            <p:txEl>
                                              <p:pRg st="13" end="13"/>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73123">
                                            <p:txEl>
                                              <p:pRg st="14" end="14"/>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7312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3123" grpId="0" build="p"/>
    </p:bldLst>
  </p:timing>
</p:sld>
</file>

<file path=ppt/slides/slide7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ltLang="ko-KR">
                <a:ea typeface="굴림" panose="020B0600000101010101" pitchFamily="34" charset="-127"/>
              </a:rPr>
              <a:t>Replacement Policies (Con’t)</a:t>
            </a:r>
          </a:p>
        </p:txBody>
      </p:sp>
      <p:sp>
        <p:nvSpPr>
          <p:cNvPr id="774147" name="Rectangle 3"/>
          <p:cNvSpPr>
            <a:spLocks noGrp="1" noChangeArrowheads="1"/>
          </p:cNvSpPr>
          <p:nvPr>
            <p:ph type="body" idx="1"/>
          </p:nvPr>
        </p:nvSpPr>
        <p:spPr>
          <a:xfrm>
            <a:off x="152400" y="685800"/>
            <a:ext cx="8763000" cy="6019800"/>
          </a:xfrm>
        </p:spPr>
        <p:txBody>
          <a:bodyPr>
            <a:normAutofit/>
          </a:bodyPr>
          <a:lstStyle/>
          <a:p>
            <a:pPr>
              <a:lnSpc>
                <a:spcPct val="80000"/>
              </a:lnSpc>
              <a:spcBef>
                <a:spcPct val="20000"/>
              </a:spcBef>
            </a:pPr>
            <a:r>
              <a:rPr lang="en-US" altLang="ko-KR" dirty="0">
                <a:solidFill>
                  <a:schemeClr val="hlink"/>
                </a:solidFill>
                <a:ea typeface="굴림" panose="020B0600000101010101" pitchFamily="34" charset="-127"/>
              </a:rPr>
              <a:t>LRU (Least Recently Used):</a:t>
            </a:r>
          </a:p>
          <a:p>
            <a:pPr lvl="1">
              <a:lnSpc>
                <a:spcPct val="80000"/>
              </a:lnSpc>
              <a:spcBef>
                <a:spcPct val="20000"/>
              </a:spcBef>
            </a:pPr>
            <a:r>
              <a:rPr lang="en-US" altLang="ko-KR" dirty="0">
                <a:ea typeface="굴림" panose="020B0600000101010101" pitchFamily="34" charset="-127"/>
              </a:rPr>
              <a:t>Replace page that hasn’t been used for the longest time</a:t>
            </a:r>
          </a:p>
          <a:p>
            <a:pPr lvl="1">
              <a:lnSpc>
                <a:spcPct val="80000"/>
              </a:lnSpc>
              <a:spcBef>
                <a:spcPct val="20000"/>
              </a:spcBef>
            </a:pPr>
            <a:r>
              <a:rPr lang="en-US" altLang="ko-KR" dirty="0">
                <a:ea typeface="굴림" panose="020B0600000101010101" pitchFamily="34" charset="-127"/>
              </a:rPr>
              <a:t>Programs have locality, so if something not used for a while, unlikely to be used in the near future.</a:t>
            </a:r>
          </a:p>
          <a:p>
            <a:pPr lvl="1">
              <a:lnSpc>
                <a:spcPct val="80000"/>
              </a:lnSpc>
              <a:spcBef>
                <a:spcPct val="20000"/>
              </a:spcBef>
            </a:pPr>
            <a:r>
              <a:rPr lang="en-US" altLang="ko-KR" dirty="0">
                <a:ea typeface="굴림" panose="020B0600000101010101" pitchFamily="34" charset="-127"/>
              </a:rPr>
              <a:t>Seems like LRU should be a good approximation to MIN.</a:t>
            </a:r>
          </a:p>
          <a:p>
            <a:pPr>
              <a:lnSpc>
                <a:spcPct val="80000"/>
              </a:lnSpc>
              <a:spcBef>
                <a:spcPct val="20000"/>
              </a:spcBef>
            </a:pPr>
            <a:r>
              <a:rPr lang="en-US" altLang="ko-KR" dirty="0">
                <a:ea typeface="굴림" panose="020B0600000101010101" pitchFamily="34" charset="-127"/>
              </a:rPr>
              <a:t>How to implement LRU? Use a list!</a:t>
            </a:r>
          </a:p>
          <a:p>
            <a:pPr lvl="1">
              <a:lnSpc>
                <a:spcPct val="80000"/>
              </a:lnSpc>
              <a:spcBef>
                <a:spcPct val="20000"/>
              </a:spcBef>
            </a:pPr>
            <a:endParaRPr lang="en-US" altLang="ko-KR" dirty="0">
              <a:ea typeface="굴림" panose="020B0600000101010101" pitchFamily="34" charset="-127"/>
            </a:endParaRPr>
          </a:p>
          <a:p>
            <a:pPr lvl="1">
              <a:lnSpc>
                <a:spcPct val="80000"/>
              </a:lnSpc>
              <a:spcBef>
                <a:spcPct val="20000"/>
              </a:spcBef>
            </a:pPr>
            <a:endParaRPr lang="en-US" altLang="ko-KR" dirty="0">
              <a:ea typeface="굴림" panose="020B0600000101010101" pitchFamily="34" charset="-127"/>
            </a:endParaRPr>
          </a:p>
          <a:p>
            <a:pPr lvl="1">
              <a:lnSpc>
                <a:spcPct val="80000"/>
              </a:lnSpc>
              <a:spcBef>
                <a:spcPct val="20000"/>
              </a:spcBef>
            </a:pPr>
            <a:endParaRPr lang="en-US" altLang="ko-KR" dirty="0">
              <a:ea typeface="굴림" panose="020B0600000101010101" pitchFamily="34" charset="-127"/>
            </a:endParaRPr>
          </a:p>
          <a:p>
            <a:pPr lvl="1">
              <a:lnSpc>
                <a:spcPct val="80000"/>
              </a:lnSpc>
              <a:spcBef>
                <a:spcPct val="20000"/>
              </a:spcBef>
            </a:pPr>
            <a:endParaRPr lang="en-US" altLang="ko-KR" dirty="0">
              <a:ea typeface="굴림" panose="020B0600000101010101" pitchFamily="34" charset="-127"/>
            </a:endParaRPr>
          </a:p>
          <a:p>
            <a:pPr lvl="1">
              <a:lnSpc>
                <a:spcPct val="80000"/>
              </a:lnSpc>
              <a:spcBef>
                <a:spcPct val="20000"/>
              </a:spcBef>
            </a:pPr>
            <a:r>
              <a:rPr lang="en-US" altLang="ko-KR" dirty="0">
                <a:ea typeface="굴림" panose="020B0600000101010101" pitchFamily="34" charset="-127"/>
              </a:rPr>
              <a:t>On each use, remove page from list and place at head</a:t>
            </a:r>
          </a:p>
          <a:p>
            <a:pPr lvl="1">
              <a:lnSpc>
                <a:spcPct val="80000"/>
              </a:lnSpc>
              <a:spcBef>
                <a:spcPct val="20000"/>
              </a:spcBef>
            </a:pPr>
            <a:r>
              <a:rPr lang="en-US" altLang="ko-KR" dirty="0">
                <a:ea typeface="굴림" panose="020B0600000101010101" pitchFamily="34" charset="-127"/>
              </a:rPr>
              <a:t>LRU page is at tail</a:t>
            </a:r>
          </a:p>
          <a:p>
            <a:pPr>
              <a:lnSpc>
                <a:spcPct val="80000"/>
              </a:lnSpc>
              <a:spcBef>
                <a:spcPct val="20000"/>
              </a:spcBef>
            </a:pPr>
            <a:r>
              <a:rPr lang="en-US" altLang="ko-KR" dirty="0">
                <a:ea typeface="굴림" panose="020B0600000101010101" pitchFamily="34" charset="-127"/>
              </a:rPr>
              <a:t>Problems with this scheme for paging?</a:t>
            </a:r>
          </a:p>
          <a:p>
            <a:pPr lvl="1">
              <a:lnSpc>
                <a:spcPct val="80000"/>
              </a:lnSpc>
              <a:spcBef>
                <a:spcPct val="20000"/>
              </a:spcBef>
            </a:pPr>
            <a:r>
              <a:rPr lang="en-US" altLang="ko-KR" dirty="0">
                <a:ea typeface="굴림" panose="020B0600000101010101" pitchFamily="34" charset="-127"/>
              </a:rPr>
              <a:t>Need to know immediately when each page used so that can change position in list… </a:t>
            </a:r>
          </a:p>
          <a:p>
            <a:pPr lvl="1">
              <a:lnSpc>
                <a:spcPct val="80000"/>
              </a:lnSpc>
              <a:spcBef>
                <a:spcPct val="20000"/>
              </a:spcBef>
            </a:pPr>
            <a:r>
              <a:rPr lang="en-US" altLang="ko-KR" dirty="0">
                <a:ea typeface="굴림" panose="020B0600000101010101" pitchFamily="34" charset="-127"/>
              </a:rPr>
              <a:t>Many instructions for each hardware access</a:t>
            </a:r>
          </a:p>
          <a:p>
            <a:pPr>
              <a:lnSpc>
                <a:spcPct val="80000"/>
              </a:lnSpc>
              <a:spcBef>
                <a:spcPct val="20000"/>
              </a:spcBef>
            </a:pPr>
            <a:r>
              <a:rPr lang="en-US" altLang="ko-KR" dirty="0">
                <a:ea typeface="굴림" panose="020B0600000101010101" pitchFamily="34" charset="-127"/>
              </a:rPr>
              <a:t>In practice, people </a:t>
            </a:r>
            <a:r>
              <a:rPr lang="en-US" altLang="ko-KR" dirty="0">
                <a:solidFill>
                  <a:schemeClr val="hlink"/>
                </a:solidFill>
                <a:ea typeface="굴림" panose="020B0600000101010101" pitchFamily="34" charset="-127"/>
              </a:rPr>
              <a:t>approximate</a:t>
            </a:r>
            <a:r>
              <a:rPr lang="en-US" altLang="ko-KR" dirty="0">
                <a:ea typeface="굴림" panose="020B0600000101010101" pitchFamily="34" charset="-127"/>
              </a:rPr>
              <a:t> LRU (more later)</a:t>
            </a:r>
          </a:p>
        </p:txBody>
      </p:sp>
      <p:grpSp>
        <p:nvGrpSpPr>
          <p:cNvPr id="774159" name="Group 15"/>
          <p:cNvGrpSpPr>
            <a:grpSpLocks/>
          </p:cNvGrpSpPr>
          <p:nvPr/>
        </p:nvGrpSpPr>
        <p:grpSpPr bwMode="auto">
          <a:xfrm>
            <a:off x="1371600" y="2743200"/>
            <a:ext cx="6438900" cy="1360170"/>
            <a:chOff x="736" y="3120"/>
            <a:chExt cx="4112" cy="924"/>
          </a:xfrm>
        </p:grpSpPr>
        <p:sp>
          <p:nvSpPr>
            <p:cNvPr id="35845" name="Rectangle 4"/>
            <p:cNvSpPr>
              <a:spLocks noChangeArrowheads="1"/>
            </p:cNvSpPr>
            <p:nvPr/>
          </p:nvSpPr>
          <p:spPr bwMode="auto">
            <a:xfrm>
              <a:off x="1536" y="3120"/>
              <a:ext cx="576" cy="528"/>
            </a:xfrm>
            <a:prstGeom prst="rect">
              <a:avLst/>
            </a:prstGeom>
            <a:solidFill>
              <a:srgbClr val="99FFCC"/>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Page 6</a:t>
              </a:r>
            </a:p>
          </p:txBody>
        </p:sp>
        <p:sp>
          <p:nvSpPr>
            <p:cNvPr id="35846" name="Rectangle 5"/>
            <p:cNvSpPr>
              <a:spLocks noChangeArrowheads="1"/>
            </p:cNvSpPr>
            <p:nvPr/>
          </p:nvSpPr>
          <p:spPr bwMode="auto">
            <a:xfrm>
              <a:off x="2448" y="3120"/>
              <a:ext cx="576" cy="528"/>
            </a:xfrm>
            <a:prstGeom prst="rect">
              <a:avLst/>
            </a:prstGeom>
            <a:solidFill>
              <a:srgbClr val="99FFCC"/>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Page 7</a:t>
              </a:r>
            </a:p>
          </p:txBody>
        </p:sp>
        <p:sp>
          <p:nvSpPr>
            <p:cNvPr id="35847" name="Rectangle 6"/>
            <p:cNvSpPr>
              <a:spLocks noChangeArrowheads="1"/>
            </p:cNvSpPr>
            <p:nvPr/>
          </p:nvSpPr>
          <p:spPr bwMode="auto">
            <a:xfrm>
              <a:off x="3360" y="3120"/>
              <a:ext cx="576" cy="528"/>
            </a:xfrm>
            <a:prstGeom prst="rect">
              <a:avLst/>
            </a:prstGeom>
            <a:solidFill>
              <a:srgbClr val="99FFCC"/>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Page 1</a:t>
              </a:r>
            </a:p>
          </p:txBody>
        </p:sp>
        <p:sp>
          <p:nvSpPr>
            <p:cNvPr id="35848" name="Rectangle 7"/>
            <p:cNvSpPr>
              <a:spLocks noChangeArrowheads="1"/>
            </p:cNvSpPr>
            <p:nvPr/>
          </p:nvSpPr>
          <p:spPr bwMode="auto">
            <a:xfrm>
              <a:off x="4272" y="3120"/>
              <a:ext cx="576" cy="528"/>
            </a:xfrm>
            <a:prstGeom prst="rect">
              <a:avLst/>
            </a:prstGeom>
            <a:solidFill>
              <a:srgbClr val="99FFCC"/>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Page 2</a:t>
              </a:r>
            </a:p>
          </p:txBody>
        </p:sp>
        <p:sp>
          <p:nvSpPr>
            <p:cNvPr id="35849" name="Line 8"/>
            <p:cNvSpPr>
              <a:spLocks noChangeShapeType="1"/>
            </p:cNvSpPr>
            <p:nvPr/>
          </p:nvSpPr>
          <p:spPr bwMode="auto">
            <a:xfrm>
              <a:off x="2112" y="3384"/>
              <a:ext cx="336"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5850" name="Line 9"/>
            <p:cNvSpPr>
              <a:spLocks noChangeShapeType="1"/>
            </p:cNvSpPr>
            <p:nvPr/>
          </p:nvSpPr>
          <p:spPr bwMode="auto">
            <a:xfrm>
              <a:off x="3024" y="3384"/>
              <a:ext cx="336"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5851" name="Line 10"/>
            <p:cNvSpPr>
              <a:spLocks noChangeShapeType="1"/>
            </p:cNvSpPr>
            <p:nvPr/>
          </p:nvSpPr>
          <p:spPr bwMode="auto">
            <a:xfrm>
              <a:off x="3936" y="3384"/>
              <a:ext cx="336"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5852" name="Line 11"/>
            <p:cNvSpPr>
              <a:spLocks noChangeShapeType="1"/>
            </p:cNvSpPr>
            <p:nvPr/>
          </p:nvSpPr>
          <p:spPr bwMode="auto">
            <a:xfrm>
              <a:off x="1200" y="3384"/>
              <a:ext cx="336"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5853" name="Text Box 12"/>
            <p:cNvSpPr txBox="1">
              <a:spLocks noChangeArrowheads="1"/>
            </p:cNvSpPr>
            <p:nvPr/>
          </p:nvSpPr>
          <p:spPr bwMode="auto">
            <a:xfrm>
              <a:off x="736" y="3279"/>
              <a:ext cx="469" cy="27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Head</a:t>
              </a:r>
            </a:p>
          </p:txBody>
        </p:sp>
        <p:sp>
          <p:nvSpPr>
            <p:cNvPr id="35854" name="Freeform 13"/>
            <p:cNvSpPr>
              <a:spLocks/>
            </p:cNvSpPr>
            <p:nvPr/>
          </p:nvSpPr>
          <p:spPr bwMode="auto">
            <a:xfrm>
              <a:off x="3552" y="3648"/>
              <a:ext cx="720" cy="240"/>
            </a:xfrm>
            <a:custGeom>
              <a:avLst/>
              <a:gdLst>
                <a:gd name="T0" fmla="*/ 0 w 720"/>
                <a:gd name="T1" fmla="*/ 240 h 240"/>
                <a:gd name="T2" fmla="*/ 480 w 720"/>
                <a:gd name="T3" fmla="*/ 240 h 240"/>
                <a:gd name="T4" fmla="*/ 720 w 720"/>
                <a:gd name="T5" fmla="*/ 0 h 240"/>
                <a:gd name="T6" fmla="*/ 0 60000 65536"/>
                <a:gd name="T7" fmla="*/ 0 60000 65536"/>
                <a:gd name="T8" fmla="*/ 0 60000 65536"/>
              </a:gdLst>
              <a:ahLst/>
              <a:cxnLst>
                <a:cxn ang="T6">
                  <a:pos x="T0" y="T1"/>
                </a:cxn>
                <a:cxn ang="T7">
                  <a:pos x="T2" y="T3"/>
                </a:cxn>
                <a:cxn ang="T8">
                  <a:pos x="T4" y="T5"/>
                </a:cxn>
              </a:cxnLst>
              <a:rect l="0" t="0" r="r" b="b"/>
              <a:pathLst>
                <a:path w="720" h="240">
                  <a:moveTo>
                    <a:pt x="0" y="240"/>
                  </a:moveTo>
                  <a:lnTo>
                    <a:pt x="480" y="240"/>
                  </a:lnTo>
                  <a:lnTo>
                    <a:pt x="720" y="0"/>
                  </a:lnTo>
                </a:path>
              </a:pathLst>
            </a:custGeom>
            <a:noFill/>
            <a:ln w="38100" cap="flat" cmpd="sng">
              <a:solidFill>
                <a:schemeClr val="tx1"/>
              </a:solidFill>
              <a:prstDash val="solid"/>
              <a:round/>
              <a:headEnd type="none" w="med" len="med"/>
              <a:tailEnd type="triangle" w="med" len="med"/>
            </a:ln>
            <a:effectLst/>
            <a:extLst>
              <a:ext uri="{909E8E84-426E-40dd-AFC4-6F175D3DCCD1}">
                <a14:hiddenFill xmlns:a14="http://schemas.microsoft.com/office/drawing/2010/main" xmlns="">
                  <a:solidFill>
                    <a:srgbClr val="FF66CC"/>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5855" name="Text Box 14"/>
            <p:cNvSpPr txBox="1">
              <a:spLocks noChangeArrowheads="1"/>
            </p:cNvSpPr>
            <p:nvPr/>
          </p:nvSpPr>
          <p:spPr bwMode="auto">
            <a:xfrm>
              <a:off x="2648" y="3774"/>
              <a:ext cx="778" cy="27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Tail (LRU)</a:t>
              </a:r>
            </a:p>
          </p:txBody>
        </p:sp>
      </p:grpSp>
    </p:spTree>
    <p:extLst>
      <p:ext uri="{BB962C8B-B14F-4D97-AF65-F5344CB8AC3E}">
        <p14:creationId xmlns:p14="http://schemas.microsoft.com/office/powerpoint/2010/main" val="56610988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414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74147">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74147">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74147">
                                            <p:txEl>
                                              <p:pRg st="3" end="3"/>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74147">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74159"/>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74147">
                                            <p:txEl>
                                              <p:pRg st="9" end="9"/>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74147">
                                            <p:txEl>
                                              <p:pRg st="10" end="10"/>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74147">
                                            <p:txEl>
                                              <p:pRg st="11" end="1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74147">
                                            <p:txEl>
                                              <p:pRg st="12" end="12"/>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74147">
                                            <p:txEl>
                                              <p:pRg st="13" end="13"/>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74147">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4147" grpId="0" build="p"/>
    </p:bldLst>
  </p:timing>
</p:sld>
</file>

<file path=ppt/slides/slide7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75171" name="Rectangle 3"/>
          <p:cNvSpPr>
            <a:spLocks noGrp="1" noChangeArrowheads="1"/>
          </p:cNvSpPr>
          <p:nvPr>
            <p:ph type="body" idx="1"/>
          </p:nvPr>
        </p:nvSpPr>
        <p:spPr>
          <a:xfrm>
            <a:off x="304800" y="762000"/>
            <a:ext cx="8610600" cy="5943600"/>
          </a:xfrm>
        </p:spPr>
        <p:txBody>
          <a:bodyPr>
            <a:normAutofit/>
          </a:bodyPr>
          <a:lstStyle/>
          <a:p>
            <a:pPr>
              <a:lnSpc>
                <a:spcPct val="80000"/>
              </a:lnSpc>
              <a:spcBef>
                <a:spcPct val="20000"/>
              </a:spcBef>
            </a:pPr>
            <a:r>
              <a:rPr lang="en-US" altLang="ko-KR" sz="2800" dirty="0">
                <a:ea typeface="굴림" panose="020B0600000101010101" pitchFamily="34" charset="-127"/>
              </a:rPr>
              <a:t>Suppose we have 3 page frames, 4 virtual pages, and following reference stream: </a:t>
            </a:r>
          </a:p>
          <a:p>
            <a:pPr lvl="1">
              <a:lnSpc>
                <a:spcPct val="80000"/>
              </a:lnSpc>
              <a:spcBef>
                <a:spcPct val="20000"/>
              </a:spcBef>
            </a:pPr>
            <a:r>
              <a:rPr lang="en-US" altLang="ko-KR" sz="2400" dirty="0">
                <a:ea typeface="굴림" panose="020B0600000101010101" pitchFamily="34" charset="-127"/>
              </a:rPr>
              <a:t>A B C A B D A D B C B</a:t>
            </a:r>
          </a:p>
          <a:p>
            <a:pPr>
              <a:lnSpc>
                <a:spcPct val="80000"/>
              </a:lnSpc>
              <a:spcBef>
                <a:spcPct val="20000"/>
              </a:spcBef>
            </a:pPr>
            <a:r>
              <a:rPr lang="en-US" altLang="ko-KR" sz="2800" dirty="0">
                <a:ea typeface="굴림" panose="020B0600000101010101" pitchFamily="34" charset="-127"/>
              </a:rPr>
              <a:t>Consider FIFO Page replacement:</a:t>
            </a:r>
          </a:p>
          <a:p>
            <a:pPr>
              <a:lnSpc>
                <a:spcPct val="80000"/>
              </a:lnSpc>
              <a:spcBef>
                <a:spcPct val="20000"/>
              </a:spcBef>
            </a:pPr>
            <a:endParaRPr lang="en-US" altLang="ko-KR" sz="2800" dirty="0">
              <a:ea typeface="굴림" panose="020B0600000101010101" pitchFamily="34" charset="-127"/>
            </a:endParaRPr>
          </a:p>
          <a:p>
            <a:pPr>
              <a:lnSpc>
                <a:spcPct val="80000"/>
              </a:lnSpc>
              <a:spcBef>
                <a:spcPct val="20000"/>
              </a:spcBef>
            </a:pPr>
            <a:endParaRPr lang="en-US" altLang="ko-KR" sz="2800" dirty="0">
              <a:ea typeface="굴림" panose="020B0600000101010101" pitchFamily="34" charset="-127"/>
            </a:endParaRPr>
          </a:p>
          <a:p>
            <a:pPr>
              <a:lnSpc>
                <a:spcPct val="80000"/>
              </a:lnSpc>
              <a:spcBef>
                <a:spcPct val="20000"/>
              </a:spcBef>
            </a:pPr>
            <a:endParaRPr lang="en-US" altLang="ko-KR" sz="2800" dirty="0">
              <a:ea typeface="굴림" panose="020B0600000101010101" pitchFamily="34" charset="-127"/>
            </a:endParaRPr>
          </a:p>
          <a:p>
            <a:pPr>
              <a:lnSpc>
                <a:spcPct val="80000"/>
              </a:lnSpc>
              <a:spcBef>
                <a:spcPct val="20000"/>
              </a:spcBef>
            </a:pPr>
            <a:endParaRPr lang="en-US" altLang="ko-KR" sz="2800" dirty="0">
              <a:ea typeface="굴림" panose="020B0600000101010101" pitchFamily="34" charset="-127"/>
            </a:endParaRPr>
          </a:p>
          <a:p>
            <a:pPr>
              <a:lnSpc>
                <a:spcPct val="80000"/>
              </a:lnSpc>
              <a:spcBef>
                <a:spcPct val="20000"/>
              </a:spcBef>
            </a:pPr>
            <a:endParaRPr lang="en-US" altLang="ko-KR" sz="2800" dirty="0">
              <a:ea typeface="굴림" panose="020B0600000101010101" pitchFamily="34" charset="-127"/>
            </a:endParaRPr>
          </a:p>
          <a:p>
            <a:pPr marL="0" indent="0">
              <a:lnSpc>
                <a:spcPct val="80000"/>
              </a:lnSpc>
              <a:spcBef>
                <a:spcPct val="20000"/>
              </a:spcBef>
              <a:buNone/>
            </a:pPr>
            <a:endParaRPr lang="en-US" altLang="ko-KR" sz="2800" dirty="0">
              <a:ea typeface="굴림" panose="020B0600000101010101" pitchFamily="34" charset="-127"/>
            </a:endParaRPr>
          </a:p>
          <a:p>
            <a:pPr lvl="1">
              <a:lnSpc>
                <a:spcPct val="80000"/>
              </a:lnSpc>
              <a:spcBef>
                <a:spcPct val="20000"/>
              </a:spcBef>
            </a:pPr>
            <a:endParaRPr lang="en-US" altLang="ko-KR" sz="2400" dirty="0">
              <a:ea typeface="굴림" panose="020B0600000101010101" pitchFamily="34" charset="-127"/>
            </a:endParaRPr>
          </a:p>
          <a:p>
            <a:pPr>
              <a:lnSpc>
                <a:spcPct val="80000"/>
              </a:lnSpc>
              <a:spcBef>
                <a:spcPct val="20000"/>
              </a:spcBef>
            </a:pPr>
            <a:r>
              <a:rPr lang="en-US" altLang="ko-KR" sz="2600" dirty="0">
                <a:ea typeface="굴림" panose="020B0600000101010101" pitchFamily="34" charset="-127"/>
              </a:rPr>
              <a:t>FIFO: 7 faults</a:t>
            </a:r>
          </a:p>
          <a:p>
            <a:pPr>
              <a:lnSpc>
                <a:spcPct val="80000"/>
              </a:lnSpc>
              <a:spcBef>
                <a:spcPct val="20000"/>
              </a:spcBef>
            </a:pPr>
            <a:r>
              <a:rPr lang="en-US" altLang="ko-KR" sz="2600" dirty="0">
                <a:ea typeface="굴림" panose="020B0600000101010101" pitchFamily="34" charset="-127"/>
              </a:rPr>
              <a:t>When referencing D, replacing A is bad choice, since need A again right away</a:t>
            </a:r>
          </a:p>
        </p:txBody>
      </p:sp>
      <p:sp>
        <p:nvSpPr>
          <p:cNvPr id="36867" name="Rectangle 2"/>
          <p:cNvSpPr>
            <a:spLocks noGrp="1" noChangeArrowheads="1"/>
          </p:cNvSpPr>
          <p:nvPr>
            <p:ph type="title"/>
          </p:nvPr>
        </p:nvSpPr>
        <p:spPr/>
        <p:txBody>
          <a:bodyPr/>
          <a:lstStyle/>
          <a:p>
            <a:r>
              <a:rPr lang="en-US" altLang="ko-KR" dirty="0">
                <a:ea typeface="굴림" panose="020B0600000101010101" pitchFamily="34" charset="-127"/>
              </a:rPr>
              <a:t>Example: FIFO (strawman)</a:t>
            </a:r>
          </a:p>
        </p:txBody>
      </p:sp>
      <p:grpSp>
        <p:nvGrpSpPr>
          <p:cNvPr id="775305" name="Group 137"/>
          <p:cNvGrpSpPr>
            <a:grpSpLocks/>
          </p:cNvGrpSpPr>
          <p:nvPr/>
        </p:nvGrpSpPr>
        <p:grpSpPr bwMode="auto">
          <a:xfrm>
            <a:off x="7858125" y="3168650"/>
            <a:ext cx="600075" cy="1476375"/>
            <a:chOff x="4950" y="2190"/>
            <a:chExt cx="378" cy="930"/>
          </a:xfrm>
        </p:grpSpPr>
        <p:sp>
          <p:nvSpPr>
            <p:cNvPr id="36943" name="Rectangle 52"/>
            <p:cNvSpPr>
              <a:spLocks noChangeArrowheads="1"/>
            </p:cNvSpPr>
            <p:nvPr/>
          </p:nvSpPr>
          <p:spPr bwMode="auto">
            <a:xfrm>
              <a:off x="4950" y="281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44" name="Rectangle 40"/>
            <p:cNvSpPr>
              <a:spLocks noChangeArrowheads="1"/>
            </p:cNvSpPr>
            <p:nvPr/>
          </p:nvSpPr>
          <p:spPr bwMode="auto">
            <a:xfrm>
              <a:off x="4950"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45" name="Rectangle 28"/>
            <p:cNvSpPr>
              <a:spLocks noChangeArrowheads="1"/>
            </p:cNvSpPr>
            <p:nvPr/>
          </p:nvSpPr>
          <p:spPr bwMode="auto">
            <a:xfrm>
              <a:off x="4950" y="219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5304" name="Group 136"/>
          <p:cNvGrpSpPr>
            <a:grpSpLocks/>
          </p:cNvGrpSpPr>
          <p:nvPr/>
        </p:nvGrpSpPr>
        <p:grpSpPr bwMode="auto">
          <a:xfrm>
            <a:off x="7259638" y="3168650"/>
            <a:ext cx="598487" cy="1476375"/>
            <a:chOff x="4573" y="2190"/>
            <a:chExt cx="377" cy="930"/>
          </a:xfrm>
        </p:grpSpPr>
        <p:sp>
          <p:nvSpPr>
            <p:cNvPr id="36940" name="Rectangle 51"/>
            <p:cNvSpPr>
              <a:spLocks noChangeArrowheads="1"/>
            </p:cNvSpPr>
            <p:nvPr/>
          </p:nvSpPr>
          <p:spPr bwMode="auto">
            <a:xfrm>
              <a:off x="4573" y="281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41" name="Rectangle 39"/>
            <p:cNvSpPr>
              <a:spLocks noChangeArrowheads="1"/>
            </p:cNvSpPr>
            <p:nvPr/>
          </p:nvSpPr>
          <p:spPr bwMode="auto">
            <a:xfrm>
              <a:off x="4573" y="250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42" name="Rectangle 27"/>
            <p:cNvSpPr>
              <a:spLocks noChangeArrowheads="1"/>
            </p:cNvSpPr>
            <p:nvPr/>
          </p:nvSpPr>
          <p:spPr bwMode="auto">
            <a:xfrm>
              <a:off x="4573" y="219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C</a:t>
              </a:r>
            </a:p>
          </p:txBody>
        </p:sp>
      </p:grpSp>
      <p:grpSp>
        <p:nvGrpSpPr>
          <p:cNvPr id="775303" name="Group 135"/>
          <p:cNvGrpSpPr>
            <a:grpSpLocks/>
          </p:cNvGrpSpPr>
          <p:nvPr/>
        </p:nvGrpSpPr>
        <p:grpSpPr bwMode="auto">
          <a:xfrm>
            <a:off x="6659563" y="3168650"/>
            <a:ext cx="600075" cy="1476375"/>
            <a:chOff x="4195" y="2190"/>
            <a:chExt cx="378" cy="930"/>
          </a:xfrm>
        </p:grpSpPr>
        <p:sp>
          <p:nvSpPr>
            <p:cNvPr id="36937" name="Rectangle 50"/>
            <p:cNvSpPr>
              <a:spLocks noChangeArrowheads="1"/>
            </p:cNvSpPr>
            <p:nvPr/>
          </p:nvSpPr>
          <p:spPr bwMode="auto">
            <a:xfrm>
              <a:off x="4195" y="281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B</a:t>
              </a:r>
            </a:p>
          </p:txBody>
        </p:sp>
        <p:sp>
          <p:nvSpPr>
            <p:cNvPr id="36938" name="Rectangle 38"/>
            <p:cNvSpPr>
              <a:spLocks noChangeArrowheads="1"/>
            </p:cNvSpPr>
            <p:nvPr/>
          </p:nvSpPr>
          <p:spPr bwMode="auto">
            <a:xfrm>
              <a:off x="4195"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39" name="Rectangle 26"/>
            <p:cNvSpPr>
              <a:spLocks noChangeArrowheads="1"/>
            </p:cNvSpPr>
            <p:nvPr/>
          </p:nvSpPr>
          <p:spPr bwMode="auto">
            <a:xfrm>
              <a:off x="4195" y="219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5302" name="Group 134"/>
          <p:cNvGrpSpPr>
            <a:grpSpLocks/>
          </p:cNvGrpSpPr>
          <p:nvPr/>
        </p:nvGrpSpPr>
        <p:grpSpPr bwMode="auto">
          <a:xfrm>
            <a:off x="6061075" y="3168650"/>
            <a:ext cx="598488" cy="1476375"/>
            <a:chOff x="3818" y="2190"/>
            <a:chExt cx="377" cy="930"/>
          </a:xfrm>
        </p:grpSpPr>
        <p:sp>
          <p:nvSpPr>
            <p:cNvPr id="36934" name="Rectangle 49"/>
            <p:cNvSpPr>
              <a:spLocks noChangeArrowheads="1"/>
            </p:cNvSpPr>
            <p:nvPr/>
          </p:nvSpPr>
          <p:spPr bwMode="auto">
            <a:xfrm>
              <a:off x="3818" y="281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35" name="Rectangle 37"/>
            <p:cNvSpPr>
              <a:spLocks noChangeArrowheads="1"/>
            </p:cNvSpPr>
            <p:nvPr/>
          </p:nvSpPr>
          <p:spPr bwMode="auto">
            <a:xfrm>
              <a:off x="3818" y="250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36" name="Rectangle 25"/>
            <p:cNvSpPr>
              <a:spLocks noChangeArrowheads="1"/>
            </p:cNvSpPr>
            <p:nvPr/>
          </p:nvSpPr>
          <p:spPr bwMode="auto">
            <a:xfrm>
              <a:off x="3818" y="219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5301" name="Group 133"/>
          <p:cNvGrpSpPr>
            <a:grpSpLocks/>
          </p:cNvGrpSpPr>
          <p:nvPr/>
        </p:nvGrpSpPr>
        <p:grpSpPr bwMode="auto">
          <a:xfrm>
            <a:off x="5461000" y="3168650"/>
            <a:ext cx="600075" cy="1476375"/>
            <a:chOff x="3440" y="2190"/>
            <a:chExt cx="378" cy="930"/>
          </a:xfrm>
        </p:grpSpPr>
        <p:sp>
          <p:nvSpPr>
            <p:cNvPr id="36931" name="Rectangle 48"/>
            <p:cNvSpPr>
              <a:spLocks noChangeArrowheads="1"/>
            </p:cNvSpPr>
            <p:nvPr/>
          </p:nvSpPr>
          <p:spPr bwMode="auto">
            <a:xfrm>
              <a:off x="3440" y="281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32" name="Rectangle 36"/>
            <p:cNvSpPr>
              <a:spLocks noChangeArrowheads="1"/>
            </p:cNvSpPr>
            <p:nvPr/>
          </p:nvSpPr>
          <p:spPr bwMode="auto">
            <a:xfrm>
              <a:off x="3440"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A</a:t>
              </a:r>
            </a:p>
          </p:txBody>
        </p:sp>
        <p:sp>
          <p:nvSpPr>
            <p:cNvPr id="36933" name="Rectangle 24"/>
            <p:cNvSpPr>
              <a:spLocks noChangeArrowheads="1"/>
            </p:cNvSpPr>
            <p:nvPr/>
          </p:nvSpPr>
          <p:spPr bwMode="auto">
            <a:xfrm>
              <a:off x="3440" y="219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5300" name="Group 132"/>
          <p:cNvGrpSpPr>
            <a:grpSpLocks/>
          </p:cNvGrpSpPr>
          <p:nvPr/>
        </p:nvGrpSpPr>
        <p:grpSpPr bwMode="auto">
          <a:xfrm>
            <a:off x="4862513" y="3168650"/>
            <a:ext cx="598487" cy="1476375"/>
            <a:chOff x="3063" y="2190"/>
            <a:chExt cx="377" cy="930"/>
          </a:xfrm>
        </p:grpSpPr>
        <p:sp>
          <p:nvSpPr>
            <p:cNvPr id="36928" name="Rectangle 47"/>
            <p:cNvSpPr>
              <a:spLocks noChangeArrowheads="1"/>
            </p:cNvSpPr>
            <p:nvPr/>
          </p:nvSpPr>
          <p:spPr bwMode="auto">
            <a:xfrm>
              <a:off x="3063" y="281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29" name="Rectangle 35"/>
            <p:cNvSpPr>
              <a:spLocks noChangeArrowheads="1"/>
            </p:cNvSpPr>
            <p:nvPr/>
          </p:nvSpPr>
          <p:spPr bwMode="auto">
            <a:xfrm>
              <a:off x="3063"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30" name="Rectangle 23"/>
            <p:cNvSpPr>
              <a:spLocks noChangeArrowheads="1"/>
            </p:cNvSpPr>
            <p:nvPr/>
          </p:nvSpPr>
          <p:spPr bwMode="auto">
            <a:xfrm>
              <a:off x="3063" y="219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D</a:t>
              </a:r>
            </a:p>
          </p:txBody>
        </p:sp>
      </p:grpSp>
      <p:grpSp>
        <p:nvGrpSpPr>
          <p:cNvPr id="775299" name="Group 131"/>
          <p:cNvGrpSpPr>
            <a:grpSpLocks/>
          </p:cNvGrpSpPr>
          <p:nvPr/>
        </p:nvGrpSpPr>
        <p:grpSpPr bwMode="auto">
          <a:xfrm>
            <a:off x="4262438" y="3168650"/>
            <a:ext cx="600075" cy="1476375"/>
            <a:chOff x="2685" y="2190"/>
            <a:chExt cx="378" cy="930"/>
          </a:xfrm>
        </p:grpSpPr>
        <p:sp>
          <p:nvSpPr>
            <p:cNvPr id="36925" name="Rectangle 46"/>
            <p:cNvSpPr>
              <a:spLocks noChangeArrowheads="1"/>
            </p:cNvSpPr>
            <p:nvPr/>
          </p:nvSpPr>
          <p:spPr bwMode="auto">
            <a:xfrm>
              <a:off x="2685" y="281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26" name="Rectangle 34"/>
            <p:cNvSpPr>
              <a:spLocks noChangeArrowheads="1"/>
            </p:cNvSpPr>
            <p:nvPr/>
          </p:nvSpPr>
          <p:spPr bwMode="auto">
            <a:xfrm>
              <a:off x="2685"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27" name="Rectangle 22"/>
            <p:cNvSpPr>
              <a:spLocks noChangeArrowheads="1"/>
            </p:cNvSpPr>
            <p:nvPr/>
          </p:nvSpPr>
          <p:spPr bwMode="auto">
            <a:xfrm>
              <a:off x="2685"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5298" name="Group 130"/>
          <p:cNvGrpSpPr>
            <a:grpSpLocks/>
          </p:cNvGrpSpPr>
          <p:nvPr/>
        </p:nvGrpSpPr>
        <p:grpSpPr bwMode="auto">
          <a:xfrm>
            <a:off x="3662363" y="3168650"/>
            <a:ext cx="600075" cy="1476375"/>
            <a:chOff x="2307" y="2190"/>
            <a:chExt cx="378" cy="930"/>
          </a:xfrm>
        </p:grpSpPr>
        <p:sp>
          <p:nvSpPr>
            <p:cNvPr id="36922" name="Rectangle 45"/>
            <p:cNvSpPr>
              <a:spLocks noChangeArrowheads="1"/>
            </p:cNvSpPr>
            <p:nvPr/>
          </p:nvSpPr>
          <p:spPr bwMode="auto">
            <a:xfrm>
              <a:off x="2307" y="281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23" name="Rectangle 33"/>
            <p:cNvSpPr>
              <a:spLocks noChangeArrowheads="1"/>
            </p:cNvSpPr>
            <p:nvPr/>
          </p:nvSpPr>
          <p:spPr bwMode="auto">
            <a:xfrm>
              <a:off x="2307"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24" name="Rectangle 21"/>
            <p:cNvSpPr>
              <a:spLocks noChangeArrowheads="1"/>
            </p:cNvSpPr>
            <p:nvPr/>
          </p:nvSpPr>
          <p:spPr bwMode="auto">
            <a:xfrm>
              <a:off x="2307"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5297" name="Group 129"/>
          <p:cNvGrpSpPr>
            <a:grpSpLocks/>
          </p:cNvGrpSpPr>
          <p:nvPr/>
        </p:nvGrpSpPr>
        <p:grpSpPr bwMode="auto">
          <a:xfrm>
            <a:off x="3063875" y="3168650"/>
            <a:ext cx="598488" cy="1476375"/>
            <a:chOff x="1930" y="2190"/>
            <a:chExt cx="377" cy="930"/>
          </a:xfrm>
        </p:grpSpPr>
        <p:sp>
          <p:nvSpPr>
            <p:cNvPr id="36919" name="Rectangle 44"/>
            <p:cNvSpPr>
              <a:spLocks noChangeArrowheads="1"/>
            </p:cNvSpPr>
            <p:nvPr/>
          </p:nvSpPr>
          <p:spPr bwMode="auto">
            <a:xfrm>
              <a:off x="1930" y="281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C</a:t>
              </a:r>
            </a:p>
          </p:txBody>
        </p:sp>
        <p:sp>
          <p:nvSpPr>
            <p:cNvPr id="36920" name="Rectangle 32"/>
            <p:cNvSpPr>
              <a:spLocks noChangeArrowheads="1"/>
            </p:cNvSpPr>
            <p:nvPr/>
          </p:nvSpPr>
          <p:spPr bwMode="auto">
            <a:xfrm>
              <a:off x="1930"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21" name="Rectangle 20"/>
            <p:cNvSpPr>
              <a:spLocks noChangeArrowheads="1"/>
            </p:cNvSpPr>
            <p:nvPr/>
          </p:nvSpPr>
          <p:spPr bwMode="auto">
            <a:xfrm>
              <a:off x="1930"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5296" name="Group 128"/>
          <p:cNvGrpSpPr>
            <a:grpSpLocks/>
          </p:cNvGrpSpPr>
          <p:nvPr/>
        </p:nvGrpSpPr>
        <p:grpSpPr bwMode="auto">
          <a:xfrm>
            <a:off x="2463800" y="3168650"/>
            <a:ext cx="600075" cy="1476375"/>
            <a:chOff x="1552" y="2190"/>
            <a:chExt cx="378" cy="930"/>
          </a:xfrm>
        </p:grpSpPr>
        <p:sp>
          <p:nvSpPr>
            <p:cNvPr id="36916" name="Rectangle 43"/>
            <p:cNvSpPr>
              <a:spLocks noChangeArrowheads="1"/>
            </p:cNvSpPr>
            <p:nvPr/>
          </p:nvSpPr>
          <p:spPr bwMode="auto">
            <a:xfrm>
              <a:off x="1552" y="2810"/>
              <a:ext cx="378"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17" name="Rectangle 31"/>
            <p:cNvSpPr>
              <a:spLocks noChangeArrowheads="1"/>
            </p:cNvSpPr>
            <p:nvPr/>
          </p:nvSpPr>
          <p:spPr bwMode="auto">
            <a:xfrm>
              <a:off x="1552"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B</a:t>
              </a:r>
            </a:p>
          </p:txBody>
        </p:sp>
        <p:sp>
          <p:nvSpPr>
            <p:cNvPr id="36918" name="Rectangle 19"/>
            <p:cNvSpPr>
              <a:spLocks noChangeArrowheads="1"/>
            </p:cNvSpPr>
            <p:nvPr/>
          </p:nvSpPr>
          <p:spPr bwMode="auto">
            <a:xfrm>
              <a:off x="1552"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5295" name="Group 127"/>
          <p:cNvGrpSpPr>
            <a:grpSpLocks/>
          </p:cNvGrpSpPr>
          <p:nvPr/>
        </p:nvGrpSpPr>
        <p:grpSpPr bwMode="auto">
          <a:xfrm>
            <a:off x="1865313" y="3168650"/>
            <a:ext cx="598487" cy="1476375"/>
            <a:chOff x="1117" y="1948"/>
            <a:chExt cx="377" cy="930"/>
          </a:xfrm>
        </p:grpSpPr>
        <p:sp>
          <p:nvSpPr>
            <p:cNvPr id="36913" name="Rectangle 42"/>
            <p:cNvSpPr>
              <a:spLocks noChangeArrowheads="1"/>
            </p:cNvSpPr>
            <p:nvPr/>
          </p:nvSpPr>
          <p:spPr bwMode="auto">
            <a:xfrm>
              <a:off x="1117" y="256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14" name="Rectangle 30"/>
            <p:cNvSpPr>
              <a:spLocks noChangeArrowheads="1"/>
            </p:cNvSpPr>
            <p:nvPr/>
          </p:nvSpPr>
          <p:spPr bwMode="auto">
            <a:xfrm>
              <a:off x="1117" y="225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6915" name="Rectangle 18"/>
            <p:cNvSpPr>
              <a:spLocks noChangeArrowheads="1"/>
            </p:cNvSpPr>
            <p:nvPr/>
          </p:nvSpPr>
          <p:spPr bwMode="auto">
            <a:xfrm>
              <a:off x="1117" y="1948"/>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A</a:t>
              </a:r>
            </a:p>
          </p:txBody>
        </p:sp>
      </p:grpSp>
      <p:sp>
        <p:nvSpPr>
          <p:cNvPr id="775184" name="Rectangle 16"/>
          <p:cNvSpPr>
            <a:spLocks noChangeArrowheads="1"/>
          </p:cNvSpPr>
          <p:nvPr/>
        </p:nvSpPr>
        <p:spPr bwMode="auto">
          <a:xfrm>
            <a:off x="7858125" y="24384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5183" name="Rectangle 15"/>
          <p:cNvSpPr>
            <a:spLocks noChangeArrowheads="1"/>
          </p:cNvSpPr>
          <p:nvPr/>
        </p:nvSpPr>
        <p:spPr bwMode="auto">
          <a:xfrm>
            <a:off x="7259638" y="2438400"/>
            <a:ext cx="598487"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5182" name="Rectangle 14"/>
          <p:cNvSpPr>
            <a:spLocks noChangeArrowheads="1"/>
          </p:cNvSpPr>
          <p:nvPr/>
        </p:nvSpPr>
        <p:spPr bwMode="auto">
          <a:xfrm>
            <a:off x="6659563" y="24384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5181" name="Rectangle 13"/>
          <p:cNvSpPr>
            <a:spLocks noChangeArrowheads="1"/>
          </p:cNvSpPr>
          <p:nvPr/>
        </p:nvSpPr>
        <p:spPr bwMode="auto">
          <a:xfrm>
            <a:off x="6061075" y="2438400"/>
            <a:ext cx="598488"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775180" name="Rectangle 12"/>
          <p:cNvSpPr>
            <a:spLocks noChangeArrowheads="1"/>
          </p:cNvSpPr>
          <p:nvPr/>
        </p:nvSpPr>
        <p:spPr bwMode="auto">
          <a:xfrm>
            <a:off x="5461000" y="24384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5179" name="Rectangle 11"/>
          <p:cNvSpPr>
            <a:spLocks noChangeArrowheads="1"/>
          </p:cNvSpPr>
          <p:nvPr/>
        </p:nvSpPr>
        <p:spPr bwMode="auto">
          <a:xfrm>
            <a:off x="4862513" y="2438400"/>
            <a:ext cx="598487"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775178" name="Rectangle 10"/>
          <p:cNvSpPr>
            <a:spLocks noChangeArrowheads="1"/>
          </p:cNvSpPr>
          <p:nvPr/>
        </p:nvSpPr>
        <p:spPr bwMode="auto">
          <a:xfrm>
            <a:off x="4262438" y="24384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5177" name="Rectangle 9"/>
          <p:cNvSpPr>
            <a:spLocks noChangeArrowheads="1"/>
          </p:cNvSpPr>
          <p:nvPr/>
        </p:nvSpPr>
        <p:spPr bwMode="auto">
          <a:xfrm>
            <a:off x="3662363" y="24384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5176" name="Rectangle 8"/>
          <p:cNvSpPr>
            <a:spLocks noChangeArrowheads="1"/>
          </p:cNvSpPr>
          <p:nvPr/>
        </p:nvSpPr>
        <p:spPr bwMode="auto">
          <a:xfrm>
            <a:off x="3063875" y="2438400"/>
            <a:ext cx="598488"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5175" name="Rectangle 7"/>
          <p:cNvSpPr>
            <a:spLocks noChangeArrowheads="1"/>
          </p:cNvSpPr>
          <p:nvPr/>
        </p:nvSpPr>
        <p:spPr bwMode="auto">
          <a:xfrm>
            <a:off x="2463800" y="24384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5174" name="Rectangle 6"/>
          <p:cNvSpPr>
            <a:spLocks noChangeArrowheads="1"/>
          </p:cNvSpPr>
          <p:nvPr/>
        </p:nvSpPr>
        <p:spPr bwMode="auto">
          <a:xfrm>
            <a:off x="1865313" y="2438400"/>
            <a:ext cx="598487"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grpSp>
        <p:nvGrpSpPr>
          <p:cNvPr id="775306" name="Group 138"/>
          <p:cNvGrpSpPr>
            <a:grpSpLocks/>
          </p:cNvGrpSpPr>
          <p:nvPr/>
        </p:nvGrpSpPr>
        <p:grpSpPr bwMode="auto">
          <a:xfrm>
            <a:off x="854075" y="2438400"/>
            <a:ext cx="7604125" cy="2206625"/>
            <a:chOff x="538" y="1536"/>
            <a:chExt cx="4790" cy="1390"/>
          </a:xfrm>
        </p:grpSpPr>
        <p:sp>
          <p:nvSpPr>
            <p:cNvPr id="36891" name="Rectangle 41"/>
            <p:cNvSpPr>
              <a:spLocks noChangeArrowheads="1"/>
            </p:cNvSpPr>
            <p:nvPr/>
          </p:nvSpPr>
          <p:spPr bwMode="auto">
            <a:xfrm>
              <a:off x="538" y="2616"/>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3</a:t>
              </a:r>
            </a:p>
          </p:txBody>
        </p:sp>
        <p:sp>
          <p:nvSpPr>
            <p:cNvPr id="36892" name="Rectangle 29"/>
            <p:cNvSpPr>
              <a:spLocks noChangeArrowheads="1"/>
            </p:cNvSpPr>
            <p:nvPr/>
          </p:nvSpPr>
          <p:spPr bwMode="auto">
            <a:xfrm>
              <a:off x="538" y="2306"/>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2</a:t>
              </a:r>
            </a:p>
          </p:txBody>
        </p:sp>
        <p:sp>
          <p:nvSpPr>
            <p:cNvPr id="36893" name="Rectangle 17"/>
            <p:cNvSpPr>
              <a:spLocks noChangeArrowheads="1"/>
            </p:cNvSpPr>
            <p:nvPr/>
          </p:nvSpPr>
          <p:spPr bwMode="auto">
            <a:xfrm>
              <a:off x="538" y="1996"/>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1</a:t>
              </a:r>
            </a:p>
          </p:txBody>
        </p:sp>
        <p:sp>
          <p:nvSpPr>
            <p:cNvPr id="36894" name="Rectangle 5"/>
            <p:cNvSpPr>
              <a:spLocks noChangeArrowheads="1"/>
            </p:cNvSpPr>
            <p:nvPr/>
          </p:nvSpPr>
          <p:spPr bwMode="auto">
            <a:xfrm>
              <a:off x="538" y="1584"/>
              <a:ext cx="637" cy="46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r">
                <a:lnSpc>
                  <a:spcPct val="50000"/>
                </a:lnSpc>
                <a:spcBef>
                  <a:spcPct val="30000"/>
                </a:spcBef>
              </a:pPr>
              <a:r>
                <a:rPr lang="en-US" altLang="ko-KR" sz="2400" b="0" dirty="0">
                  <a:latin typeface="Gill Sans" charset="0"/>
                  <a:ea typeface="Gill Sans" charset="0"/>
                  <a:cs typeface="Gill Sans" charset="0"/>
                </a:rPr>
                <a:t>Ref:</a:t>
              </a:r>
            </a:p>
            <a:p>
              <a:pPr algn="l">
                <a:lnSpc>
                  <a:spcPct val="90000"/>
                </a:lnSpc>
                <a:spcBef>
                  <a:spcPct val="30000"/>
                </a:spcBef>
              </a:pPr>
              <a:r>
                <a:rPr lang="en-US" altLang="ko-KR" sz="2400" b="0" dirty="0">
                  <a:latin typeface="Gill Sans" charset="0"/>
                  <a:ea typeface="Gill Sans" charset="0"/>
                  <a:cs typeface="Gill Sans" charset="0"/>
                </a:rPr>
                <a:t>Page:</a:t>
              </a:r>
            </a:p>
          </p:txBody>
        </p:sp>
        <p:sp>
          <p:nvSpPr>
            <p:cNvPr id="36895" name="Line 53"/>
            <p:cNvSpPr>
              <a:spLocks noChangeShapeType="1"/>
            </p:cNvSpPr>
            <p:nvPr/>
          </p:nvSpPr>
          <p:spPr bwMode="auto">
            <a:xfrm>
              <a:off x="538" y="1536"/>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896" name="Line 54"/>
            <p:cNvSpPr>
              <a:spLocks noChangeShapeType="1"/>
            </p:cNvSpPr>
            <p:nvPr/>
          </p:nvSpPr>
          <p:spPr bwMode="auto">
            <a:xfrm>
              <a:off x="538" y="1996"/>
              <a:ext cx="4790" cy="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897" name="Line 55"/>
            <p:cNvSpPr>
              <a:spLocks noChangeShapeType="1"/>
            </p:cNvSpPr>
            <p:nvPr/>
          </p:nvSpPr>
          <p:spPr bwMode="auto">
            <a:xfrm>
              <a:off x="538" y="2306"/>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898" name="Line 56"/>
            <p:cNvSpPr>
              <a:spLocks noChangeShapeType="1"/>
            </p:cNvSpPr>
            <p:nvPr/>
          </p:nvSpPr>
          <p:spPr bwMode="auto">
            <a:xfrm>
              <a:off x="538" y="2616"/>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899" name="Line 57"/>
            <p:cNvSpPr>
              <a:spLocks noChangeShapeType="1"/>
            </p:cNvSpPr>
            <p:nvPr/>
          </p:nvSpPr>
          <p:spPr bwMode="auto">
            <a:xfrm>
              <a:off x="538" y="2926"/>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0" name="Line 58"/>
            <p:cNvSpPr>
              <a:spLocks noChangeShapeType="1"/>
            </p:cNvSpPr>
            <p:nvPr/>
          </p:nvSpPr>
          <p:spPr bwMode="auto">
            <a:xfrm>
              <a:off x="538" y="1536"/>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1" name="Line 59"/>
            <p:cNvSpPr>
              <a:spLocks noChangeShapeType="1"/>
            </p:cNvSpPr>
            <p:nvPr/>
          </p:nvSpPr>
          <p:spPr bwMode="auto">
            <a:xfrm>
              <a:off x="1175" y="1536"/>
              <a:ext cx="0" cy="139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2" name="Line 60"/>
            <p:cNvSpPr>
              <a:spLocks noChangeShapeType="1"/>
            </p:cNvSpPr>
            <p:nvPr/>
          </p:nvSpPr>
          <p:spPr bwMode="auto">
            <a:xfrm>
              <a:off x="1552"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3" name="Line 61"/>
            <p:cNvSpPr>
              <a:spLocks noChangeShapeType="1"/>
            </p:cNvSpPr>
            <p:nvPr/>
          </p:nvSpPr>
          <p:spPr bwMode="auto">
            <a:xfrm>
              <a:off x="1930"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4" name="Line 62"/>
            <p:cNvSpPr>
              <a:spLocks noChangeShapeType="1"/>
            </p:cNvSpPr>
            <p:nvPr/>
          </p:nvSpPr>
          <p:spPr bwMode="auto">
            <a:xfrm>
              <a:off x="2307"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5" name="Line 63"/>
            <p:cNvSpPr>
              <a:spLocks noChangeShapeType="1"/>
            </p:cNvSpPr>
            <p:nvPr/>
          </p:nvSpPr>
          <p:spPr bwMode="auto">
            <a:xfrm>
              <a:off x="2685"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6" name="Line 64"/>
            <p:cNvSpPr>
              <a:spLocks noChangeShapeType="1"/>
            </p:cNvSpPr>
            <p:nvPr/>
          </p:nvSpPr>
          <p:spPr bwMode="auto">
            <a:xfrm>
              <a:off x="3063"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7" name="Line 65"/>
            <p:cNvSpPr>
              <a:spLocks noChangeShapeType="1"/>
            </p:cNvSpPr>
            <p:nvPr/>
          </p:nvSpPr>
          <p:spPr bwMode="auto">
            <a:xfrm>
              <a:off x="3440"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8" name="Line 66"/>
            <p:cNvSpPr>
              <a:spLocks noChangeShapeType="1"/>
            </p:cNvSpPr>
            <p:nvPr/>
          </p:nvSpPr>
          <p:spPr bwMode="auto">
            <a:xfrm>
              <a:off x="3818"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09" name="Line 67"/>
            <p:cNvSpPr>
              <a:spLocks noChangeShapeType="1"/>
            </p:cNvSpPr>
            <p:nvPr/>
          </p:nvSpPr>
          <p:spPr bwMode="auto">
            <a:xfrm>
              <a:off x="4195"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10" name="Line 68"/>
            <p:cNvSpPr>
              <a:spLocks noChangeShapeType="1"/>
            </p:cNvSpPr>
            <p:nvPr/>
          </p:nvSpPr>
          <p:spPr bwMode="auto">
            <a:xfrm>
              <a:off x="4573"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11" name="Line 69"/>
            <p:cNvSpPr>
              <a:spLocks noChangeShapeType="1"/>
            </p:cNvSpPr>
            <p:nvPr/>
          </p:nvSpPr>
          <p:spPr bwMode="auto">
            <a:xfrm>
              <a:off x="4950" y="1536"/>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6912" name="Line 70"/>
            <p:cNvSpPr>
              <a:spLocks noChangeShapeType="1"/>
            </p:cNvSpPr>
            <p:nvPr/>
          </p:nvSpPr>
          <p:spPr bwMode="auto">
            <a:xfrm>
              <a:off x="5328" y="1536"/>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Tree>
    <p:extLst>
      <p:ext uri="{BB962C8B-B14F-4D97-AF65-F5344CB8AC3E}">
        <p14:creationId xmlns:p14="http://schemas.microsoft.com/office/powerpoint/2010/main" val="285469910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517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75171">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75171">
                                            <p:txEl>
                                              <p:pRg st="2" end="2"/>
                                            </p:txEl>
                                          </p:spTgt>
                                        </p:tgtEl>
                                        <p:attrNameLst>
                                          <p:attrName>style.visibility</p:attrName>
                                        </p:attrNameLst>
                                      </p:cBhvr>
                                      <p:to>
                                        <p:strVal val="visible"/>
                                      </p:to>
                                    </p:set>
                                  </p:childTnLst>
                                </p:cTn>
                              </p:par>
                              <p:par>
                                <p:cTn id="13" presetID="2" presetClass="entr" presetSubtype="2" fill="hold" nodeType="withEffect">
                                  <p:stCondLst>
                                    <p:cond delay="0"/>
                                  </p:stCondLst>
                                  <p:childTnLst>
                                    <p:set>
                                      <p:cBhvr>
                                        <p:cTn id="14" dur="1" fill="hold">
                                          <p:stCondLst>
                                            <p:cond delay="0"/>
                                          </p:stCondLst>
                                        </p:cTn>
                                        <p:tgtEl>
                                          <p:spTgt spid="775306"/>
                                        </p:tgtEl>
                                        <p:attrNameLst>
                                          <p:attrName>style.visibility</p:attrName>
                                        </p:attrNameLst>
                                      </p:cBhvr>
                                      <p:to>
                                        <p:strVal val="visible"/>
                                      </p:to>
                                    </p:set>
                                    <p:anim calcmode="lin" valueType="num">
                                      <p:cBhvr additive="base">
                                        <p:cTn id="15" dur="500" fill="hold"/>
                                        <p:tgtEl>
                                          <p:spTgt spid="775306"/>
                                        </p:tgtEl>
                                        <p:attrNameLst>
                                          <p:attrName>ppt_x</p:attrName>
                                        </p:attrNameLst>
                                      </p:cBhvr>
                                      <p:tavLst>
                                        <p:tav tm="0">
                                          <p:val>
                                            <p:strVal val="1+#ppt_w/2"/>
                                          </p:val>
                                        </p:tav>
                                        <p:tav tm="100000">
                                          <p:val>
                                            <p:strVal val="#ppt_x"/>
                                          </p:val>
                                        </p:tav>
                                      </p:tavLst>
                                    </p:anim>
                                    <p:anim calcmode="lin" valueType="num">
                                      <p:cBhvr additive="base">
                                        <p:cTn id="16" dur="500" fill="hold"/>
                                        <p:tgtEl>
                                          <p:spTgt spid="775306"/>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75174"/>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775295"/>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75175"/>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775296"/>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75176"/>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0"/>
                                          </p:stCondLst>
                                        </p:cTn>
                                        <p:tgtEl>
                                          <p:spTgt spid="775297"/>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775177"/>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nodeType="clickEffect">
                                  <p:stCondLst>
                                    <p:cond delay="0"/>
                                  </p:stCondLst>
                                  <p:childTnLst>
                                    <p:set>
                                      <p:cBhvr>
                                        <p:cTn id="48" dur="1" fill="hold">
                                          <p:stCondLst>
                                            <p:cond delay="0"/>
                                          </p:stCondLst>
                                        </p:cTn>
                                        <p:tgtEl>
                                          <p:spTgt spid="775298"/>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75178"/>
                                        </p:tgtEl>
                                        <p:attrNameLst>
                                          <p:attrName>style.visibility</p:attrName>
                                        </p:attrNameLst>
                                      </p:cBhvr>
                                      <p:to>
                                        <p:strVal val="visible"/>
                                      </p:to>
                                    </p:set>
                                  </p:childTnLst>
                                </p:cTn>
                              </p:par>
                            </p:childTnLst>
                          </p:cTn>
                        </p:par>
                      </p:childTnLst>
                    </p:cTn>
                  </p:par>
                  <p:par>
                    <p:cTn id="53" fill="hold" nodeType="clickPar">
                      <p:stCondLst>
                        <p:cond delay="indefinite"/>
                      </p:stCondLst>
                      <p:childTnLst>
                        <p:par>
                          <p:cTn id="54" fill="hold" nodeType="withGroup">
                            <p:stCondLst>
                              <p:cond delay="0"/>
                            </p:stCondLst>
                            <p:childTnLst>
                              <p:par>
                                <p:cTn id="55" presetID="1" presetClass="entr" presetSubtype="0" fill="hold" nodeType="clickEffect">
                                  <p:stCondLst>
                                    <p:cond delay="0"/>
                                  </p:stCondLst>
                                  <p:childTnLst>
                                    <p:set>
                                      <p:cBhvr>
                                        <p:cTn id="56" dur="1" fill="hold">
                                          <p:stCondLst>
                                            <p:cond delay="0"/>
                                          </p:stCondLst>
                                        </p:cTn>
                                        <p:tgtEl>
                                          <p:spTgt spid="775299"/>
                                        </p:tgtEl>
                                        <p:attrNameLst>
                                          <p:attrName>style.visibility</p:attrName>
                                        </p:attrNameLst>
                                      </p:cBhvr>
                                      <p:to>
                                        <p:strVal val="visible"/>
                                      </p:to>
                                    </p:set>
                                  </p:childTnLst>
                                </p:cTn>
                              </p:par>
                            </p:childTnLst>
                          </p:cTn>
                        </p:par>
                      </p:childTnLst>
                    </p:cTn>
                  </p:par>
                  <p:par>
                    <p:cTn id="57" fill="hold" nodeType="clickPar">
                      <p:stCondLst>
                        <p:cond delay="indefinite"/>
                      </p:stCondLst>
                      <p:childTnLst>
                        <p:par>
                          <p:cTn id="58" fill="hold" nodeType="withGroup">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775179"/>
                                        </p:tgtEl>
                                        <p:attrNameLst>
                                          <p:attrName>style.visibility</p:attrName>
                                        </p:attrNameLst>
                                      </p:cBhvr>
                                      <p:to>
                                        <p:strVal val="visible"/>
                                      </p:to>
                                    </p:set>
                                  </p:childTnLst>
                                </p:cTn>
                              </p:par>
                            </p:childTnLst>
                          </p:cTn>
                        </p:par>
                      </p:childTnLst>
                    </p:cTn>
                  </p:par>
                  <p:par>
                    <p:cTn id="61" fill="hold" nodeType="clickPar">
                      <p:stCondLst>
                        <p:cond delay="indefinite"/>
                      </p:stCondLst>
                      <p:childTnLst>
                        <p:par>
                          <p:cTn id="62" fill="hold" nodeType="withGroup">
                            <p:stCondLst>
                              <p:cond delay="0"/>
                            </p:stCondLst>
                            <p:childTnLst>
                              <p:par>
                                <p:cTn id="63" presetID="1" presetClass="entr" presetSubtype="0" fill="hold" nodeType="clickEffect">
                                  <p:stCondLst>
                                    <p:cond delay="0"/>
                                  </p:stCondLst>
                                  <p:childTnLst>
                                    <p:set>
                                      <p:cBhvr>
                                        <p:cTn id="64" dur="1" fill="hold">
                                          <p:stCondLst>
                                            <p:cond delay="0"/>
                                          </p:stCondLst>
                                        </p:cTn>
                                        <p:tgtEl>
                                          <p:spTgt spid="775300"/>
                                        </p:tgtEl>
                                        <p:attrNameLst>
                                          <p:attrName>style.visibility</p:attrName>
                                        </p:attrNameLst>
                                      </p:cBhvr>
                                      <p:to>
                                        <p:strVal val="visible"/>
                                      </p:to>
                                    </p:set>
                                  </p:childTnLst>
                                </p:cTn>
                              </p:par>
                            </p:childTnLst>
                          </p:cTn>
                        </p:par>
                      </p:childTnLst>
                    </p:cTn>
                  </p:par>
                  <p:par>
                    <p:cTn id="65" fill="hold" nodeType="clickPar">
                      <p:stCondLst>
                        <p:cond delay="indefinite"/>
                      </p:stCondLst>
                      <p:childTnLst>
                        <p:par>
                          <p:cTn id="66" fill="hold" nodeType="withGroup">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775180"/>
                                        </p:tgtEl>
                                        <p:attrNameLst>
                                          <p:attrName>style.visibility</p:attrName>
                                        </p:attrNameLst>
                                      </p:cBhvr>
                                      <p:to>
                                        <p:strVal val="visible"/>
                                      </p:to>
                                    </p:set>
                                  </p:childTnLst>
                                </p:cTn>
                              </p:par>
                            </p:childTnLst>
                          </p:cTn>
                        </p:par>
                      </p:childTnLst>
                    </p:cTn>
                  </p:par>
                  <p:par>
                    <p:cTn id="69" fill="hold" nodeType="clickPar">
                      <p:stCondLst>
                        <p:cond delay="indefinite"/>
                      </p:stCondLst>
                      <p:childTnLst>
                        <p:par>
                          <p:cTn id="70" fill="hold" nodeType="withGroup">
                            <p:stCondLst>
                              <p:cond delay="0"/>
                            </p:stCondLst>
                            <p:childTnLst>
                              <p:par>
                                <p:cTn id="71" presetID="1" presetClass="entr" presetSubtype="0" fill="hold" nodeType="clickEffect">
                                  <p:stCondLst>
                                    <p:cond delay="0"/>
                                  </p:stCondLst>
                                  <p:childTnLst>
                                    <p:set>
                                      <p:cBhvr>
                                        <p:cTn id="72" dur="1" fill="hold">
                                          <p:stCondLst>
                                            <p:cond delay="0"/>
                                          </p:stCondLst>
                                        </p:cTn>
                                        <p:tgtEl>
                                          <p:spTgt spid="775301"/>
                                        </p:tgtEl>
                                        <p:attrNameLst>
                                          <p:attrName>style.visibility</p:attrName>
                                        </p:attrNameLst>
                                      </p:cBhvr>
                                      <p:to>
                                        <p:strVal val="visible"/>
                                      </p:to>
                                    </p:set>
                                  </p:childTnLst>
                                </p:cTn>
                              </p:par>
                            </p:childTnLst>
                          </p:cTn>
                        </p:par>
                      </p:childTnLst>
                    </p:cTn>
                  </p:par>
                  <p:par>
                    <p:cTn id="73" fill="hold" nodeType="clickPar">
                      <p:stCondLst>
                        <p:cond delay="indefinite"/>
                      </p:stCondLst>
                      <p:childTnLst>
                        <p:par>
                          <p:cTn id="74" fill="hold" nodeType="withGroup">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775181"/>
                                        </p:tgtEl>
                                        <p:attrNameLst>
                                          <p:attrName>style.visibility</p:attrName>
                                        </p:attrNameLst>
                                      </p:cBhvr>
                                      <p:to>
                                        <p:strVal val="visible"/>
                                      </p:to>
                                    </p:set>
                                  </p:childTnLst>
                                </p:cTn>
                              </p:par>
                            </p:childTnLst>
                          </p:cTn>
                        </p:par>
                      </p:childTnLst>
                    </p:cTn>
                  </p:par>
                  <p:par>
                    <p:cTn id="77" fill="hold" nodeType="clickPar">
                      <p:stCondLst>
                        <p:cond delay="indefinite"/>
                      </p:stCondLst>
                      <p:childTnLst>
                        <p:par>
                          <p:cTn id="78" fill="hold" nodeType="withGroup">
                            <p:stCondLst>
                              <p:cond delay="0"/>
                            </p:stCondLst>
                            <p:childTnLst>
                              <p:par>
                                <p:cTn id="79" presetID="1" presetClass="entr" presetSubtype="0" fill="hold" nodeType="clickEffect">
                                  <p:stCondLst>
                                    <p:cond delay="0"/>
                                  </p:stCondLst>
                                  <p:childTnLst>
                                    <p:set>
                                      <p:cBhvr>
                                        <p:cTn id="80" dur="1" fill="hold">
                                          <p:stCondLst>
                                            <p:cond delay="0"/>
                                          </p:stCondLst>
                                        </p:cTn>
                                        <p:tgtEl>
                                          <p:spTgt spid="775302"/>
                                        </p:tgtEl>
                                        <p:attrNameLst>
                                          <p:attrName>style.visibility</p:attrName>
                                        </p:attrNameLst>
                                      </p:cBhvr>
                                      <p:to>
                                        <p:strVal val="visible"/>
                                      </p:to>
                                    </p:set>
                                  </p:childTnLst>
                                </p:cTn>
                              </p:par>
                            </p:childTnLst>
                          </p:cTn>
                        </p:par>
                      </p:childTnLst>
                    </p:cTn>
                  </p:par>
                  <p:par>
                    <p:cTn id="81" fill="hold" nodeType="clickPar">
                      <p:stCondLst>
                        <p:cond delay="indefinite"/>
                      </p:stCondLst>
                      <p:childTnLst>
                        <p:par>
                          <p:cTn id="82" fill="hold" nodeType="withGroup">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775182"/>
                                        </p:tgtEl>
                                        <p:attrNameLst>
                                          <p:attrName>style.visibility</p:attrName>
                                        </p:attrNameLst>
                                      </p:cBhvr>
                                      <p:to>
                                        <p:strVal val="visible"/>
                                      </p:to>
                                    </p:set>
                                  </p:childTnLst>
                                </p:cTn>
                              </p:par>
                            </p:childTnLst>
                          </p:cTn>
                        </p:par>
                      </p:childTnLst>
                    </p:cTn>
                  </p:par>
                  <p:par>
                    <p:cTn id="85" fill="hold" nodeType="clickPar">
                      <p:stCondLst>
                        <p:cond delay="indefinite"/>
                      </p:stCondLst>
                      <p:childTnLst>
                        <p:par>
                          <p:cTn id="86" fill="hold" nodeType="withGroup">
                            <p:stCondLst>
                              <p:cond delay="0"/>
                            </p:stCondLst>
                            <p:childTnLst>
                              <p:par>
                                <p:cTn id="87" presetID="1" presetClass="entr" presetSubtype="0" fill="hold" nodeType="clickEffect">
                                  <p:stCondLst>
                                    <p:cond delay="0"/>
                                  </p:stCondLst>
                                  <p:childTnLst>
                                    <p:set>
                                      <p:cBhvr>
                                        <p:cTn id="88" dur="1" fill="hold">
                                          <p:stCondLst>
                                            <p:cond delay="0"/>
                                          </p:stCondLst>
                                        </p:cTn>
                                        <p:tgtEl>
                                          <p:spTgt spid="775303"/>
                                        </p:tgtEl>
                                        <p:attrNameLst>
                                          <p:attrName>style.visibility</p:attrName>
                                        </p:attrNameLst>
                                      </p:cBhvr>
                                      <p:to>
                                        <p:strVal val="visible"/>
                                      </p:to>
                                    </p:set>
                                  </p:childTnLst>
                                </p:cTn>
                              </p:par>
                            </p:childTnLst>
                          </p:cTn>
                        </p:par>
                      </p:childTnLst>
                    </p:cTn>
                  </p:par>
                  <p:par>
                    <p:cTn id="89" fill="hold" nodeType="clickPar">
                      <p:stCondLst>
                        <p:cond delay="indefinite"/>
                      </p:stCondLst>
                      <p:childTnLst>
                        <p:par>
                          <p:cTn id="90" fill="hold" nodeType="withGroup">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775183"/>
                                        </p:tgtEl>
                                        <p:attrNameLst>
                                          <p:attrName>style.visibility</p:attrName>
                                        </p:attrNameLst>
                                      </p:cBhvr>
                                      <p:to>
                                        <p:strVal val="visible"/>
                                      </p:to>
                                    </p:set>
                                  </p:childTnLst>
                                </p:cTn>
                              </p:par>
                            </p:childTnLst>
                          </p:cTn>
                        </p:par>
                      </p:childTnLst>
                    </p:cTn>
                  </p:par>
                  <p:par>
                    <p:cTn id="93" fill="hold" nodeType="clickPar">
                      <p:stCondLst>
                        <p:cond delay="indefinite"/>
                      </p:stCondLst>
                      <p:childTnLst>
                        <p:par>
                          <p:cTn id="94" fill="hold" nodeType="withGroup">
                            <p:stCondLst>
                              <p:cond delay="0"/>
                            </p:stCondLst>
                            <p:childTnLst>
                              <p:par>
                                <p:cTn id="95" presetID="1" presetClass="entr" presetSubtype="0" fill="hold" nodeType="clickEffect">
                                  <p:stCondLst>
                                    <p:cond delay="0"/>
                                  </p:stCondLst>
                                  <p:childTnLst>
                                    <p:set>
                                      <p:cBhvr>
                                        <p:cTn id="96" dur="1" fill="hold">
                                          <p:stCondLst>
                                            <p:cond delay="0"/>
                                          </p:stCondLst>
                                        </p:cTn>
                                        <p:tgtEl>
                                          <p:spTgt spid="775304"/>
                                        </p:tgtEl>
                                        <p:attrNameLst>
                                          <p:attrName>style.visibility</p:attrName>
                                        </p:attrNameLst>
                                      </p:cBhvr>
                                      <p:to>
                                        <p:strVal val="visible"/>
                                      </p:to>
                                    </p:set>
                                  </p:childTnLst>
                                </p:cTn>
                              </p:par>
                            </p:childTnLst>
                          </p:cTn>
                        </p:par>
                      </p:childTnLst>
                    </p:cTn>
                  </p:par>
                  <p:par>
                    <p:cTn id="97" fill="hold" nodeType="clickPar">
                      <p:stCondLst>
                        <p:cond delay="indefinite"/>
                      </p:stCondLst>
                      <p:childTnLst>
                        <p:par>
                          <p:cTn id="98" fill="hold" nodeType="withGroup">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775184"/>
                                        </p:tgtEl>
                                        <p:attrNameLst>
                                          <p:attrName>style.visibility</p:attrName>
                                        </p:attrNameLst>
                                      </p:cBhvr>
                                      <p:to>
                                        <p:strVal val="visible"/>
                                      </p:to>
                                    </p:set>
                                  </p:childTnLst>
                                </p:cTn>
                              </p:par>
                            </p:childTnLst>
                          </p:cTn>
                        </p:par>
                      </p:childTnLst>
                    </p:cTn>
                  </p:par>
                  <p:par>
                    <p:cTn id="101" fill="hold" nodeType="clickPar">
                      <p:stCondLst>
                        <p:cond delay="indefinite"/>
                      </p:stCondLst>
                      <p:childTnLst>
                        <p:par>
                          <p:cTn id="102" fill="hold" nodeType="withGroup">
                            <p:stCondLst>
                              <p:cond delay="0"/>
                            </p:stCondLst>
                            <p:childTnLst>
                              <p:par>
                                <p:cTn id="103" presetID="1" presetClass="entr" presetSubtype="0" fill="hold" nodeType="clickEffect">
                                  <p:stCondLst>
                                    <p:cond delay="0"/>
                                  </p:stCondLst>
                                  <p:childTnLst>
                                    <p:set>
                                      <p:cBhvr>
                                        <p:cTn id="104" dur="1" fill="hold">
                                          <p:stCondLst>
                                            <p:cond delay="0"/>
                                          </p:stCondLst>
                                        </p:cTn>
                                        <p:tgtEl>
                                          <p:spTgt spid="775305"/>
                                        </p:tgtEl>
                                        <p:attrNameLst>
                                          <p:attrName>style.visibility</p:attrName>
                                        </p:attrNameLst>
                                      </p:cBhvr>
                                      <p:to>
                                        <p:strVal val="visible"/>
                                      </p:to>
                                    </p:set>
                                  </p:childTnLst>
                                </p:cTn>
                              </p:par>
                            </p:childTnLst>
                          </p:cTn>
                        </p:par>
                      </p:childTnLst>
                    </p:cTn>
                  </p:par>
                  <p:par>
                    <p:cTn id="105" fill="hold" nodeType="clickPar">
                      <p:stCondLst>
                        <p:cond delay="indefinite"/>
                      </p:stCondLst>
                      <p:childTnLst>
                        <p:par>
                          <p:cTn id="106" fill="hold" nodeType="withGroup">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775171">
                                            <p:txEl>
                                              <p:pRg st="10" end="10"/>
                                            </p:txEl>
                                          </p:spTgt>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775171">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171" grpId="0" build="p"/>
      <p:bldP spid="775184" grpId="0"/>
      <p:bldP spid="775183" grpId="0"/>
      <p:bldP spid="775182" grpId="0"/>
      <p:bldP spid="775181" grpId="0"/>
      <p:bldP spid="775180" grpId="0"/>
      <p:bldP spid="775179" grpId="0"/>
      <p:bldP spid="775178" grpId="0"/>
      <p:bldP spid="775177" grpId="0"/>
      <p:bldP spid="775176" grpId="0"/>
      <p:bldP spid="775175" grpId="0"/>
      <p:bldP spid="775174" grpId="0"/>
    </p:bldLst>
  </p:timing>
</p:sld>
</file>

<file path=ppt/slides/slide7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78243" name="Rectangle 3"/>
          <p:cNvSpPr>
            <a:spLocks noGrp="1" noChangeArrowheads="1"/>
          </p:cNvSpPr>
          <p:nvPr>
            <p:ph type="body" idx="1"/>
          </p:nvPr>
        </p:nvSpPr>
        <p:spPr>
          <a:xfrm>
            <a:off x="228600" y="838200"/>
            <a:ext cx="8610600" cy="5943600"/>
          </a:xfrm>
        </p:spPr>
        <p:txBody>
          <a:bodyPr>
            <a:noAutofit/>
          </a:bodyPr>
          <a:lstStyle/>
          <a:p>
            <a:pPr>
              <a:lnSpc>
                <a:spcPct val="80000"/>
              </a:lnSpc>
              <a:spcBef>
                <a:spcPct val="20000"/>
              </a:spcBef>
            </a:pPr>
            <a:r>
              <a:rPr lang="en-US" altLang="ko-KR" sz="2800" dirty="0">
                <a:ea typeface="굴림" panose="020B0600000101010101" pitchFamily="34" charset="-127"/>
              </a:rPr>
              <a:t>Suppose we have the same reference stream: </a:t>
            </a:r>
          </a:p>
          <a:p>
            <a:pPr lvl="1">
              <a:lnSpc>
                <a:spcPct val="80000"/>
              </a:lnSpc>
              <a:spcBef>
                <a:spcPct val="20000"/>
              </a:spcBef>
            </a:pPr>
            <a:r>
              <a:rPr lang="en-US" altLang="ko-KR" sz="2400" dirty="0">
                <a:ea typeface="굴림" panose="020B0600000101010101" pitchFamily="34" charset="-127"/>
              </a:rPr>
              <a:t>A B C A B D A D B C B</a:t>
            </a:r>
          </a:p>
          <a:p>
            <a:pPr>
              <a:lnSpc>
                <a:spcPct val="80000"/>
              </a:lnSpc>
              <a:spcBef>
                <a:spcPct val="20000"/>
              </a:spcBef>
            </a:pPr>
            <a:r>
              <a:rPr lang="en-US" altLang="ko-KR" sz="2800" dirty="0">
                <a:ea typeface="굴림" panose="020B0600000101010101" pitchFamily="34" charset="-127"/>
              </a:rPr>
              <a:t>Consider MIN Page replacement:</a:t>
            </a:r>
          </a:p>
          <a:p>
            <a:pPr>
              <a:lnSpc>
                <a:spcPct val="80000"/>
              </a:lnSpc>
              <a:spcBef>
                <a:spcPct val="20000"/>
              </a:spcBef>
            </a:pPr>
            <a:endParaRPr lang="en-US" altLang="ko-KR" sz="2800" dirty="0">
              <a:ea typeface="굴림" panose="020B0600000101010101" pitchFamily="34" charset="-127"/>
            </a:endParaRPr>
          </a:p>
          <a:p>
            <a:pPr>
              <a:lnSpc>
                <a:spcPct val="80000"/>
              </a:lnSpc>
              <a:spcBef>
                <a:spcPct val="20000"/>
              </a:spcBef>
            </a:pPr>
            <a:endParaRPr lang="en-US" altLang="ko-KR" sz="2800" dirty="0">
              <a:ea typeface="굴림" panose="020B0600000101010101" pitchFamily="34" charset="-127"/>
            </a:endParaRPr>
          </a:p>
          <a:p>
            <a:pPr>
              <a:lnSpc>
                <a:spcPct val="80000"/>
              </a:lnSpc>
              <a:spcBef>
                <a:spcPct val="20000"/>
              </a:spcBef>
            </a:pPr>
            <a:endParaRPr lang="en-US" altLang="ko-KR" sz="2800" dirty="0">
              <a:ea typeface="굴림" panose="020B0600000101010101" pitchFamily="34" charset="-127"/>
            </a:endParaRPr>
          </a:p>
          <a:p>
            <a:pPr>
              <a:lnSpc>
                <a:spcPct val="80000"/>
              </a:lnSpc>
              <a:spcBef>
                <a:spcPct val="20000"/>
              </a:spcBef>
            </a:pPr>
            <a:endParaRPr lang="en-US" altLang="ko-KR" sz="2800" dirty="0">
              <a:ea typeface="굴림" panose="020B0600000101010101" pitchFamily="34" charset="-127"/>
            </a:endParaRPr>
          </a:p>
          <a:p>
            <a:pPr>
              <a:lnSpc>
                <a:spcPct val="80000"/>
              </a:lnSpc>
              <a:spcBef>
                <a:spcPct val="20000"/>
              </a:spcBef>
            </a:pPr>
            <a:endParaRPr lang="en-US" altLang="ko-KR" sz="2800" dirty="0">
              <a:ea typeface="굴림" panose="020B0600000101010101" pitchFamily="34" charset="-127"/>
            </a:endParaRPr>
          </a:p>
          <a:p>
            <a:pPr marL="457200" lvl="1" indent="0">
              <a:lnSpc>
                <a:spcPct val="80000"/>
              </a:lnSpc>
              <a:spcBef>
                <a:spcPct val="20000"/>
              </a:spcBef>
              <a:buNone/>
            </a:pPr>
            <a:endParaRPr lang="en-US" altLang="ko-KR" sz="2400" dirty="0">
              <a:ea typeface="굴림" panose="020B0600000101010101" pitchFamily="34" charset="-127"/>
            </a:endParaRPr>
          </a:p>
          <a:p>
            <a:pPr marL="457200" lvl="1" indent="0">
              <a:lnSpc>
                <a:spcPct val="80000"/>
              </a:lnSpc>
              <a:spcBef>
                <a:spcPct val="20000"/>
              </a:spcBef>
              <a:buNone/>
            </a:pPr>
            <a:endParaRPr lang="en-US" altLang="ko-KR" sz="1600" dirty="0">
              <a:ea typeface="굴림" panose="020B0600000101010101" pitchFamily="34" charset="-127"/>
            </a:endParaRPr>
          </a:p>
          <a:p>
            <a:pPr>
              <a:lnSpc>
                <a:spcPct val="80000"/>
              </a:lnSpc>
              <a:spcBef>
                <a:spcPct val="20000"/>
              </a:spcBef>
            </a:pPr>
            <a:r>
              <a:rPr lang="en-US" altLang="ko-KR" sz="2600" dirty="0">
                <a:ea typeface="굴림" panose="020B0600000101010101" pitchFamily="34" charset="-127"/>
              </a:rPr>
              <a:t>MIN: 5 faults </a:t>
            </a:r>
          </a:p>
          <a:p>
            <a:pPr lvl="1">
              <a:lnSpc>
                <a:spcPct val="80000"/>
              </a:lnSpc>
              <a:spcBef>
                <a:spcPct val="20000"/>
              </a:spcBef>
            </a:pPr>
            <a:r>
              <a:rPr lang="en-US" altLang="ko-KR" sz="2400" dirty="0">
                <a:ea typeface="굴림" panose="020B0600000101010101" pitchFamily="34" charset="-127"/>
              </a:rPr>
              <a:t>Where will D be brought in? Look for page not referenced farthest in future</a:t>
            </a:r>
          </a:p>
          <a:p>
            <a:pPr>
              <a:lnSpc>
                <a:spcPct val="80000"/>
              </a:lnSpc>
              <a:spcBef>
                <a:spcPct val="20000"/>
              </a:spcBef>
            </a:pPr>
            <a:r>
              <a:rPr lang="en-US" altLang="ko-KR" sz="2800" dirty="0">
                <a:ea typeface="굴림" panose="020B0600000101010101" pitchFamily="34" charset="-127"/>
              </a:rPr>
              <a:t>What will LRU do?</a:t>
            </a:r>
          </a:p>
          <a:p>
            <a:pPr lvl="1">
              <a:lnSpc>
                <a:spcPct val="80000"/>
              </a:lnSpc>
              <a:spcBef>
                <a:spcPct val="20000"/>
              </a:spcBef>
            </a:pPr>
            <a:r>
              <a:rPr lang="en-US" altLang="ko-KR" sz="2400" dirty="0">
                <a:ea typeface="굴림" panose="020B0600000101010101" pitchFamily="34" charset="-127"/>
              </a:rPr>
              <a:t>Same decisions as MIN here, but won’t always be true!</a:t>
            </a:r>
          </a:p>
        </p:txBody>
      </p:sp>
      <p:sp>
        <p:nvSpPr>
          <p:cNvPr id="37891" name="Rectangle 2"/>
          <p:cNvSpPr>
            <a:spLocks noGrp="1" noChangeArrowheads="1"/>
          </p:cNvSpPr>
          <p:nvPr>
            <p:ph type="title"/>
          </p:nvPr>
        </p:nvSpPr>
        <p:spPr/>
        <p:txBody>
          <a:bodyPr/>
          <a:lstStyle/>
          <a:p>
            <a:r>
              <a:rPr lang="en-US" altLang="ko-KR" dirty="0">
                <a:ea typeface="굴림" panose="020B0600000101010101" pitchFamily="34" charset="-127"/>
              </a:rPr>
              <a:t>Example: MIN / LRU</a:t>
            </a:r>
          </a:p>
        </p:txBody>
      </p:sp>
      <p:grpSp>
        <p:nvGrpSpPr>
          <p:cNvPr id="778246" name="Group 6"/>
          <p:cNvGrpSpPr>
            <a:grpSpLocks/>
          </p:cNvGrpSpPr>
          <p:nvPr/>
        </p:nvGrpSpPr>
        <p:grpSpPr bwMode="auto">
          <a:xfrm>
            <a:off x="7858125" y="3016250"/>
            <a:ext cx="600075" cy="1476375"/>
            <a:chOff x="4950" y="2190"/>
            <a:chExt cx="378" cy="930"/>
          </a:xfrm>
        </p:grpSpPr>
        <p:sp>
          <p:nvSpPr>
            <p:cNvPr id="37967" name="Rectangle 7"/>
            <p:cNvSpPr>
              <a:spLocks noChangeArrowheads="1"/>
            </p:cNvSpPr>
            <p:nvPr/>
          </p:nvSpPr>
          <p:spPr bwMode="auto">
            <a:xfrm>
              <a:off x="4950"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68" name="Rectangle 8"/>
            <p:cNvSpPr>
              <a:spLocks noChangeArrowheads="1"/>
            </p:cNvSpPr>
            <p:nvPr/>
          </p:nvSpPr>
          <p:spPr bwMode="auto">
            <a:xfrm>
              <a:off x="4950"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69" name="Rectangle 9"/>
            <p:cNvSpPr>
              <a:spLocks noChangeArrowheads="1"/>
            </p:cNvSpPr>
            <p:nvPr/>
          </p:nvSpPr>
          <p:spPr bwMode="auto">
            <a:xfrm>
              <a:off x="4950" y="219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8250" name="Group 10"/>
          <p:cNvGrpSpPr>
            <a:grpSpLocks/>
          </p:cNvGrpSpPr>
          <p:nvPr/>
        </p:nvGrpSpPr>
        <p:grpSpPr bwMode="auto">
          <a:xfrm>
            <a:off x="7259638" y="3016250"/>
            <a:ext cx="598487" cy="1476375"/>
            <a:chOff x="4573" y="2190"/>
            <a:chExt cx="377" cy="930"/>
          </a:xfrm>
        </p:grpSpPr>
        <p:sp>
          <p:nvSpPr>
            <p:cNvPr id="37964" name="Rectangle 11"/>
            <p:cNvSpPr>
              <a:spLocks noChangeArrowheads="1"/>
            </p:cNvSpPr>
            <p:nvPr/>
          </p:nvSpPr>
          <p:spPr bwMode="auto">
            <a:xfrm>
              <a:off x="4573" y="281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65" name="Rectangle 12"/>
            <p:cNvSpPr>
              <a:spLocks noChangeArrowheads="1"/>
            </p:cNvSpPr>
            <p:nvPr/>
          </p:nvSpPr>
          <p:spPr bwMode="auto">
            <a:xfrm>
              <a:off x="4573"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66" name="Rectangle 13"/>
            <p:cNvSpPr>
              <a:spLocks noChangeArrowheads="1"/>
            </p:cNvSpPr>
            <p:nvPr/>
          </p:nvSpPr>
          <p:spPr bwMode="auto">
            <a:xfrm>
              <a:off x="4573" y="219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grpSp>
      <p:grpSp>
        <p:nvGrpSpPr>
          <p:cNvPr id="778254" name="Group 14"/>
          <p:cNvGrpSpPr>
            <a:grpSpLocks/>
          </p:cNvGrpSpPr>
          <p:nvPr/>
        </p:nvGrpSpPr>
        <p:grpSpPr bwMode="auto">
          <a:xfrm>
            <a:off x="6659563" y="3016250"/>
            <a:ext cx="600075" cy="1476375"/>
            <a:chOff x="4195" y="2190"/>
            <a:chExt cx="378" cy="930"/>
          </a:xfrm>
        </p:grpSpPr>
        <p:sp>
          <p:nvSpPr>
            <p:cNvPr id="37961" name="Rectangle 15"/>
            <p:cNvSpPr>
              <a:spLocks noChangeArrowheads="1"/>
            </p:cNvSpPr>
            <p:nvPr/>
          </p:nvSpPr>
          <p:spPr bwMode="auto">
            <a:xfrm>
              <a:off x="4195"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62" name="Rectangle 16"/>
            <p:cNvSpPr>
              <a:spLocks noChangeArrowheads="1"/>
            </p:cNvSpPr>
            <p:nvPr/>
          </p:nvSpPr>
          <p:spPr bwMode="auto">
            <a:xfrm>
              <a:off x="4195"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63" name="Rectangle 17"/>
            <p:cNvSpPr>
              <a:spLocks noChangeArrowheads="1"/>
            </p:cNvSpPr>
            <p:nvPr/>
          </p:nvSpPr>
          <p:spPr bwMode="auto">
            <a:xfrm>
              <a:off x="4195"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8258" name="Group 18"/>
          <p:cNvGrpSpPr>
            <a:grpSpLocks/>
          </p:cNvGrpSpPr>
          <p:nvPr/>
        </p:nvGrpSpPr>
        <p:grpSpPr bwMode="auto">
          <a:xfrm>
            <a:off x="6061075" y="3016250"/>
            <a:ext cx="598488" cy="1476375"/>
            <a:chOff x="3818" y="2190"/>
            <a:chExt cx="377" cy="930"/>
          </a:xfrm>
        </p:grpSpPr>
        <p:sp>
          <p:nvSpPr>
            <p:cNvPr id="37958" name="Rectangle 19"/>
            <p:cNvSpPr>
              <a:spLocks noChangeArrowheads="1"/>
            </p:cNvSpPr>
            <p:nvPr/>
          </p:nvSpPr>
          <p:spPr bwMode="auto">
            <a:xfrm>
              <a:off x="3818" y="281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59" name="Rectangle 20"/>
            <p:cNvSpPr>
              <a:spLocks noChangeArrowheads="1"/>
            </p:cNvSpPr>
            <p:nvPr/>
          </p:nvSpPr>
          <p:spPr bwMode="auto">
            <a:xfrm>
              <a:off x="3818"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60" name="Rectangle 21"/>
            <p:cNvSpPr>
              <a:spLocks noChangeArrowheads="1"/>
            </p:cNvSpPr>
            <p:nvPr/>
          </p:nvSpPr>
          <p:spPr bwMode="auto">
            <a:xfrm>
              <a:off x="3818"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8262" name="Group 22"/>
          <p:cNvGrpSpPr>
            <a:grpSpLocks/>
          </p:cNvGrpSpPr>
          <p:nvPr/>
        </p:nvGrpSpPr>
        <p:grpSpPr bwMode="auto">
          <a:xfrm>
            <a:off x="5461000" y="3016250"/>
            <a:ext cx="600075" cy="1476375"/>
            <a:chOff x="3440" y="2190"/>
            <a:chExt cx="378" cy="930"/>
          </a:xfrm>
        </p:grpSpPr>
        <p:sp>
          <p:nvSpPr>
            <p:cNvPr id="37955" name="Rectangle 23"/>
            <p:cNvSpPr>
              <a:spLocks noChangeArrowheads="1"/>
            </p:cNvSpPr>
            <p:nvPr/>
          </p:nvSpPr>
          <p:spPr bwMode="auto">
            <a:xfrm>
              <a:off x="3440"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56" name="Rectangle 24"/>
            <p:cNvSpPr>
              <a:spLocks noChangeArrowheads="1"/>
            </p:cNvSpPr>
            <p:nvPr/>
          </p:nvSpPr>
          <p:spPr bwMode="auto">
            <a:xfrm>
              <a:off x="3440"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57" name="Rectangle 25"/>
            <p:cNvSpPr>
              <a:spLocks noChangeArrowheads="1"/>
            </p:cNvSpPr>
            <p:nvPr/>
          </p:nvSpPr>
          <p:spPr bwMode="auto">
            <a:xfrm>
              <a:off x="3440"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8266" name="Group 26"/>
          <p:cNvGrpSpPr>
            <a:grpSpLocks/>
          </p:cNvGrpSpPr>
          <p:nvPr/>
        </p:nvGrpSpPr>
        <p:grpSpPr bwMode="auto">
          <a:xfrm>
            <a:off x="4862513" y="3016250"/>
            <a:ext cx="598487" cy="1476375"/>
            <a:chOff x="3063" y="2190"/>
            <a:chExt cx="377" cy="930"/>
          </a:xfrm>
        </p:grpSpPr>
        <p:sp>
          <p:nvSpPr>
            <p:cNvPr id="37952" name="Rectangle 27"/>
            <p:cNvSpPr>
              <a:spLocks noChangeArrowheads="1"/>
            </p:cNvSpPr>
            <p:nvPr/>
          </p:nvSpPr>
          <p:spPr bwMode="auto">
            <a:xfrm>
              <a:off x="3063" y="281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37953" name="Rectangle 28"/>
            <p:cNvSpPr>
              <a:spLocks noChangeArrowheads="1"/>
            </p:cNvSpPr>
            <p:nvPr/>
          </p:nvSpPr>
          <p:spPr bwMode="auto">
            <a:xfrm>
              <a:off x="3063"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54" name="Rectangle 29"/>
            <p:cNvSpPr>
              <a:spLocks noChangeArrowheads="1"/>
            </p:cNvSpPr>
            <p:nvPr/>
          </p:nvSpPr>
          <p:spPr bwMode="auto">
            <a:xfrm>
              <a:off x="3063"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8270" name="Group 30"/>
          <p:cNvGrpSpPr>
            <a:grpSpLocks/>
          </p:cNvGrpSpPr>
          <p:nvPr/>
        </p:nvGrpSpPr>
        <p:grpSpPr bwMode="auto">
          <a:xfrm>
            <a:off x="4262438" y="3016250"/>
            <a:ext cx="600075" cy="1476375"/>
            <a:chOff x="2685" y="2190"/>
            <a:chExt cx="378" cy="930"/>
          </a:xfrm>
        </p:grpSpPr>
        <p:sp>
          <p:nvSpPr>
            <p:cNvPr id="37949" name="Rectangle 31"/>
            <p:cNvSpPr>
              <a:spLocks noChangeArrowheads="1"/>
            </p:cNvSpPr>
            <p:nvPr/>
          </p:nvSpPr>
          <p:spPr bwMode="auto">
            <a:xfrm>
              <a:off x="2685" y="281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50" name="Rectangle 32"/>
            <p:cNvSpPr>
              <a:spLocks noChangeArrowheads="1"/>
            </p:cNvSpPr>
            <p:nvPr/>
          </p:nvSpPr>
          <p:spPr bwMode="auto">
            <a:xfrm>
              <a:off x="2685"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51" name="Rectangle 33"/>
            <p:cNvSpPr>
              <a:spLocks noChangeArrowheads="1"/>
            </p:cNvSpPr>
            <p:nvPr/>
          </p:nvSpPr>
          <p:spPr bwMode="auto">
            <a:xfrm>
              <a:off x="2685"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8274" name="Group 34"/>
          <p:cNvGrpSpPr>
            <a:grpSpLocks/>
          </p:cNvGrpSpPr>
          <p:nvPr/>
        </p:nvGrpSpPr>
        <p:grpSpPr bwMode="auto">
          <a:xfrm>
            <a:off x="3662363" y="3016250"/>
            <a:ext cx="600075" cy="1476375"/>
            <a:chOff x="2307" y="2190"/>
            <a:chExt cx="378" cy="930"/>
          </a:xfrm>
        </p:grpSpPr>
        <p:sp>
          <p:nvSpPr>
            <p:cNvPr id="37946" name="Rectangle 35"/>
            <p:cNvSpPr>
              <a:spLocks noChangeArrowheads="1"/>
            </p:cNvSpPr>
            <p:nvPr/>
          </p:nvSpPr>
          <p:spPr bwMode="auto">
            <a:xfrm>
              <a:off x="2307" y="281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47" name="Rectangle 36"/>
            <p:cNvSpPr>
              <a:spLocks noChangeArrowheads="1"/>
            </p:cNvSpPr>
            <p:nvPr/>
          </p:nvSpPr>
          <p:spPr bwMode="auto">
            <a:xfrm>
              <a:off x="2307"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48" name="Rectangle 37"/>
            <p:cNvSpPr>
              <a:spLocks noChangeArrowheads="1"/>
            </p:cNvSpPr>
            <p:nvPr/>
          </p:nvSpPr>
          <p:spPr bwMode="auto">
            <a:xfrm>
              <a:off x="2307"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8278" name="Group 38"/>
          <p:cNvGrpSpPr>
            <a:grpSpLocks/>
          </p:cNvGrpSpPr>
          <p:nvPr/>
        </p:nvGrpSpPr>
        <p:grpSpPr bwMode="auto">
          <a:xfrm>
            <a:off x="3063875" y="3016250"/>
            <a:ext cx="598488" cy="1476375"/>
            <a:chOff x="1930" y="2190"/>
            <a:chExt cx="377" cy="930"/>
          </a:xfrm>
        </p:grpSpPr>
        <p:sp>
          <p:nvSpPr>
            <p:cNvPr id="37943" name="Rectangle 39"/>
            <p:cNvSpPr>
              <a:spLocks noChangeArrowheads="1"/>
            </p:cNvSpPr>
            <p:nvPr/>
          </p:nvSpPr>
          <p:spPr bwMode="auto">
            <a:xfrm>
              <a:off x="1930" y="281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37944" name="Rectangle 40"/>
            <p:cNvSpPr>
              <a:spLocks noChangeArrowheads="1"/>
            </p:cNvSpPr>
            <p:nvPr/>
          </p:nvSpPr>
          <p:spPr bwMode="auto">
            <a:xfrm>
              <a:off x="1930"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45" name="Rectangle 41"/>
            <p:cNvSpPr>
              <a:spLocks noChangeArrowheads="1"/>
            </p:cNvSpPr>
            <p:nvPr/>
          </p:nvSpPr>
          <p:spPr bwMode="auto">
            <a:xfrm>
              <a:off x="1930"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8282" name="Group 42"/>
          <p:cNvGrpSpPr>
            <a:grpSpLocks/>
          </p:cNvGrpSpPr>
          <p:nvPr/>
        </p:nvGrpSpPr>
        <p:grpSpPr bwMode="auto">
          <a:xfrm>
            <a:off x="2463800" y="3016250"/>
            <a:ext cx="600075" cy="1476375"/>
            <a:chOff x="1552" y="2190"/>
            <a:chExt cx="378" cy="930"/>
          </a:xfrm>
        </p:grpSpPr>
        <p:sp>
          <p:nvSpPr>
            <p:cNvPr id="37940" name="Rectangle 43"/>
            <p:cNvSpPr>
              <a:spLocks noChangeArrowheads="1"/>
            </p:cNvSpPr>
            <p:nvPr/>
          </p:nvSpPr>
          <p:spPr bwMode="auto">
            <a:xfrm>
              <a:off x="1552" y="2810"/>
              <a:ext cx="378"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41" name="Rectangle 44"/>
            <p:cNvSpPr>
              <a:spLocks noChangeArrowheads="1"/>
            </p:cNvSpPr>
            <p:nvPr/>
          </p:nvSpPr>
          <p:spPr bwMode="auto">
            <a:xfrm>
              <a:off x="1552"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37942" name="Rectangle 45"/>
            <p:cNvSpPr>
              <a:spLocks noChangeArrowheads="1"/>
            </p:cNvSpPr>
            <p:nvPr/>
          </p:nvSpPr>
          <p:spPr bwMode="auto">
            <a:xfrm>
              <a:off x="1552"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8286" name="Group 46"/>
          <p:cNvGrpSpPr>
            <a:grpSpLocks/>
          </p:cNvGrpSpPr>
          <p:nvPr/>
        </p:nvGrpSpPr>
        <p:grpSpPr bwMode="auto">
          <a:xfrm>
            <a:off x="1865313" y="3016250"/>
            <a:ext cx="598487" cy="1476375"/>
            <a:chOff x="1117" y="1948"/>
            <a:chExt cx="377" cy="930"/>
          </a:xfrm>
        </p:grpSpPr>
        <p:sp>
          <p:nvSpPr>
            <p:cNvPr id="37937" name="Rectangle 47"/>
            <p:cNvSpPr>
              <a:spLocks noChangeArrowheads="1"/>
            </p:cNvSpPr>
            <p:nvPr/>
          </p:nvSpPr>
          <p:spPr bwMode="auto">
            <a:xfrm>
              <a:off x="1117" y="256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38" name="Rectangle 48"/>
            <p:cNvSpPr>
              <a:spLocks noChangeArrowheads="1"/>
            </p:cNvSpPr>
            <p:nvPr/>
          </p:nvSpPr>
          <p:spPr bwMode="auto">
            <a:xfrm>
              <a:off x="1117" y="225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7939" name="Rectangle 49"/>
            <p:cNvSpPr>
              <a:spLocks noChangeArrowheads="1"/>
            </p:cNvSpPr>
            <p:nvPr/>
          </p:nvSpPr>
          <p:spPr bwMode="auto">
            <a:xfrm>
              <a:off x="1117" y="1948"/>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grpSp>
      <p:sp>
        <p:nvSpPr>
          <p:cNvPr id="778291" name="Rectangle 51"/>
          <p:cNvSpPr>
            <a:spLocks noChangeArrowheads="1"/>
          </p:cNvSpPr>
          <p:nvPr/>
        </p:nvSpPr>
        <p:spPr bwMode="auto">
          <a:xfrm>
            <a:off x="7858125" y="22860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8292" name="Rectangle 52"/>
          <p:cNvSpPr>
            <a:spLocks noChangeArrowheads="1"/>
          </p:cNvSpPr>
          <p:nvPr/>
        </p:nvSpPr>
        <p:spPr bwMode="auto">
          <a:xfrm>
            <a:off x="7259638" y="2286000"/>
            <a:ext cx="598487"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8293" name="Rectangle 53"/>
          <p:cNvSpPr>
            <a:spLocks noChangeArrowheads="1"/>
          </p:cNvSpPr>
          <p:nvPr/>
        </p:nvSpPr>
        <p:spPr bwMode="auto">
          <a:xfrm>
            <a:off x="6659563" y="22860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8294" name="Rectangle 54"/>
          <p:cNvSpPr>
            <a:spLocks noChangeArrowheads="1"/>
          </p:cNvSpPr>
          <p:nvPr/>
        </p:nvSpPr>
        <p:spPr bwMode="auto">
          <a:xfrm>
            <a:off x="6061075" y="2286000"/>
            <a:ext cx="598488"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778295" name="Rectangle 55"/>
          <p:cNvSpPr>
            <a:spLocks noChangeArrowheads="1"/>
          </p:cNvSpPr>
          <p:nvPr/>
        </p:nvSpPr>
        <p:spPr bwMode="auto">
          <a:xfrm>
            <a:off x="5461000" y="22860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8296" name="Rectangle 56"/>
          <p:cNvSpPr>
            <a:spLocks noChangeArrowheads="1"/>
          </p:cNvSpPr>
          <p:nvPr/>
        </p:nvSpPr>
        <p:spPr bwMode="auto">
          <a:xfrm>
            <a:off x="4862513" y="2286000"/>
            <a:ext cx="598487"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778297" name="Rectangle 57"/>
          <p:cNvSpPr>
            <a:spLocks noChangeArrowheads="1"/>
          </p:cNvSpPr>
          <p:nvPr/>
        </p:nvSpPr>
        <p:spPr bwMode="auto">
          <a:xfrm>
            <a:off x="4262438" y="22860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8298" name="Rectangle 58"/>
          <p:cNvSpPr>
            <a:spLocks noChangeArrowheads="1"/>
          </p:cNvSpPr>
          <p:nvPr/>
        </p:nvSpPr>
        <p:spPr bwMode="auto">
          <a:xfrm>
            <a:off x="3662363" y="22860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8299" name="Rectangle 59"/>
          <p:cNvSpPr>
            <a:spLocks noChangeArrowheads="1"/>
          </p:cNvSpPr>
          <p:nvPr/>
        </p:nvSpPr>
        <p:spPr bwMode="auto">
          <a:xfrm>
            <a:off x="3063875" y="2286000"/>
            <a:ext cx="598488"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8300" name="Rectangle 60"/>
          <p:cNvSpPr>
            <a:spLocks noChangeArrowheads="1"/>
          </p:cNvSpPr>
          <p:nvPr/>
        </p:nvSpPr>
        <p:spPr bwMode="auto">
          <a:xfrm>
            <a:off x="2463800" y="22860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8301" name="Rectangle 61"/>
          <p:cNvSpPr>
            <a:spLocks noChangeArrowheads="1"/>
          </p:cNvSpPr>
          <p:nvPr/>
        </p:nvSpPr>
        <p:spPr bwMode="auto">
          <a:xfrm>
            <a:off x="1865313" y="2286000"/>
            <a:ext cx="598487"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grpSp>
        <p:nvGrpSpPr>
          <p:cNvPr id="778321" name="Group 81"/>
          <p:cNvGrpSpPr>
            <a:grpSpLocks/>
          </p:cNvGrpSpPr>
          <p:nvPr/>
        </p:nvGrpSpPr>
        <p:grpSpPr bwMode="auto">
          <a:xfrm>
            <a:off x="854075" y="2286000"/>
            <a:ext cx="7604125" cy="2206625"/>
            <a:chOff x="538" y="1440"/>
            <a:chExt cx="4790" cy="1390"/>
          </a:xfrm>
        </p:grpSpPr>
        <p:sp>
          <p:nvSpPr>
            <p:cNvPr id="37915" name="Rectangle 4"/>
            <p:cNvSpPr>
              <a:spLocks noChangeArrowheads="1"/>
            </p:cNvSpPr>
            <p:nvPr/>
          </p:nvSpPr>
          <p:spPr bwMode="auto">
            <a:xfrm>
              <a:off x="538" y="252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3</a:t>
              </a:r>
            </a:p>
          </p:txBody>
        </p:sp>
        <p:sp>
          <p:nvSpPr>
            <p:cNvPr id="37916" name="Rectangle 5"/>
            <p:cNvSpPr>
              <a:spLocks noChangeArrowheads="1"/>
            </p:cNvSpPr>
            <p:nvPr/>
          </p:nvSpPr>
          <p:spPr bwMode="auto">
            <a:xfrm>
              <a:off x="538" y="221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2</a:t>
              </a:r>
            </a:p>
          </p:txBody>
        </p:sp>
        <p:sp>
          <p:nvSpPr>
            <p:cNvPr id="37917" name="Rectangle 50"/>
            <p:cNvSpPr>
              <a:spLocks noChangeArrowheads="1"/>
            </p:cNvSpPr>
            <p:nvPr/>
          </p:nvSpPr>
          <p:spPr bwMode="auto">
            <a:xfrm>
              <a:off x="538" y="190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1</a:t>
              </a:r>
            </a:p>
          </p:txBody>
        </p:sp>
        <p:sp>
          <p:nvSpPr>
            <p:cNvPr id="37918" name="Rectangle 62"/>
            <p:cNvSpPr>
              <a:spLocks noChangeArrowheads="1"/>
            </p:cNvSpPr>
            <p:nvPr/>
          </p:nvSpPr>
          <p:spPr bwMode="auto">
            <a:xfrm>
              <a:off x="538" y="1440"/>
              <a:ext cx="637" cy="46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r">
                <a:lnSpc>
                  <a:spcPct val="90000"/>
                </a:lnSpc>
                <a:spcBef>
                  <a:spcPct val="30000"/>
                </a:spcBef>
              </a:pPr>
              <a:r>
                <a:rPr lang="en-US" altLang="ko-KR" sz="2400" b="0" dirty="0">
                  <a:latin typeface="Gill Sans" charset="0"/>
                  <a:ea typeface="Gill Sans" charset="0"/>
                  <a:cs typeface="Gill Sans" charset="0"/>
                </a:rPr>
                <a:t>Ref:</a:t>
              </a:r>
            </a:p>
            <a:p>
              <a:pPr algn="l">
                <a:lnSpc>
                  <a:spcPct val="50000"/>
                </a:lnSpc>
                <a:spcBef>
                  <a:spcPct val="30000"/>
                </a:spcBef>
              </a:pPr>
              <a:r>
                <a:rPr lang="en-US" altLang="ko-KR" sz="2400" b="0" dirty="0">
                  <a:latin typeface="Gill Sans" charset="0"/>
                  <a:ea typeface="Gill Sans" charset="0"/>
                  <a:cs typeface="Gill Sans" charset="0"/>
                </a:rPr>
                <a:t>Page:</a:t>
              </a:r>
            </a:p>
          </p:txBody>
        </p:sp>
        <p:sp>
          <p:nvSpPr>
            <p:cNvPr id="37919" name="Line 63"/>
            <p:cNvSpPr>
              <a:spLocks noChangeShapeType="1"/>
            </p:cNvSpPr>
            <p:nvPr/>
          </p:nvSpPr>
          <p:spPr bwMode="auto">
            <a:xfrm>
              <a:off x="538" y="144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0" name="Line 64"/>
            <p:cNvSpPr>
              <a:spLocks noChangeShapeType="1"/>
            </p:cNvSpPr>
            <p:nvPr/>
          </p:nvSpPr>
          <p:spPr bwMode="auto">
            <a:xfrm>
              <a:off x="538" y="1900"/>
              <a:ext cx="4790" cy="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1" name="Line 65"/>
            <p:cNvSpPr>
              <a:spLocks noChangeShapeType="1"/>
            </p:cNvSpPr>
            <p:nvPr/>
          </p:nvSpPr>
          <p:spPr bwMode="auto">
            <a:xfrm>
              <a:off x="538" y="221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2" name="Line 66"/>
            <p:cNvSpPr>
              <a:spLocks noChangeShapeType="1"/>
            </p:cNvSpPr>
            <p:nvPr/>
          </p:nvSpPr>
          <p:spPr bwMode="auto">
            <a:xfrm>
              <a:off x="538" y="252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3" name="Line 67"/>
            <p:cNvSpPr>
              <a:spLocks noChangeShapeType="1"/>
            </p:cNvSpPr>
            <p:nvPr/>
          </p:nvSpPr>
          <p:spPr bwMode="auto">
            <a:xfrm>
              <a:off x="538" y="283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4" name="Line 68"/>
            <p:cNvSpPr>
              <a:spLocks noChangeShapeType="1"/>
            </p:cNvSpPr>
            <p:nvPr/>
          </p:nvSpPr>
          <p:spPr bwMode="auto">
            <a:xfrm>
              <a:off x="538"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5" name="Line 69"/>
            <p:cNvSpPr>
              <a:spLocks noChangeShapeType="1"/>
            </p:cNvSpPr>
            <p:nvPr/>
          </p:nvSpPr>
          <p:spPr bwMode="auto">
            <a:xfrm>
              <a:off x="1175" y="1440"/>
              <a:ext cx="0" cy="139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6" name="Line 70"/>
            <p:cNvSpPr>
              <a:spLocks noChangeShapeType="1"/>
            </p:cNvSpPr>
            <p:nvPr/>
          </p:nvSpPr>
          <p:spPr bwMode="auto">
            <a:xfrm>
              <a:off x="155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7" name="Line 71"/>
            <p:cNvSpPr>
              <a:spLocks noChangeShapeType="1"/>
            </p:cNvSpPr>
            <p:nvPr/>
          </p:nvSpPr>
          <p:spPr bwMode="auto">
            <a:xfrm>
              <a:off x="1930"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8" name="Line 72"/>
            <p:cNvSpPr>
              <a:spLocks noChangeShapeType="1"/>
            </p:cNvSpPr>
            <p:nvPr/>
          </p:nvSpPr>
          <p:spPr bwMode="auto">
            <a:xfrm>
              <a:off x="2307"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29" name="Line 73"/>
            <p:cNvSpPr>
              <a:spLocks noChangeShapeType="1"/>
            </p:cNvSpPr>
            <p:nvPr/>
          </p:nvSpPr>
          <p:spPr bwMode="auto">
            <a:xfrm>
              <a:off x="268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30" name="Line 74"/>
            <p:cNvSpPr>
              <a:spLocks noChangeShapeType="1"/>
            </p:cNvSpPr>
            <p:nvPr/>
          </p:nvSpPr>
          <p:spPr bwMode="auto">
            <a:xfrm>
              <a:off x="3063"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31" name="Line 75"/>
            <p:cNvSpPr>
              <a:spLocks noChangeShapeType="1"/>
            </p:cNvSpPr>
            <p:nvPr/>
          </p:nvSpPr>
          <p:spPr bwMode="auto">
            <a:xfrm>
              <a:off x="3440"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32" name="Line 76"/>
            <p:cNvSpPr>
              <a:spLocks noChangeShapeType="1"/>
            </p:cNvSpPr>
            <p:nvPr/>
          </p:nvSpPr>
          <p:spPr bwMode="auto">
            <a:xfrm>
              <a:off x="3818"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33" name="Line 77"/>
            <p:cNvSpPr>
              <a:spLocks noChangeShapeType="1"/>
            </p:cNvSpPr>
            <p:nvPr/>
          </p:nvSpPr>
          <p:spPr bwMode="auto">
            <a:xfrm>
              <a:off x="419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34" name="Line 78"/>
            <p:cNvSpPr>
              <a:spLocks noChangeShapeType="1"/>
            </p:cNvSpPr>
            <p:nvPr/>
          </p:nvSpPr>
          <p:spPr bwMode="auto">
            <a:xfrm>
              <a:off x="4573"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35" name="Line 79"/>
            <p:cNvSpPr>
              <a:spLocks noChangeShapeType="1"/>
            </p:cNvSpPr>
            <p:nvPr/>
          </p:nvSpPr>
          <p:spPr bwMode="auto">
            <a:xfrm>
              <a:off x="4950"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7936" name="Line 80"/>
            <p:cNvSpPr>
              <a:spLocks noChangeShapeType="1"/>
            </p:cNvSpPr>
            <p:nvPr/>
          </p:nvSpPr>
          <p:spPr bwMode="auto">
            <a:xfrm>
              <a:off x="5328"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Tree>
    <p:extLst>
      <p:ext uri="{BB962C8B-B14F-4D97-AF65-F5344CB8AC3E}">
        <p14:creationId xmlns:p14="http://schemas.microsoft.com/office/powerpoint/2010/main" val="74677398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824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78243">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78243">
                                            <p:txEl>
                                              <p:pRg st="2" end="2"/>
                                            </p:txEl>
                                          </p:spTgt>
                                        </p:tgtEl>
                                        <p:attrNameLst>
                                          <p:attrName>style.visibility</p:attrName>
                                        </p:attrNameLst>
                                      </p:cBhvr>
                                      <p:to>
                                        <p:strVal val="visible"/>
                                      </p:to>
                                    </p:set>
                                  </p:childTnLst>
                                </p:cTn>
                              </p:par>
                              <p:par>
                                <p:cTn id="13" presetID="2" presetClass="entr" presetSubtype="2" fill="hold" nodeType="withEffect">
                                  <p:stCondLst>
                                    <p:cond delay="0"/>
                                  </p:stCondLst>
                                  <p:childTnLst>
                                    <p:set>
                                      <p:cBhvr>
                                        <p:cTn id="14" dur="1" fill="hold">
                                          <p:stCondLst>
                                            <p:cond delay="0"/>
                                          </p:stCondLst>
                                        </p:cTn>
                                        <p:tgtEl>
                                          <p:spTgt spid="778321"/>
                                        </p:tgtEl>
                                        <p:attrNameLst>
                                          <p:attrName>style.visibility</p:attrName>
                                        </p:attrNameLst>
                                      </p:cBhvr>
                                      <p:to>
                                        <p:strVal val="visible"/>
                                      </p:to>
                                    </p:set>
                                    <p:anim calcmode="lin" valueType="num">
                                      <p:cBhvr additive="base">
                                        <p:cTn id="15" dur="500" fill="hold"/>
                                        <p:tgtEl>
                                          <p:spTgt spid="778321"/>
                                        </p:tgtEl>
                                        <p:attrNameLst>
                                          <p:attrName>ppt_x</p:attrName>
                                        </p:attrNameLst>
                                      </p:cBhvr>
                                      <p:tavLst>
                                        <p:tav tm="0">
                                          <p:val>
                                            <p:strVal val="1+#ppt_w/2"/>
                                          </p:val>
                                        </p:tav>
                                        <p:tav tm="100000">
                                          <p:val>
                                            <p:strVal val="#ppt_x"/>
                                          </p:val>
                                        </p:tav>
                                      </p:tavLst>
                                    </p:anim>
                                    <p:anim calcmode="lin" valueType="num">
                                      <p:cBhvr additive="base">
                                        <p:cTn id="16" dur="500" fill="hold"/>
                                        <p:tgtEl>
                                          <p:spTgt spid="778321"/>
                                        </p:tgtEl>
                                        <p:attrNameLst>
                                          <p:attrName>ppt_y</p:attrName>
                                        </p:attrNameLst>
                                      </p:cBhvr>
                                      <p:tavLst>
                                        <p:tav tm="0">
                                          <p:val>
                                            <p:strVal val="#ppt_y"/>
                                          </p:val>
                                        </p:tav>
                                        <p:tav tm="100000">
                                          <p:val>
                                            <p:strVal val="#ppt_y"/>
                                          </p:val>
                                        </p:tav>
                                      </p:tavLst>
                                    </p:anim>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78301"/>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778286"/>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78300"/>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778282"/>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78299"/>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0"/>
                                          </p:stCondLst>
                                        </p:cTn>
                                        <p:tgtEl>
                                          <p:spTgt spid="778278"/>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778298"/>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nodeType="clickEffect">
                                  <p:stCondLst>
                                    <p:cond delay="0"/>
                                  </p:stCondLst>
                                  <p:childTnLst>
                                    <p:set>
                                      <p:cBhvr>
                                        <p:cTn id="48" dur="1" fill="hold">
                                          <p:stCondLst>
                                            <p:cond delay="0"/>
                                          </p:stCondLst>
                                        </p:cTn>
                                        <p:tgtEl>
                                          <p:spTgt spid="778274"/>
                                        </p:tgtEl>
                                        <p:attrNameLst>
                                          <p:attrName>style.visibility</p:attrName>
                                        </p:attrNameLst>
                                      </p:cBhvr>
                                      <p:to>
                                        <p:strVal val="visible"/>
                                      </p:to>
                                    </p:set>
                                  </p:childTnLst>
                                </p:cTn>
                              </p:par>
                            </p:childTnLst>
                          </p:cTn>
                        </p:par>
                      </p:childTnLst>
                    </p:cTn>
                  </p:par>
                  <p:par>
                    <p:cTn id="49" fill="hold" nodeType="clickPar">
                      <p:stCondLst>
                        <p:cond delay="indefinite"/>
                      </p:stCondLst>
                      <p:childTnLst>
                        <p:par>
                          <p:cTn id="50" fill="hold" nodeType="withGroup">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778297"/>
                                        </p:tgtEl>
                                        <p:attrNameLst>
                                          <p:attrName>style.visibility</p:attrName>
                                        </p:attrNameLst>
                                      </p:cBhvr>
                                      <p:to>
                                        <p:strVal val="visible"/>
                                      </p:to>
                                    </p:set>
                                  </p:childTnLst>
                                </p:cTn>
                              </p:par>
                            </p:childTnLst>
                          </p:cTn>
                        </p:par>
                      </p:childTnLst>
                    </p:cTn>
                  </p:par>
                  <p:par>
                    <p:cTn id="53" fill="hold" nodeType="clickPar">
                      <p:stCondLst>
                        <p:cond delay="indefinite"/>
                      </p:stCondLst>
                      <p:childTnLst>
                        <p:par>
                          <p:cTn id="54" fill="hold" nodeType="withGroup">
                            <p:stCondLst>
                              <p:cond delay="0"/>
                            </p:stCondLst>
                            <p:childTnLst>
                              <p:par>
                                <p:cTn id="55" presetID="1" presetClass="entr" presetSubtype="0" fill="hold" nodeType="clickEffect">
                                  <p:stCondLst>
                                    <p:cond delay="0"/>
                                  </p:stCondLst>
                                  <p:childTnLst>
                                    <p:set>
                                      <p:cBhvr>
                                        <p:cTn id="56" dur="1" fill="hold">
                                          <p:stCondLst>
                                            <p:cond delay="0"/>
                                          </p:stCondLst>
                                        </p:cTn>
                                        <p:tgtEl>
                                          <p:spTgt spid="778270"/>
                                        </p:tgtEl>
                                        <p:attrNameLst>
                                          <p:attrName>style.visibility</p:attrName>
                                        </p:attrNameLst>
                                      </p:cBhvr>
                                      <p:to>
                                        <p:strVal val="visible"/>
                                      </p:to>
                                    </p:set>
                                  </p:childTnLst>
                                </p:cTn>
                              </p:par>
                            </p:childTnLst>
                          </p:cTn>
                        </p:par>
                      </p:childTnLst>
                    </p:cTn>
                  </p:par>
                  <p:par>
                    <p:cTn id="57" fill="hold" nodeType="clickPar">
                      <p:stCondLst>
                        <p:cond delay="indefinite"/>
                      </p:stCondLst>
                      <p:childTnLst>
                        <p:par>
                          <p:cTn id="58" fill="hold" nodeType="withGroup">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778296"/>
                                        </p:tgtEl>
                                        <p:attrNameLst>
                                          <p:attrName>style.visibility</p:attrName>
                                        </p:attrNameLst>
                                      </p:cBhvr>
                                      <p:to>
                                        <p:strVal val="visible"/>
                                      </p:to>
                                    </p:set>
                                  </p:childTnLst>
                                </p:cTn>
                              </p:par>
                            </p:childTnLst>
                          </p:cTn>
                        </p:par>
                      </p:childTnLst>
                    </p:cTn>
                  </p:par>
                  <p:par>
                    <p:cTn id="61" fill="hold" nodeType="clickPar">
                      <p:stCondLst>
                        <p:cond delay="indefinite"/>
                      </p:stCondLst>
                      <p:childTnLst>
                        <p:par>
                          <p:cTn id="62" fill="hold" nodeType="withGroup">
                            <p:stCondLst>
                              <p:cond delay="0"/>
                            </p:stCondLst>
                            <p:childTnLst>
                              <p:par>
                                <p:cTn id="63" presetID="1" presetClass="entr" presetSubtype="0" fill="hold" nodeType="clickEffect">
                                  <p:stCondLst>
                                    <p:cond delay="0"/>
                                  </p:stCondLst>
                                  <p:childTnLst>
                                    <p:set>
                                      <p:cBhvr>
                                        <p:cTn id="64" dur="1" fill="hold">
                                          <p:stCondLst>
                                            <p:cond delay="0"/>
                                          </p:stCondLst>
                                        </p:cTn>
                                        <p:tgtEl>
                                          <p:spTgt spid="778266"/>
                                        </p:tgtEl>
                                        <p:attrNameLst>
                                          <p:attrName>style.visibility</p:attrName>
                                        </p:attrNameLst>
                                      </p:cBhvr>
                                      <p:to>
                                        <p:strVal val="visible"/>
                                      </p:to>
                                    </p:set>
                                  </p:childTnLst>
                                </p:cTn>
                              </p:par>
                            </p:childTnLst>
                          </p:cTn>
                        </p:par>
                      </p:childTnLst>
                    </p:cTn>
                  </p:par>
                  <p:par>
                    <p:cTn id="65" fill="hold" nodeType="clickPar">
                      <p:stCondLst>
                        <p:cond delay="indefinite"/>
                      </p:stCondLst>
                      <p:childTnLst>
                        <p:par>
                          <p:cTn id="66" fill="hold" nodeType="withGroup">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778295"/>
                                        </p:tgtEl>
                                        <p:attrNameLst>
                                          <p:attrName>style.visibility</p:attrName>
                                        </p:attrNameLst>
                                      </p:cBhvr>
                                      <p:to>
                                        <p:strVal val="visible"/>
                                      </p:to>
                                    </p:set>
                                  </p:childTnLst>
                                </p:cTn>
                              </p:par>
                            </p:childTnLst>
                          </p:cTn>
                        </p:par>
                      </p:childTnLst>
                    </p:cTn>
                  </p:par>
                  <p:par>
                    <p:cTn id="69" fill="hold" nodeType="clickPar">
                      <p:stCondLst>
                        <p:cond delay="indefinite"/>
                      </p:stCondLst>
                      <p:childTnLst>
                        <p:par>
                          <p:cTn id="70" fill="hold" nodeType="withGroup">
                            <p:stCondLst>
                              <p:cond delay="0"/>
                            </p:stCondLst>
                            <p:childTnLst>
                              <p:par>
                                <p:cTn id="71" presetID="1" presetClass="entr" presetSubtype="0" fill="hold" nodeType="clickEffect">
                                  <p:stCondLst>
                                    <p:cond delay="0"/>
                                  </p:stCondLst>
                                  <p:childTnLst>
                                    <p:set>
                                      <p:cBhvr>
                                        <p:cTn id="72" dur="1" fill="hold">
                                          <p:stCondLst>
                                            <p:cond delay="0"/>
                                          </p:stCondLst>
                                        </p:cTn>
                                        <p:tgtEl>
                                          <p:spTgt spid="778262"/>
                                        </p:tgtEl>
                                        <p:attrNameLst>
                                          <p:attrName>style.visibility</p:attrName>
                                        </p:attrNameLst>
                                      </p:cBhvr>
                                      <p:to>
                                        <p:strVal val="visible"/>
                                      </p:to>
                                    </p:set>
                                  </p:childTnLst>
                                </p:cTn>
                              </p:par>
                            </p:childTnLst>
                          </p:cTn>
                        </p:par>
                      </p:childTnLst>
                    </p:cTn>
                  </p:par>
                  <p:par>
                    <p:cTn id="73" fill="hold" nodeType="clickPar">
                      <p:stCondLst>
                        <p:cond delay="indefinite"/>
                      </p:stCondLst>
                      <p:childTnLst>
                        <p:par>
                          <p:cTn id="74" fill="hold" nodeType="withGroup">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778294"/>
                                        </p:tgtEl>
                                        <p:attrNameLst>
                                          <p:attrName>style.visibility</p:attrName>
                                        </p:attrNameLst>
                                      </p:cBhvr>
                                      <p:to>
                                        <p:strVal val="visible"/>
                                      </p:to>
                                    </p:set>
                                  </p:childTnLst>
                                </p:cTn>
                              </p:par>
                            </p:childTnLst>
                          </p:cTn>
                        </p:par>
                      </p:childTnLst>
                    </p:cTn>
                  </p:par>
                  <p:par>
                    <p:cTn id="77" fill="hold" nodeType="clickPar">
                      <p:stCondLst>
                        <p:cond delay="indefinite"/>
                      </p:stCondLst>
                      <p:childTnLst>
                        <p:par>
                          <p:cTn id="78" fill="hold" nodeType="withGroup">
                            <p:stCondLst>
                              <p:cond delay="0"/>
                            </p:stCondLst>
                            <p:childTnLst>
                              <p:par>
                                <p:cTn id="79" presetID="1" presetClass="entr" presetSubtype="0" fill="hold" nodeType="clickEffect">
                                  <p:stCondLst>
                                    <p:cond delay="0"/>
                                  </p:stCondLst>
                                  <p:childTnLst>
                                    <p:set>
                                      <p:cBhvr>
                                        <p:cTn id="80" dur="1" fill="hold">
                                          <p:stCondLst>
                                            <p:cond delay="0"/>
                                          </p:stCondLst>
                                        </p:cTn>
                                        <p:tgtEl>
                                          <p:spTgt spid="778258"/>
                                        </p:tgtEl>
                                        <p:attrNameLst>
                                          <p:attrName>style.visibility</p:attrName>
                                        </p:attrNameLst>
                                      </p:cBhvr>
                                      <p:to>
                                        <p:strVal val="visible"/>
                                      </p:to>
                                    </p:set>
                                  </p:childTnLst>
                                </p:cTn>
                              </p:par>
                            </p:childTnLst>
                          </p:cTn>
                        </p:par>
                      </p:childTnLst>
                    </p:cTn>
                  </p:par>
                  <p:par>
                    <p:cTn id="81" fill="hold" nodeType="clickPar">
                      <p:stCondLst>
                        <p:cond delay="indefinite"/>
                      </p:stCondLst>
                      <p:childTnLst>
                        <p:par>
                          <p:cTn id="82" fill="hold" nodeType="withGroup">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778293"/>
                                        </p:tgtEl>
                                        <p:attrNameLst>
                                          <p:attrName>style.visibility</p:attrName>
                                        </p:attrNameLst>
                                      </p:cBhvr>
                                      <p:to>
                                        <p:strVal val="visible"/>
                                      </p:to>
                                    </p:set>
                                  </p:childTnLst>
                                </p:cTn>
                              </p:par>
                            </p:childTnLst>
                          </p:cTn>
                        </p:par>
                      </p:childTnLst>
                    </p:cTn>
                  </p:par>
                  <p:par>
                    <p:cTn id="85" fill="hold" nodeType="clickPar">
                      <p:stCondLst>
                        <p:cond delay="indefinite"/>
                      </p:stCondLst>
                      <p:childTnLst>
                        <p:par>
                          <p:cTn id="86" fill="hold" nodeType="withGroup">
                            <p:stCondLst>
                              <p:cond delay="0"/>
                            </p:stCondLst>
                            <p:childTnLst>
                              <p:par>
                                <p:cTn id="87" presetID="1" presetClass="entr" presetSubtype="0" fill="hold" nodeType="clickEffect">
                                  <p:stCondLst>
                                    <p:cond delay="0"/>
                                  </p:stCondLst>
                                  <p:childTnLst>
                                    <p:set>
                                      <p:cBhvr>
                                        <p:cTn id="88" dur="1" fill="hold">
                                          <p:stCondLst>
                                            <p:cond delay="0"/>
                                          </p:stCondLst>
                                        </p:cTn>
                                        <p:tgtEl>
                                          <p:spTgt spid="778254"/>
                                        </p:tgtEl>
                                        <p:attrNameLst>
                                          <p:attrName>style.visibility</p:attrName>
                                        </p:attrNameLst>
                                      </p:cBhvr>
                                      <p:to>
                                        <p:strVal val="visible"/>
                                      </p:to>
                                    </p:set>
                                  </p:childTnLst>
                                </p:cTn>
                              </p:par>
                            </p:childTnLst>
                          </p:cTn>
                        </p:par>
                      </p:childTnLst>
                    </p:cTn>
                  </p:par>
                  <p:par>
                    <p:cTn id="89" fill="hold" nodeType="clickPar">
                      <p:stCondLst>
                        <p:cond delay="indefinite"/>
                      </p:stCondLst>
                      <p:childTnLst>
                        <p:par>
                          <p:cTn id="90" fill="hold" nodeType="withGroup">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778292"/>
                                        </p:tgtEl>
                                        <p:attrNameLst>
                                          <p:attrName>style.visibility</p:attrName>
                                        </p:attrNameLst>
                                      </p:cBhvr>
                                      <p:to>
                                        <p:strVal val="visible"/>
                                      </p:to>
                                    </p:set>
                                  </p:childTnLst>
                                </p:cTn>
                              </p:par>
                            </p:childTnLst>
                          </p:cTn>
                        </p:par>
                      </p:childTnLst>
                    </p:cTn>
                  </p:par>
                  <p:par>
                    <p:cTn id="93" fill="hold" nodeType="clickPar">
                      <p:stCondLst>
                        <p:cond delay="indefinite"/>
                      </p:stCondLst>
                      <p:childTnLst>
                        <p:par>
                          <p:cTn id="94" fill="hold" nodeType="withGroup">
                            <p:stCondLst>
                              <p:cond delay="0"/>
                            </p:stCondLst>
                            <p:childTnLst>
                              <p:par>
                                <p:cTn id="95" presetID="1" presetClass="entr" presetSubtype="0" fill="hold" nodeType="clickEffect">
                                  <p:stCondLst>
                                    <p:cond delay="0"/>
                                  </p:stCondLst>
                                  <p:childTnLst>
                                    <p:set>
                                      <p:cBhvr>
                                        <p:cTn id="96" dur="1" fill="hold">
                                          <p:stCondLst>
                                            <p:cond delay="0"/>
                                          </p:stCondLst>
                                        </p:cTn>
                                        <p:tgtEl>
                                          <p:spTgt spid="778250"/>
                                        </p:tgtEl>
                                        <p:attrNameLst>
                                          <p:attrName>style.visibility</p:attrName>
                                        </p:attrNameLst>
                                      </p:cBhvr>
                                      <p:to>
                                        <p:strVal val="visible"/>
                                      </p:to>
                                    </p:set>
                                  </p:childTnLst>
                                </p:cTn>
                              </p:par>
                            </p:childTnLst>
                          </p:cTn>
                        </p:par>
                      </p:childTnLst>
                    </p:cTn>
                  </p:par>
                  <p:par>
                    <p:cTn id="97" fill="hold" nodeType="clickPar">
                      <p:stCondLst>
                        <p:cond delay="indefinite"/>
                      </p:stCondLst>
                      <p:childTnLst>
                        <p:par>
                          <p:cTn id="98" fill="hold" nodeType="withGroup">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778291"/>
                                        </p:tgtEl>
                                        <p:attrNameLst>
                                          <p:attrName>style.visibility</p:attrName>
                                        </p:attrNameLst>
                                      </p:cBhvr>
                                      <p:to>
                                        <p:strVal val="visible"/>
                                      </p:to>
                                    </p:set>
                                  </p:childTnLst>
                                </p:cTn>
                              </p:par>
                            </p:childTnLst>
                          </p:cTn>
                        </p:par>
                      </p:childTnLst>
                    </p:cTn>
                  </p:par>
                  <p:par>
                    <p:cTn id="101" fill="hold" nodeType="clickPar">
                      <p:stCondLst>
                        <p:cond delay="indefinite"/>
                      </p:stCondLst>
                      <p:childTnLst>
                        <p:par>
                          <p:cTn id="102" fill="hold" nodeType="withGroup">
                            <p:stCondLst>
                              <p:cond delay="0"/>
                            </p:stCondLst>
                            <p:childTnLst>
                              <p:par>
                                <p:cTn id="103" presetID="1" presetClass="entr" presetSubtype="0" fill="hold" nodeType="clickEffect">
                                  <p:stCondLst>
                                    <p:cond delay="0"/>
                                  </p:stCondLst>
                                  <p:childTnLst>
                                    <p:set>
                                      <p:cBhvr>
                                        <p:cTn id="104" dur="1" fill="hold">
                                          <p:stCondLst>
                                            <p:cond delay="0"/>
                                          </p:stCondLst>
                                        </p:cTn>
                                        <p:tgtEl>
                                          <p:spTgt spid="778246"/>
                                        </p:tgtEl>
                                        <p:attrNameLst>
                                          <p:attrName>style.visibility</p:attrName>
                                        </p:attrNameLst>
                                      </p:cBhvr>
                                      <p:to>
                                        <p:strVal val="visible"/>
                                      </p:to>
                                    </p:set>
                                  </p:childTnLst>
                                </p:cTn>
                              </p:par>
                            </p:childTnLst>
                          </p:cTn>
                        </p:par>
                      </p:childTnLst>
                    </p:cTn>
                  </p:par>
                  <p:par>
                    <p:cTn id="105" fill="hold" nodeType="clickPar">
                      <p:stCondLst>
                        <p:cond delay="indefinite"/>
                      </p:stCondLst>
                      <p:childTnLst>
                        <p:par>
                          <p:cTn id="106" fill="hold" nodeType="withGroup">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778243">
                                            <p:txEl>
                                              <p:pRg st="10" end="10"/>
                                            </p:txEl>
                                          </p:spTgt>
                                        </p:tgtEl>
                                        <p:attrNameLst>
                                          <p:attrName>style.visibility</p:attrName>
                                        </p:attrNameLst>
                                      </p:cBhvr>
                                      <p:to>
                                        <p:strVal val="visible"/>
                                      </p:to>
                                    </p:set>
                                  </p:childTnLst>
                                </p:cTn>
                              </p:par>
                              <p:par>
                                <p:cTn id="109" presetID="1" presetClass="entr" presetSubtype="0" fill="hold" grpId="0" nodeType="withEffect">
                                  <p:stCondLst>
                                    <p:cond delay="0"/>
                                  </p:stCondLst>
                                  <p:childTnLst>
                                    <p:set>
                                      <p:cBhvr>
                                        <p:cTn id="110" dur="1" fill="hold">
                                          <p:stCondLst>
                                            <p:cond delay="0"/>
                                          </p:stCondLst>
                                        </p:cTn>
                                        <p:tgtEl>
                                          <p:spTgt spid="778243">
                                            <p:txEl>
                                              <p:pRg st="11" end="11"/>
                                            </p:txEl>
                                          </p:spTgt>
                                        </p:tgtEl>
                                        <p:attrNameLst>
                                          <p:attrName>style.visibility</p:attrName>
                                        </p:attrNameLst>
                                      </p:cBhvr>
                                      <p:to>
                                        <p:strVal val="visible"/>
                                      </p:to>
                                    </p:set>
                                  </p:childTnLst>
                                </p:cTn>
                              </p:par>
                            </p:childTnLst>
                          </p:cTn>
                        </p:par>
                      </p:childTnLst>
                    </p:cTn>
                  </p:par>
                  <p:par>
                    <p:cTn id="111" fill="hold" nodeType="clickPar">
                      <p:stCondLst>
                        <p:cond delay="indefinite"/>
                      </p:stCondLst>
                      <p:childTnLst>
                        <p:par>
                          <p:cTn id="112" fill="hold" nodeType="withGroup">
                            <p:stCondLst>
                              <p:cond delay="0"/>
                            </p:stCondLst>
                            <p:childTnLst>
                              <p:par>
                                <p:cTn id="113" presetID="1" presetClass="entr" presetSubtype="0" fill="hold" grpId="0" nodeType="clickEffect">
                                  <p:stCondLst>
                                    <p:cond delay="0"/>
                                  </p:stCondLst>
                                  <p:childTnLst>
                                    <p:set>
                                      <p:cBhvr>
                                        <p:cTn id="114" dur="1" fill="hold">
                                          <p:stCondLst>
                                            <p:cond delay="0"/>
                                          </p:stCondLst>
                                        </p:cTn>
                                        <p:tgtEl>
                                          <p:spTgt spid="778243">
                                            <p:txEl>
                                              <p:pRg st="12" end="12"/>
                                            </p:txEl>
                                          </p:spTgt>
                                        </p:tgtEl>
                                        <p:attrNameLst>
                                          <p:attrName>style.visibility</p:attrName>
                                        </p:attrNameLst>
                                      </p:cBhvr>
                                      <p:to>
                                        <p:strVal val="visible"/>
                                      </p:to>
                                    </p:set>
                                  </p:childTnLst>
                                </p:cTn>
                              </p:par>
                              <p:par>
                                <p:cTn id="115" presetID="1" presetClass="entr" presetSubtype="0" fill="hold" grpId="0" nodeType="withEffect">
                                  <p:stCondLst>
                                    <p:cond delay="0"/>
                                  </p:stCondLst>
                                  <p:childTnLst>
                                    <p:set>
                                      <p:cBhvr>
                                        <p:cTn id="116" dur="1" fill="hold">
                                          <p:stCondLst>
                                            <p:cond delay="0"/>
                                          </p:stCondLst>
                                        </p:cTn>
                                        <p:tgtEl>
                                          <p:spTgt spid="77824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8243" grpId="0" build="p"/>
      <p:bldP spid="778291" grpId="0"/>
      <p:bldP spid="778292" grpId="0"/>
      <p:bldP spid="778293" grpId="0"/>
      <p:bldP spid="778294" grpId="0"/>
      <p:bldP spid="778295" grpId="0"/>
      <p:bldP spid="778296" grpId="0"/>
      <p:bldP spid="778297" grpId="0"/>
      <p:bldP spid="778298" grpId="0"/>
      <p:bldP spid="778299" grpId="0"/>
      <p:bldP spid="778300" grpId="0"/>
      <p:bldP spid="778301" grpId="0"/>
    </p:bldLst>
  </p:timing>
</p:sld>
</file>

<file path=ppt/slides/slide7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79267" name="Rectangle 3"/>
          <p:cNvSpPr>
            <a:spLocks noGrp="1" noChangeArrowheads="1"/>
          </p:cNvSpPr>
          <p:nvPr>
            <p:ph type="body" idx="1"/>
          </p:nvPr>
        </p:nvSpPr>
        <p:spPr>
          <a:xfrm>
            <a:off x="190500" y="876300"/>
            <a:ext cx="8763000" cy="5105400"/>
          </a:xfrm>
        </p:spPr>
        <p:txBody>
          <a:bodyPr/>
          <a:lstStyle/>
          <a:p>
            <a:pPr>
              <a:lnSpc>
                <a:spcPct val="80000"/>
              </a:lnSpc>
              <a:spcBef>
                <a:spcPct val="25000"/>
              </a:spcBef>
            </a:pPr>
            <a:r>
              <a:rPr lang="en-US" altLang="ko-KR" dirty="0">
                <a:ea typeface="굴림" panose="020B0600000101010101" pitchFamily="34" charset="-127"/>
              </a:rPr>
              <a:t>Consider the following: A B C D A B C D A B C D</a:t>
            </a:r>
          </a:p>
          <a:p>
            <a:pPr>
              <a:lnSpc>
                <a:spcPct val="80000"/>
              </a:lnSpc>
              <a:spcBef>
                <a:spcPct val="25000"/>
              </a:spcBef>
            </a:pPr>
            <a:r>
              <a:rPr lang="en-US" altLang="ko-KR" dirty="0">
                <a:ea typeface="굴림" panose="020B0600000101010101" pitchFamily="34" charset="-127"/>
              </a:rPr>
              <a:t>LRU Performs as follows (same as FIFO here):</a:t>
            </a: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lvl="1">
              <a:lnSpc>
                <a:spcPct val="80000"/>
              </a:lnSpc>
              <a:spcBef>
                <a:spcPct val="25000"/>
              </a:spcBef>
            </a:pPr>
            <a:endParaRPr lang="en-US" altLang="ko-KR" dirty="0">
              <a:ea typeface="굴림" panose="020B0600000101010101" pitchFamily="34" charset="-127"/>
            </a:endParaRPr>
          </a:p>
          <a:p>
            <a:pPr lvl="1">
              <a:lnSpc>
                <a:spcPct val="80000"/>
              </a:lnSpc>
              <a:spcBef>
                <a:spcPct val="25000"/>
              </a:spcBef>
            </a:pPr>
            <a:r>
              <a:rPr lang="en-US" altLang="ko-KR" dirty="0">
                <a:ea typeface="굴림" panose="020B0600000101010101" pitchFamily="34" charset="-127"/>
              </a:rPr>
              <a:t>Every reference is a page fault!</a:t>
            </a:r>
          </a:p>
          <a:p>
            <a:pPr>
              <a:lnSpc>
                <a:spcPct val="80000"/>
              </a:lnSpc>
              <a:spcBef>
                <a:spcPct val="25000"/>
              </a:spcBef>
            </a:pPr>
            <a:r>
              <a:rPr lang="en-US" altLang="ko-KR" dirty="0">
                <a:ea typeface="굴림" panose="020B0600000101010101" pitchFamily="34" charset="-127"/>
              </a:rPr>
              <a:t>Fairly contrived example of working set of N+1 on N frames</a:t>
            </a:r>
          </a:p>
          <a:p>
            <a:pPr lvl="1">
              <a:lnSpc>
                <a:spcPct val="80000"/>
              </a:lnSpc>
              <a:spcBef>
                <a:spcPct val="25000"/>
              </a:spcBef>
            </a:pPr>
            <a:endParaRPr lang="ko-KR" altLang="en-US" dirty="0">
              <a:ea typeface="굴림" panose="020B0600000101010101" pitchFamily="34" charset="-127"/>
            </a:endParaRPr>
          </a:p>
        </p:txBody>
      </p:sp>
      <p:grpSp>
        <p:nvGrpSpPr>
          <p:cNvPr id="779347" name="Group 83"/>
          <p:cNvGrpSpPr>
            <a:grpSpLocks/>
          </p:cNvGrpSpPr>
          <p:nvPr/>
        </p:nvGrpSpPr>
        <p:grpSpPr bwMode="auto">
          <a:xfrm>
            <a:off x="8175625" y="2406650"/>
            <a:ext cx="600075" cy="1476375"/>
            <a:chOff x="4950" y="2190"/>
            <a:chExt cx="378" cy="930"/>
          </a:xfrm>
        </p:grpSpPr>
        <p:sp>
          <p:nvSpPr>
            <p:cNvPr id="39086" name="Rectangle 84"/>
            <p:cNvSpPr>
              <a:spLocks noChangeArrowheads="1"/>
            </p:cNvSpPr>
            <p:nvPr/>
          </p:nvSpPr>
          <p:spPr bwMode="auto">
            <a:xfrm>
              <a:off x="4950"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39087" name="Rectangle 85"/>
            <p:cNvSpPr>
              <a:spLocks noChangeArrowheads="1"/>
            </p:cNvSpPr>
            <p:nvPr/>
          </p:nvSpPr>
          <p:spPr bwMode="auto">
            <a:xfrm>
              <a:off x="4950" y="250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88" name="Rectangle 86"/>
            <p:cNvSpPr>
              <a:spLocks noChangeArrowheads="1"/>
            </p:cNvSpPr>
            <p:nvPr/>
          </p:nvSpPr>
          <p:spPr bwMode="auto">
            <a:xfrm>
              <a:off x="4950" y="219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sp>
        <p:nvSpPr>
          <p:cNvPr id="38916" name="Rectangle 2"/>
          <p:cNvSpPr>
            <a:spLocks noGrp="1" noChangeArrowheads="1"/>
          </p:cNvSpPr>
          <p:nvPr>
            <p:ph type="title"/>
          </p:nvPr>
        </p:nvSpPr>
        <p:spPr/>
        <p:txBody>
          <a:bodyPr/>
          <a:lstStyle/>
          <a:p>
            <a:r>
              <a:rPr lang="en-US" altLang="ko-KR" dirty="0">
                <a:ea typeface="굴림" panose="020B0600000101010101" pitchFamily="34" charset="-127"/>
              </a:rPr>
              <a:t>Is LRU guaranteed to perform well?</a:t>
            </a:r>
          </a:p>
        </p:txBody>
      </p:sp>
      <p:grpSp>
        <p:nvGrpSpPr>
          <p:cNvPr id="779268" name="Group 4"/>
          <p:cNvGrpSpPr>
            <a:grpSpLocks/>
          </p:cNvGrpSpPr>
          <p:nvPr/>
        </p:nvGrpSpPr>
        <p:grpSpPr bwMode="auto">
          <a:xfrm>
            <a:off x="7585075" y="2406650"/>
            <a:ext cx="600075" cy="1476375"/>
            <a:chOff x="4950" y="2190"/>
            <a:chExt cx="378" cy="930"/>
          </a:xfrm>
        </p:grpSpPr>
        <p:sp>
          <p:nvSpPr>
            <p:cNvPr id="39083" name="Rectangle 5"/>
            <p:cNvSpPr>
              <a:spLocks noChangeArrowheads="1"/>
            </p:cNvSpPr>
            <p:nvPr/>
          </p:nvSpPr>
          <p:spPr bwMode="auto">
            <a:xfrm>
              <a:off x="4950"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84" name="Rectangle 6"/>
            <p:cNvSpPr>
              <a:spLocks noChangeArrowheads="1"/>
            </p:cNvSpPr>
            <p:nvPr/>
          </p:nvSpPr>
          <p:spPr bwMode="auto">
            <a:xfrm>
              <a:off x="4950" y="250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39085" name="Rectangle 7"/>
            <p:cNvSpPr>
              <a:spLocks noChangeArrowheads="1"/>
            </p:cNvSpPr>
            <p:nvPr/>
          </p:nvSpPr>
          <p:spPr bwMode="auto">
            <a:xfrm>
              <a:off x="4950" y="219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72" name="Group 8"/>
          <p:cNvGrpSpPr>
            <a:grpSpLocks/>
          </p:cNvGrpSpPr>
          <p:nvPr/>
        </p:nvGrpSpPr>
        <p:grpSpPr bwMode="auto">
          <a:xfrm>
            <a:off x="6986588" y="2406650"/>
            <a:ext cx="598487" cy="1476375"/>
            <a:chOff x="4573" y="2190"/>
            <a:chExt cx="377" cy="930"/>
          </a:xfrm>
        </p:grpSpPr>
        <p:sp>
          <p:nvSpPr>
            <p:cNvPr id="39080" name="Rectangle 9"/>
            <p:cNvSpPr>
              <a:spLocks noChangeArrowheads="1"/>
            </p:cNvSpPr>
            <p:nvPr/>
          </p:nvSpPr>
          <p:spPr bwMode="auto">
            <a:xfrm>
              <a:off x="4573" y="281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81" name="Rectangle 10"/>
            <p:cNvSpPr>
              <a:spLocks noChangeArrowheads="1"/>
            </p:cNvSpPr>
            <p:nvPr/>
          </p:nvSpPr>
          <p:spPr bwMode="auto">
            <a:xfrm>
              <a:off x="4573" y="250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82" name="Rectangle 11"/>
            <p:cNvSpPr>
              <a:spLocks noChangeArrowheads="1"/>
            </p:cNvSpPr>
            <p:nvPr/>
          </p:nvSpPr>
          <p:spPr bwMode="auto">
            <a:xfrm>
              <a:off x="4573" y="219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grpSp>
      <p:grpSp>
        <p:nvGrpSpPr>
          <p:cNvPr id="779276" name="Group 12"/>
          <p:cNvGrpSpPr>
            <a:grpSpLocks/>
          </p:cNvGrpSpPr>
          <p:nvPr/>
        </p:nvGrpSpPr>
        <p:grpSpPr bwMode="auto">
          <a:xfrm>
            <a:off x="6386513" y="2406650"/>
            <a:ext cx="600075" cy="1476375"/>
            <a:chOff x="4195" y="2190"/>
            <a:chExt cx="378" cy="930"/>
          </a:xfrm>
        </p:grpSpPr>
        <p:sp>
          <p:nvSpPr>
            <p:cNvPr id="39077" name="Rectangle 13"/>
            <p:cNvSpPr>
              <a:spLocks noChangeArrowheads="1"/>
            </p:cNvSpPr>
            <p:nvPr/>
          </p:nvSpPr>
          <p:spPr bwMode="auto">
            <a:xfrm>
              <a:off x="4195"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39078" name="Rectangle 14"/>
            <p:cNvSpPr>
              <a:spLocks noChangeArrowheads="1"/>
            </p:cNvSpPr>
            <p:nvPr/>
          </p:nvSpPr>
          <p:spPr bwMode="auto">
            <a:xfrm>
              <a:off x="4195" y="250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9" name="Rectangle 15"/>
            <p:cNvSpPr>
              <a:spLocks noChangeArrowheads="1"/>
            </p:cNvSpPr>
            <p:nvPr/>
          </p:nvSpPr>
          <p:spPr bwMode="auto">
            <a:xfrm>
              <a:off x="4195" y="219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80" name="Group 16"/>
          <p:cNvGrpSpPr>
            <a:grpSpLocks/>
          </p:cNvGrpSpPr>
          <p:nvPr/>
        </p:nvGrpSpPr>
        <p:grpSpPr bwMode="auto">
          <a:xfrm>
            <a:off x="5788025" y="2406650"/>
            <a:ext cx="598488" cy="1476375"/>
            <a:chOff x="3818" y="2190"/>
            <a:chExt cx="377" cy="930"/>
          </a:xfrm>
        </p:grpSpPr>
        <p:sp>
          <p:nvSpPr>
            <p:cNvPr id="39074" name="Rectangle 17"/>
            <p:cNvSpPr>
              <a:spLocks noChangeArrowheads="1"/>
            </p:cNvSpPr>
            <p:nvPr/>
          </p:nvSpPr>
          <p:spPr bwMode="auto">
            <a:xfrm>
              <a:off x="3818" y="281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5" name="Rectangle 18"/>
            <p:cNvSpPr>
              <a:spLocks noChangeArrowheads="1"/>
            </p:cNvSpPr>
            <p:nvPr/>
          </p:nvSpPr>
          <p:spPr bwMode="auto">
            <a:xfrm>
              <a:off x="3818" y="250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39076" name="Rectangle 19"/>
            <p:cNvSpPr>
              <a:spLocks noChangeArrowheads="1"/>
            </p:cNvSpPr>
            <p:nvPr/>
          </p:nvSpPr>
          <p:spPr bwMode="auto">
            <a:xfrm>
              <a:off x="3818" y="219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84" name="Group 20"/>
          <p:cNvGrpSpPr>
            <a:grpSpLocks/>
          </p:cNvGrpSpPr>
          <p:nvPr/>
        </p:nvGrpSpPr>
        <p:grpSpPr bwMode="auto">
          <a:xfrm>
            <a:off x="5187950" y="2406650"/>
            <a:ext cx="600075" cy="1476375"/>
            <a:chOff x="3440" y="2190"/>
            <a:chExt cx="378" cy="930"/>
          </a:xfrm>
        </p:grpSpPr>
        <p:sp>
          <p:nvSpPr>
            <p:cNvPr id="39071" name="Rectangle 21"/>
            <p:cNvSpPr>
              <a:spLocks noChangeArrowheads="1"/>
            </p:cNvSpPr>
            <p:nvPr/>
          </p:nvSpPr>
          <p:spPr bwMode="auto">
            <a:xfrm>
              <a:off x="3440" y="281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2" name="Rectangle 22"/>
            <p:cNvSpPr>
              <a:spLocks noChangeArrowheads="1"/>
            </p:cNvSpPr>
            <p:nvPr/>
          </p:nvSpPr>
          <p:spPr bwMode="auto">
            <a:xfrm>
              <a:off x="3440"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3" name="Rectangle 23"/>
            <p:cNvSpPr>
              <a:spLocks noChangeArrowheads="1"/>
            </p:cNvSpPr>
            <p:nvPr/>
          </p:nvSpPr>
          <p:spPr bwMode="auto">
            <a:xfrm>
              <a:off x="3440" y="219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grpSp>
      <p:grpSp>
        <p:nvGrpSpPr>
          <p:cNvPr id="779288" name="Group 24"/>
          <p:cNvGrpSpPr>
            <a:grpSpLocks/>
          </p:cNvGrpSpPr>
          <p:nvPr/>
        </p:nvGrpSpPr>
        <p:grpSpPr bwMode="auto">
          <a:xfrm>
            <a:off x="4589463" y="2406650"/>
            <a:ext cx="598487" cy="1476375"/>
            <a:chOff x="3063" y="2190"/>
            <a:chExt cx="377" cy="930"/>
          </a:xfrm>
        </p:grpSpPr>
        <p:sp>
          <p:nvSpPr>
            <p:cNvPr id="39068" name="Rectangle 25"/>
            <p:cNvSpPr>
              <a:spLocks noChangeArrowheads="1"/>
            </p:cNvSpPr>
            <p:nvPr/>
          </p:nvSpPr>
          <p:spPr bwMode="auto">
            <a:xfrm>
              <a:off x="3063" y="281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39069" name="Rectangle 26"/>
            <p:cNvSpPr>
              <a:spLocks noChangeArrowheads="1"/>
            </p:cNvSpPr>
            <p:nvPr/>
          </p:nvSpPr>
          <p:spPr bwMode="auto">
            <a:xfrm>
              <a:off x="3063" y="250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0" name="Rectangle 27"/>
            <p:cNvSpPr>
              <a:spLocks noChangeArrowheads="1"/>
            </p:cNvSpPr>
            <p:nvPr/>
          </p:nvSpPr>
          <p:spPr bwMode="auto">
            <a:xfrm>
              <a:off x="3063" y="219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92" name="Group 28"/>
          <p:cNvGrpSpPr>
            <a:grpSpLocks/>
          </p:cNvGrpSpPr>
          <p:nvPr/>
        </p:nvGrpSpPr>
        <p:grpSpPr bwMode="auto">
          <a:xfrm>
            <a:off x="3989388" y="2406650"/>
            <a:ext cx="600075" cy="1476375"/>
            <a:chOff x="2685" y="2190"/>
            <a:chExt cx="378" cy="930"/>
          </a:xfrm>
        </p:grpSpPr>
        <p:sp>
          <p:nvSpPr>
            <p:cNvPr id="39065" name="Rectangle 29"/>
            <p:cNvSpPr>
              <a:spLocks noChangeArrowheads="1"/>
            </p:cNvSpPr>
            <p:nvPr/>
          </p:nvSpPr>
          <p:spPr bwMode="auto">
            <a:xfrm>
              <a:off x="2685" y="281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66" name="Rectangle 30"/>
            <p:cNvSpPr>
              <a:spLocks noChangeArrowheads="1"/>
            </p:cNvSpPr>
            <p:nvPr/>
          </p:nvSpPr>
          <p:spPr bwMode="auto">
            <a:xfrm>
              <a:off x="2685"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39067" name="Rectangle 31"/>
            <p:cNvSpPr>
              <a:spLocks noChangeArrowheads="1"/>
            </p:cNvSpPr>
            <p:nvPr/>
          </p:nvSpPr>
          <p:spPr bwMode="auto">
            <a:xfrm>
              <a:off x="2685" y="219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96" name="Group 32"/>
          <p:cNvGrpSpPr>
            <a:grpSpLocks/>
          </p:cNvGrpSpPr>
          <p:nvPr/>
        </p:nvGrpSpPr>
        <p:grpSpPr bwMode="auto">
          <a:xfrm>
            <a:off x="3389313" y="2406650"/>
            <a:ext cx="600075" cy="1476375"/>
            <a:chOff x="2307" y="2190"/>
            <a:chExt cx="378" cy="930"/>
          </a:xfrm>
        </p:grpSpPr>
        <p:sp>
          <p:nvSpPr>
            <p:cNvPr id="39062" name="Rectangle 33"/>
            <p:cNvSpPr>
              <a:spLocks noChangeArrowheads="1"/>
            </p:cNvSpPr>
            <p:nvPr/>
          </p:nvSpPr>
          <p:spPr bwMode="auto">
            <a:xfrm>
              <a:off x="2307" y="281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63" name="Rectangle 34"/>
            <p:cNvSpPr>
              <a:spLocks noChangeArrowheads="1"/>
            </p:cNvSpPr>
            <p:nvPr/>
          </p:nvSpPr>
          <p:spPr bwMode="auto">
            <a:xfrm>
              <a:off x="2307"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64" name="Rectangle 35"/>
            <p:cNvSpPr>
              <a:spLocks noChangeArrowheads="1"/>
            </p:cNvSpPr>
            <p:nvPr/>
          </p:nvSpPr>
          <p:spPr bwMode="auto">
            <a:xfrm>
              <a:off x="2307" y="219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grpSp>
      <p:grpSp>
        <p:nvGrpSpPr>
          <p:cNvPr id="779300" name="Group 36"/>
          <p:cNvGrpSpPr>
            <a:grpSpLocks/>
          </p:cNvGrpSpPr>
          <p:nvPr/>
        </p:nvGrpSpPr>
        <p:grpSpPr bwMode="auto">
          <a:xfrm>
            <a:off x="2790825" y="2406650"/>
            <a:ext cx="598488" cy="1476375"/>
            <a:chOff x="1930" y="2190"/>
            <a:chExt cx="377" cy="930"/>
          </a:xfrm>
        </p:grpSpPr>
        <p:sp>
          <p:nvSpPr>
            <p:cNvPr id="39059" name="Rectangle 37"/>
            <p:cNvSpPr>
              <a:spLocks noChangeArrowheads="1"/>
            </p:cNvSpPr>
            <p:nvPr/>
          </p:nvSpPr>
          <p:spPr bwMode="auto">
            <a:xfrm>
              <a:off x="1930" y="281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39060" name="Rectangle 38"/>
            <p:cNvSpPr>
              <a:spLocks noChangeArrowheads="1"/>
            </p:cNvSpPr>
            <p:nvPr/>
          </p:nvSpPr>
          <p:spPr bwMode="auto">
            <a:xfrm>
              <a:off x="1930"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61" name="Rectangle 39"/>
            <p:cNvSpPr>
              <a:spLocks noChangeArrowheads="1"/>
            </p:cNvSpPr>
            <p:nvPr/>
          </p:nvSpPr>
          <p:spPr bwMode="auto">
            <a:xfrm>
              <a:off x="1930"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304" name="Group 40"/>
          <p:cNvGrpSpPr>
            <a:grpSpLocks/>
          </p:cNvGrpSpPr>
          <p:nvPr/>
        </p:nvGrpSpPr>
        <p:grpSpPr bwMode="auto">
          <a:xfrm>
            <a:off x="2190750" y="2406650"/>
            <a:ext cx="600075" cy="1476375"/>
            <a:chOff x="1552" y="2190"/>
            <a:chExt cx="378" cy="930"/>
          </a:xfrm>
        </p:grpSpPr>
        <p:sp>
          <p:nvSpPr>
            <p:cNvPr id="39056" name="Rectangle 41"/>
            <p:cNvSpPr>
              <a:spLocks noChangeArrowheads="1"/>
            </p:cNvSpPr>
            <p:nvPr/>
          </p:nvSpPr>
          <p:spPr bwMode="auto">
            <a:xfrm>
              <a:off x="1552" y="2810"/>
              <a:ext cx="378"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57" name="Rectangle 42"/>
            <p:cNvSpPr>
              <a:spLocks noChangeArrowheads="1"/>
            </p:cNvSpPr>
            <p:nvPr/>
          </p:nvSpPr>
          <p:spPr bwMode="auto">
            <a:xfrm>
              <a:off x="1552"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39058" name="Rectangle 43"/>
            <p:cNvSpPr>
              <a:spLocks noChangeArrowheads="1"/>
            </p:cNvSpPr>
            <p:nvPr/>
          </p:nvSpPr>
          <p:spPr bwMode="auto">
            <a:xfrm>
              <a:off x="1552"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308" name="Group 44"/>
          <p:cNvGrpSpPr>
            <a:grpSpLocks/>
          </p:cNvGrpSpPr>
          <p:nvPr/>
        </p:nvGrpSpPr>
        <p:grpSpPr bwMode="auto">
          <a:xfrm>
            <a:off x="1592263" y="2406650"/>
            <a:ext cx="598487" cy="1476375"/>
            <a:chOff x="1117" y="1948"/>
            <a:chExt cx="377" cy="930"/>
          </a:xfrm>
        </p:grpSpPr>
        <p:sp>
          <p:nvSpPr>
            <p:cNvPr id="39053" name="Rectangle 45"/>
            <p:cNvSpPr>
              <a:spLocks noChangeArrowheads="1"/>
            </p:cNvSpPr>
            <p:nvPr/>
          </p:nvSpPr>
          <p:spPr bwMode="auto">
            <a:xfrm>
              <a:off x="1117" y="256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54" name="Rectangle 46"/>
            <p:cNvSpPr>
              <a:spLocks noChangeArrowheads="1"/>
            </p:cNvSpPr>
            <p:nvPr/>
          </p:nvSpPr>
          <p:spPr bwMode="auto">
            <a:xfrm>
              <a:off x="1117" y="225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55" name="Rectangle 47"/>
            <p:cNvSpPr>
              <a:spLocks noChangeArrowheads="1"/>
            </p:cNvSpPr>
            <p:nvPr/>
          </p:nvSpPr>
          <p:spPr bwMode="auto">
            <a:xfrm>
              <a:off x="1117" y="1948"/>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grpSp>
      <p:sp>
        <p:nvSpPr>
          <p:cNvPr id="779312" name="Rectangle 48"/>
          <p:cNvSpPr>
            <a:spLocks noChangeArrowheads="1"/>
          </p:cNvSpPr>
          <p:nvPr/>
        </p:nvSpPr>
        <p:spPr bwMode="auto">
          <a:xfrm>
            <a:off x="7585075" y="16764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9313" name="Rectangle 49"/>
          <p:cNvSpPr>
            <a:spLocks noChangeArrowheads="1"/>
          </p:cNvSpPr>
          <p:nvPr/>
        </p:nvSpPr>
        <p:spPr bwMode="auto">
          <a:xfrm>
            <a:off x="6986588" y="1676400"/>
            <a:ext cx="598487"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9314" name="Rectangle 50"/>
          <p:cNvSpPr>
            <a:spLocks noChangeArrowheads="1"/>
          </p:cNvSpPr>
          <p:nvPr/>
        </p:nvSpPr>
        <p:spPr bwMode="auto">
          <a:xfrm>
            <a:off x="6386513" y="16764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9315" name="Rectangle 51"/>
          <p:cNvSpPr>
            <a:spLocks noChangeArrowheads="1"/>
          </p:cNvSpPr>
          <p:nvPr/>
        </p:nvSpPr>
        <p:spPr bwMode="auto">
          <a:xfrm>
            <a:off x="5788025" y="1676400"/>
            <a:ext cx="598488"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779316" name="Rectangle 52"/>
          <p:cNvSpPr>
            <a:spLocks noChangeArrowheads="1"/>
          </p:cNvSpPr>
          <p:nvPr/>
        </p:nvSpPr>
        <p:spPr bwMode="auto">
          <a:xfrm>
            <a:off x="5187950" y="16764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9317" name="Rectangle 53"/>
          <p:cNvSpPr>
            <a:spLocks noChangeArrowheads="1"/>
          </p:cNvSpPr>
          <p:nvPr/>
        </p:nvSpPr>
        <p:spPr bwMode="auto">
          <a:xfrm>
            <a:off x="4589463" y="1676400"/>
            <a:ext cx="598487"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9318" name="Rectangle 54"/>
          <p:cNvSpPr>
            <a:spLocks noChangeArrowheads="1"/>
          </p:cNvSpPr>
          <p:nvPr/>
        </p:nvSpPr>
        <p:spPr bwMode="auto">
          <a:xfrm>
            <a:off x="3989388" y="16764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9319" name="Rectangle 55"/>
          <p:cNvSpPr>
            <a:spLocks noChangeArrowheads="1"/>
          </p:cNvSpPr>
          <p:nvPr/>
        </p:nvSpPr>
        <p:spPr bwMode="auto">
          <a:xfrm>
            <a:off x="3389313" y="16764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779320" name="Rectangle 56"/>
          <p:cNvSpPr>
            <a:spLocks noChangeArrowheads="1"/>
          </p:cNvSpPr>
          <p:nvPr/>
        </p:nvSpPr>
        <p:spPr bwMode="auto">
          <a:xfrm>
            <a:off x="2790825" y="1676400"/>
            <a:ext cx="598488"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9321" name="Rectangle 57"/>
          <p:cNvSpPr>
            <a:spLocks noChangeArrowheads="1"/>
          </p:cNvSpPr>
          <p:nvPr/>
        </p:nvSpPr>
        <p:spPr bwMode="auto">
          <a:xfrm>
            <a:off x="2190750" y="16764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9322" name="Rectangle 58"/>
          <p:cNvSpPr>
            <a:spLocks noChangeArrowheads="1"/>
          </p:cNvSpPr>
          <p:nvPr/>
        </p:nvSpPr>
        <p:spPr bwMode="auto">
          <a:xfrm>
            <a:off x="1592263" y="1676400"/>
            <a:ext cx="598487"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9351" name="Rectangle 87"/>
          <p:cNvSpPr>
            <a:spLocks noChangeArrowheads="1"/>
          </p:cNvSpPr>
          <p:nvPr/>
        </p:nvSpPr>
        <p:spPr bwMode="auto">
          <a:xfrm>
            <a:off x="8201025" y="16764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grpSp>
        <p:nvGrpSpPr>
          <p:cNvPr id="779354" name="Group 90"/>
          <p:cNvGrpSpPr>
            <a:grpSpLocks/>
          </p:cNvGrpSpPr>
          <p:nvPr/>
        </p:nvGrpSpPr>
        <p:grpSpPr bwMode="auto">
          <a:xfrm>
            <a:off x="581025" y="1676400"/>
            <a:ext cx="8204200" cy="2206625"/>
            <a:chOff x="240" y="1440"/>
            <a:chExt cx="5168" cy="1390"/>
          </a:xfrm>
        </p:grpSpPr>
        <p:sp>
          <p:nvSpPr>
            <p:cNvPr id="39028" name="Rectangle 60"/>
            <p:cNvSpPr>
              <a:spLocks noChangeArrowheads="1"/>
            </p:cNvSpPr>
            <p:nvPr/>
          </p:nvSpPr>
          <p:spPr bwMode="auto">
            <a:xfrm>
              <a:off x="240" y="252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3</a:t>
              </a:r>
            </a:p>
          </p:txBody>
        </p:sp>
        <p:sp>
          <p:nvSpPr>
            <p:cNvPr id="39029" name="Rectangle 61"/>
            <p:cNvSpPr>
              <a:spLocks noChangeArrowheads="1"/>
            </p:cNvSpPr>
            <p:nvPr/>
          </p:nvSpPr>
          <p:spPr bwMode="auto">
            <a:xfrm>
              <a:off x="240" y="221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2</a:t>
              </a:r>
            </a:p>
          </p:txBody>
        </p:sp>
        <p:sp>
          <p:nvSpPr>
            <p:cNvPr id="39030" name="Rectangle 62"/>
            <p:cNvSpPr>
              <a:spLocks noChangeArrowheads="1"/>
            </p:cNvSpPr>
            <p:nvPr/>
          </p:nvSpPr>
          <p:spPr bwMode="auto">
            <a:xfrm>
              <a:off x="240" y="190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1</a:t>
              </a:r>
            </a:p>
          </p:txBody>
        </p:sp>
        <p:sp>
          <p:nvSpPr>
            <p:cNvPr id="39031" name="Rectangle 63"/>
            <p:cNvSpPr>
              <a:spLocks noChangeArrowheads="1"/>
            </p:cNvSpPr>
            <p:nvPr/>
          </p:nvSpPr>
          <p:spPr bwMode="auto">
            <a:xfrm>
              <a:off x="240" y="1440"/>
              <a:ext cx="637" cy="46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r">
                <a:lnSpc>
                  <a:spcPct val="90000"/>
                </a:lnSpc>
                <a:spcBef>
                  <a:spcPct val="30000"/>
                </a:spcBef>
              </a:pPr>
              <a:r>
                <a:rPr lang="en-US" altLang="ko-KR" sz="2400" b="0" dirty="0">
                  <a:latin typeface="Gill Sans" charset="0"/>
                  <a:ea typeface="Gill Sans" charset="0"/>
                  <a:cs typeface="Gill Sans" charset="0"/>
                </a:rPr>
                <a:t>Ref:</a:t>
              </a:r>
            </a:p>
            <a:p>
              <a:pPr algn="l">
                <a:lnSpc>
                  <a:spcPct val="50000"/>
                </a:lnSpc>
                <a:spcBef>
                  <a:spcPct val="30000"/>
                </a:spcBef>
              </a:pPr>
              <a:r>
                <a:rPr lang="en-US" altLang="ko-KR" sz="2400" b="0" dirty="0">
                  <a:latin typeface="Gill Sans" charset="0"/>
                  <a:ea typeface="Gill Sans" charset="0"/>
                  <a:cs typeface="Gill Sans" charset="0"/>
                </a:rPr>
                <a:t>Page:</a:t>
              </a:r>
            </a:p>
          </p:txBody>
        </p:sp>
        <p:sp>
          <p:nvSpPr>
            <p:cNvPr id="39032" name="Line 65"/>
            <p:cNvSpPr>
              <a:spLocks noChangeShapeType="1"/>
            </p:cNvSpPr>
            <p:nvPr/>
          </p:nvSpPr>
          <p:spPr bwMode="auto">
            <a:xfrm>
              <a:off x="240" y="1900"/>
              <a:ext cx="5168" cy="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nvGrpSpPr>
            <p:cNvPr id="39033" name="Group 89"/>
            <p:cNvGrpSpPr>
              <a:grpSpLocks/>
            </p:cNvGrpSpPr>
            <p:nvPr/>
          </p:nvGrpSpPr>
          <p:grpSpPr bwMode="auto">
            <a:xfrm>
              <a:off x="240" y="2210"/>
              <a:ext cx="5161" cy="310"/>
              <a:chOff x="240" y="2210"/>
              <a:chExt cx="4790" cy="310"/>
            </a:xfrm>
          </p:grpSpPr>
          <p:sp>
            <p:nvSpPr>
              <p:cNvPr id="39051" name="Line 66"/>
              <p:cNvSpPr>
                <a:spLocks noChangeShapeType="1"/>
              </p:cNvSpPr>
              <p:nvPr/>
            </p:nvSpPr>
            <p:spPr bwMode="auto">
              <a:xfrm>
                <a:off x="240" y="221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52" name="Line 67"/>
              <p:cNvSpPr>
                <a:spLocks noChangeShapeType="1"/>
              </p:cNvSpPr>
              <p:nvPr/>
            </p:nvSpPr>
            <p:spPr bwMode="auto">
              <a:xfrm>
                <a:off x="240" y="252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
          <p:nvSpPr>
            <p:cNvPr id="39034" name="Line 69"/>
            <p:cNvSpPr>
              <a:spLocks noChangeShapeType="1"/>
            </p:cNvSpPr>
            <p:nvPr/>
          </p:nvSpPr>
          <p:spPr bwMode="auto">
            <a:xfrm>
              <a:off x="240"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5" name="Line 70"/>
            <p:cNvSpPr>
              <a:spLocks noChangeShapeType="1"/>
            </p:cNvSpPr>
            <p:nvPr/>
          </p:nvSpPr>
          <p:spPr bwMode="auto">
            <a:xfrm>
              <a:off x="877" y="1440"/>
              <a:ext cx="0" cy="139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6" name="Line 71"/>
            <p:cNvSpPr>
              <a:spLocks noChangeShapeType="1"/>
            </p:cNvSpPr>
            <p:nvPr/>
          </p:nvSpPr>
          <p:spPr bwMode="auto">
            <a:xfrm>
              <a:off x="1254"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7" name="Line 72"/>
            <p:cNvSpPr>
              <a:spLocks noChangeShapeType="1"/>
            </p:cNvSpPr>
            <p:nvPr/>
          </p:nvSpPr>
          <p:spPr bwMode="auto">
            <a:xfrm>
              <a:off x="163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8" name="Line 73"/>
            <p:cNvSpPr>
              <a:spLocks noChangeShapeType="1"/>
            </p:cNvSpPr>
            <p:nvPr/>
          </p:nvSpPr>
          <p:spPr bwMode="auto">
            <a:xfrm>
              <a:off x="2009"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9" name="Line 74"/>
            <p:cNvSpPr>
              <a:spLocks noChangeShapeType="1"/>
            </p:cNvSpPr>
            <p:nvPr/>
          </p:nvSpPr>
          <p:spPr bwMode="auto">
            <a:xfrm>
              <a:off x="2387"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0" name="Line 75"/>
            <p:cNvSpPr>
              <a:spLocks noChangeShapeType="1"/>
            </p:cNvSpPr>
            <p:nvPr/>
          </p:nvSpPr>
          <p:spPr bwMode="auto">
            <a:xfrm>
              <a:off x="276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1" name="Line 76"/>
            <p:cNvSpPr>
              <a:spLocks noChangeShapeType="1"/>
            </p:cNvSpPr>
            <p:nvPr/>
          </p:nvSpPr>
          <p:spPr bwMode="auto">
            <a:xfrm>
              <a:off x="314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2" name="Line 77"/>
            <p:cNvSpPr>
              <a:spLocks noChangeShapeType="1"/>
            </p:cNvSpPr>
            <p:nvPr/>
          </p:nvSpPr>
          <p:spPr bwMode="auto">
            <a:xfrm>
              <a:off x="3520"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3" name="Line 78"/>
            <p:cNvSpPr>
              <a:spLocks noChangeShapeType="1"/>
            </p:cNvSpPr>
            <p:nvPr/>
          </p:nvSpPr>
          <p:spPr bwMode="auto">
            <a:xfrm>
              <a:off x="3897"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4" name="Line 79"/>
            <p:cNvSpPr>
              <a:spLocks noChangeShapeType="1"/>
            </p:cNvSpPr>
            <p:nvPr/>
          </p:nvSpPr>
          <p:spPr bwMode="auto">
            <a:xfrm>
              <a:off x="427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5" name="Line 80"/>
            <p:cNvSpPr>
              <a:spLocks noChangeShapeType="1"/>
            </p:cNvSpPr>
            <p:nvPr/>
          </p:nvSpPr>
          <p:spPr bwMode="auto">
            <a:xfrm>
              <a:off x="465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nvGrpSpPr>
            <p:cNvPr id="39046" name="Group 82"/>
            <p:cNvGrpSpPr>
              <a:grpSpLocks/>
            </p:cNvGrpSpPr>
            <p:nvPr/>
          </p:nvGrpSpPr>
          <p:grpSpPr bwMode="auto">
            <a:xfrm>
              <a:off x="240" y="1440"/>
              <a:ext cx="5160" cy="1390"/>
              <a:chOff x="240" y="1440"/>
              <a:chExt cx="4790" cy="1390"/>
            </a:xfrm>
          </p:grpSpPr>
          <p:sp>
            <p:nvSpPr>
              <p:cNvPr id="39048" name="Line 64"/>
              <p:cNvSpPr>
                <a:spLocks noChangeShapeType="1"/>
              </p:cNvSpPr>
              <p:nvPr/>
            </p:nvSpPr>
            <p:spPr bwMode="auto">
              <a:xfrm>
                <a:off x="240" y="144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9" name="Line 68"/>
              <p:cNvSpPr>
                <a:spLocks noChangeShapeType="1"/>
              </p:cNvSpPr>
              <p:nvPr/>
            </p:nvSpPr>
            <p:spPr bwMode="auto">
              <a:xfrm>
                <a:off x="240" y="283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50" name="Line 81"/>
              <p:cNvSpPr>
                <a:spLocks noChangeShapeType="1"/>
              </p:cNvSpPr>
              <p:nvPr/>
            </p:nvSpPr>
            <p:spPr bwMode="auto">
              <a:xfrm>
                <a:off x="5030"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
          <p:nvSpPr>
            <p:cNvPr id="39047" name="Line 88"/>
            <p:cNvSpPr>
              <a:spLocks noChangeShapeType="1"/>
            </p:cNvSpPr>
            <p:nvPr/>
          </p:nvSpPr>
          <p:spPr bwMode="auto">
            <a:xfrm>
              <a:off x="5024"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Tree>
    <p:extLst>
      <p:ext uri="{BB962C8B-B14F-4D97-AF65-F5344CB8AC3E}">
        <p14:creationId xmlns:p14="http://schemas.microsoft.com/office/powerpoint/2010/main" val="171331390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926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79267">
                                            <p:txEl>
                                              <p:pRg st="1" end="1"/>
                                            </p:txEl>
                                          </p:spTgt>
                                        </p:tgtEl>
                                        <p:attrNameLst>
                                          <p:attrName>style.visibility</p:attrName>
                                        </p:attrNameLst>
                                      </p:cBhvr>
                                      <p:to>
                                        <p:strVal val="visible"/>
                                      </p:to>
                                    </p:set>
                                  </p:childTnLst>
                                </p:cTn>
                              </p:par>
                              <p:par>
                                <p:cTn id="11" presetID="2" presetClass="entr" presetSubtype="2" fill="hold" nodeType="withEffect">
                                  <p:stCondLst>
                                    <p:cond delay="0"/>
                                  </p:stCondLst>
                                  <p:childTnLst>
                                    <p:set>
                                      <p:cBhvr>
                                        <p:cTn id="12" dur="1" fill="hold">
                                          <p:stCondLst>
                                            <p:cond delay="0"/>
                                          </p:stCondLst>
                                        </p:cTn>
                                        <p:tgtEl>
                                          <p:spTgt spid="779354"/>
                                        </p:tgtEl>
                                        <p:attrNameLst>
                                          <p:attrName>style.visibility</p:attrName>
                                        </p:attrNameLst>
                                      </p:cBhvr>
                                      <p:to>
                                        <p:strVal val="visible"/>
                                      </p:to>
                                    </p:set>
                                    <p:anim calcmode="lin" valueType="num">
                                      <p:cBhvr additive="base">
                                        <p:cTn id="13" dur="500" fill="hold"/>
                                        <p:tgtEl>
                                          <p:spTgt spid="779354"/>
                                        </p:tgtEl>
                                        <p:attrNameLst>
                                          <p:attrName>ppt_x</p:attrName>
                                        </p:attrNameLst>
                                      </p:cBhvr>
                                      <p:tavLst>
                                        <p:tav tm="0">
                                          <p:val>
                                            <p:strVal val="1+#ppt_w/2"/>
                                          </p:val>
                                        </p:tav>
                                        <p:tav tm="100000">
                                          <p:val>
                                            <p:strVal val="#ppt_x"/>
                                          </p:val>
                                        </p:tav>
                                      </p:tavLst>
                                    </p:anim>
                                    <p:anim calcmode="lin" valueType="num">
                                      <p:cBhvr additive="base">
                                        <p:cTn id="14" dur="500" fill="hold"/>
                                        <p:tgtEl>
                                          <p:spTgt spid="779354"/>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79322"/>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779308"/>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79321"/>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779304"/>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79320"/>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nodeType="clickEffect">
                                  <p:stCondLst>
                                    <p:cond delay="0"/>
                                  </p:stCondLst>
                                  <p:childTnLst>
                                    <p:set>
                                      <p:cBhvr>
                                        <p:cTn id="38" dur="1" fill="hold">
                                          <p:stCondLst>
                                            <p:cond delay="0"/>
                                          </p:stCondLst>
                                        </p:cTn>
                                        <p:tgtEl>
                                          <p:spTgt spid="779300"/>
                                        </p:tgtEl>
                                        <p:attrNameLst>
                                          <p:attrName>style.visibility</p:attrName>
                                        </p:attrNameLst>
                                      </p:cBhvr>
                                      <p:to>
                                        <p:strVal val="visible"/>
                                      </p:to>
                                    </p:set>
                                  </p:childTnLst>
                                </p:cTn>
                              </p:par>
                            </p:childTnLst>
                          </p:cTn>
                        </p:par>
                      </p:childTnLst>
                    </p:cTn>
                  </p:par>
                  <p:par>
                    <p:cTn id="39" fill="hold" nodeType="clickPar">
                      <p:stCondLst>
                        <p:cond delay="indefinite"/>
                      </p:stCondLst>
                      <p:childTnLst>
                        <p:par>
                          <p:cTn id="40" fill="hold" nodeType="withGroup">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79319"/>
                                        </p:tgtEl>
                                        <p:attrNameLst>
                                          <p:attrName>style.visibility</p:attrName>
                                        </p:attrNameLst>
                                      </p:cBhvr>
                                      <p:to>
                                        <p:strVal val="visible"/>
                                      </p:to>
                                    </p:set>
                                  </p:childTnLst>
                                </p:cTn>
                              </p:par>
                            </p:childTnLst>
                          </p:cTn>
                        </p:par>
                      </p:childTnLst>
                    </p:cTn>
                  </p:par>
                  <p:par>
                    <p:cTn id="43" fill="hold" nodeType="clickPar">
                      <p:stCondLst>
                        <p:cond delay="indefinite"/>
                      </p:stCondLst>
                      <p:childTnLst>
                        <p:par>
                          <p:cTn id="44" fill="hold" nodeType="withGroup">
                            <p:stCondLst>
                              <p:cond delay="0"/>
                            </p:stCondLst>
                            <p:childTnLst>
                              <p:par>
                                <p:cTn id="45" presetID="1" presetClass="entr" presetSubtype="0" fill="hold" nodeType="clickEffect">
                                  <p:stCondLst>
                                    <p:cond delay="0"/>
                                  </p:stCondLst>
                                  <p:childTnLst>
                                    <p:set>
                                      <p:cBhvr>
                                        <p:cTn id="46" dur="1" fill="hold">
                                          <p:stCondLst>
                                            <p:cond delay="0"/>
                                          </p:stCondLst>
                                        </p:cTn>
                                        <p:tgtEl>
                                          <p:spTgt spid="779296"/>
                                        </p:tgtEl>
                                        <p:attrNameLst>
                                          <p:attrName>style.visibility</p:attrName>
                                        </p:attrNameLst>
                                      </p:cBhvr>
                                      <p:to>
                                        <p:strVal val="visible"/>
                                      </p:to>
                                    </p:set>
                                  </p:childTnLst>
                                </p:cTn>
                              </p:par>
                            </p:childTnLst>
                          </p:cTn>
                        </p:par>
                      </p:childTnLst>
                    </p:cTn>
                  </p:par>
                  <p:par>
                    <p:cTn id="47" fill="hold" nodeType="clickPar">
                      <p:stCondLst>
                        <p:cond delay="indefinite"/>
                      </p:stCondLst>
                      <p:childTnLst>
                        <p:par>
                          <p:cTn id="48" fill="hold" nodeType="withGroup">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779318"/>
                                        </p:tgtEl>
                                        <p:attrNameLst>
                                          <p:attrName>style.visibility</p:attrName>
                                        </p:attrNameLst>
                                      </p:cBhvr>
                                      <p:to>
                                        <p:strVal val="visible"/>
                                      </p:to>
                                    </p:set>
                                  </p:childTnLst>
                                </p:cTn>
                              </p:par>
                            </p:childTnLst>
                          </p:cTn>
                        </p:par>
                      </p:childTnLst>
                    </p:cTn>
                  </p:par>
                  <p:par>
                    <p:cTn id="51" fill="hold" nodeType="clickPar">
                      <p:stCondLst>
                        <p:cond delay="indefinite"/>
                      </p:stCondLst>
                      <p:childTnLst>
                        <p:par>
                          <p:cTn id="52" fill="hold" nodeType="withGroup">
                            <p:stCondLst>
                              <p:cond delay="0"/>
                            </p:stCondLst>
                            <p:childTnLst>
                              <p:par>
                                <p:cTn id="53" presetID="1" presetClass="entr" presetSubtype="0" fill="hold" nodeType="clickEffect">
                                  <p:stCondLst>
                                    <p:cond delay="0"/>
                                  </p:stCondLst>
                                  <p:childTnLst>
                                    <p:set>
                                      <p:cBhvr>
                                        <p:cTn id="54" dur="1" fill="hold">
                                          <p:stCondLst>
                                            <p:cond delay="0"/>
                                          </p:stCondLst>
                                        </p:cTn>
                                        <p:tgtEl>
                                          <p:spTgt spid="779292"/>
                                        </p:tgtEl>
                                        <p:attrNameLst>
                                          <p:attrName>style.visibility</p:attrName>
                                        </p:attrNameLst>
                                      </p:cBhvr>
                                      <p:to>
                                        <p:strVal val="visible"/>
                                      </p:to>
                                    </p:set>
                                  </p:childTnLst>
                                </p:cTn>
                              </p:par>
                            </p:childTnLst>
                          </p:cTn>
                        </p:par>
                      </p:childTnLst>
                    </p:cTn>
                  </p:par>
                  <p:par>
                    <p:cTn id="55" fill="hold" nodeType="clickPar">
                      <p:stCondLst>
                        <p:cond delay="indefinite"/>
                      </p:stCondLst>
                      <p:childTnLst>
                        <p:par>
                          <p:cTn id="56" fill="hold" nodeType="withGroup">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79317"/>
                                        </p:tgtEl>
                                        <p:attrNameLst>
                                          <p:attrName>style.visibility</p:attrName>
                                        </p:attrNameLst>
                                      </p:cBhvr>
                                      <p:to>
                                        <p:strVal val="visible"/>
                                      </p:to>
                                    </p:set>
                                  </p:childTnLst>
                                </p:cTn>
                              </p:par>
                            </p:childTnLst>
                          </p:cTn>
                        </p:par>
                      </p:childTnLst>
                    </p:cTn>
                  </p:par>
                  <p:par>
                    <p:cTn id="59" fill="hold" nodeType="clickPar">
                      <p:stCondLst>
                        <p:cond delay="indefinite"/>
                      </p:stCondLst>
                      <p:childTnLst>
                        <p:par>
                          <p:cTn id="60" fill="hold" nodeType="withGroup">
                            <p:stCondLst>
                              <p:cond delay="0"/>
                            </p:stCondLst>
                            <p:childTnLst>
                              <p:par>
                                <p:cTn id="61" presetID="1" presetClass="entr" presetSubtype="0" fill="hold" nodeType="clickEffect">
                                  <p:stCondLst>
                                    <p:cond delay="0"/>
                                  </p:stCondLst>
                                  <p:childTnLst>
                                    <p:set>
                                      <p:cBhvr>
                                        <p:cTn id="62" dur="1" fill="hold">
                                          <p:stCondLst>
                                            <p:cond delay="0"/>
                                          </p:stCondLst>
                                        </p:cTn>
                                        <p:tgtEl>
                                          <p:spTgt spid="779288"/>
                                        </p:tgtEl>
                                        <p:attrNameLst>
                                          <p:attrName>style.visibility</p:attrName>
                                        </p:attrNameLst>
                                      </p:cBhvr>
                                      <p:to>
                                        <p:strVal val="visible"/>
                                      </p:to>
                                    </p:set>
                                  </p:childTnLst>
                                </p:cTn>
                              </p:par>
                            </p:childTnLst>
                          </p:cTn>
                        </p:par>
                      </p:childTnLst>
                    </p:cTn>
                  </p:par>
                  <p:par>
                    <p:cTn id="63" fill="hold" nodeType="clickPar">
                      <p:stCondLst>
                        <p:cond delay="indefinite"/>
                      </p:stCondLst>
                      <p:childTnLst>
                        <p:par>
                          <p:cTn id="64" fill="hold" nodeType="withGroup">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79316"/>
                                        </p:tgtEl>
                                        <p:attrNameLst>
                                          <p:attrName>style.visibility</p:attrName>
                                        </p:attrNameLst>
                                      </p:cBhvr>
                                      <p:to>
                                        <p:strVal val="visible"/>
                                      </p:to>
                                    </p:set>
                                  </p:childTnLst>
                                </p:cTn>
                              </p:par>
                            </p:childTnLst>
                          </p:cTn>
                        </p:par>
                      </p:childTnLst>
                    </p:cTn>
                  </p:par>
                  <p:par>
                    <p:cTn id="67" fill="hold" nodeType="clickPar">
                      <p:stCondLst>
                        <p:cond delay="indefinite"/>
                      </p:stCondLst>
                      <p:childTnLst>
                        <p:par>
                          <p:cTn id="68" fill="hold" nodeType="withGroup">
                            <p:stCondLst>
                              <p:cond delay="0"/>
                            </p:stCondLst>
                            <p:childTnLst>
                              <p:par>
                                <p:cTn id="69" presetID="1" presetClass="entr" presetSubtype="0" fill="hold" nodeType="clickEffect">
                                  <p:stCondLst>
                                    <p:cond delay="0"/>
                                  </p:stCondLst>
                                  <p:childTnLst>
                                    <p:set>
                                      <p:cBhvr>
                                        <p:cTn id="70" dur="1" fill="hold">
                                          <p:stCondLst>
                                            <p:cond delay="0"/>
                                          </p:stCondLst>
                                        </p:cTn>
                                        <p:tgtEl>
                                          <p:spTgt spid="779284"/>
                                        </p:tgtEl>
                                        <p:attrNameLst>
                                          <p:attrName>style.visibility</p:attrName>
                                        </p:attrNameLst>
                                      </p:cBhvr>
                                      <p:to>
                                        <p:strVal val="visible"/>
                                      </p:to>
                                    </p:set>
                                  </p:childTnLst>
                                </p:cTn>
                              </p:par>
                            </p:childTnLst>
                          </p:cTn>
                        </p:par>
                      </p:childTnLst>
                    </p:cTn>
                  </p:par>
                  <p:par>
                    <p:cTn id="71" fill="hold" nodeType="clickPar">
                      <p:stCondLst>
                        <p:cond delay="indefinite"/>
                      </p:stCondLst>
                      <p:childTnLst>
                        <p:par>
                          <p:cTn id="72" fill="hold" nodeType="withGroup">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779315"/>
                                        </p:tgtEl>
                                        <p:attrNameLst>
                                          <p:attrName>style.visibility</p:attrName>
                                        </p:attrNameLst>
                                      </p:cBhvr>
                                      <p:to>
                                        <p:strVal val="visible"/>
                                      </p:to>
                                    </p:set>
                                  </p:childTnLst>
                                </p:cTn>
                              </p:par>
                            </p:childTnLst>
                          </p:cTn>
                        </p:par>
                      </p:childTnLst>
                    </p:cTn>
                  </p:par>
                  <p:par>
                    <p:cTn id="75" fill="hold" nodeType="clickPar">
                      <p:stCondLst>
                        <p:cond delay="indefinite"/>
                      </p:stCondLst>
                      <p:childTnLst>
                        <p:par>
                          <p:cTn id="76" fill="hold" nodeType="withGroup">
                            <p:stCondLst>
                              <p:cond delay="0"/>
                            </p:stCondLst>
                            <p:childTnLst>
                              <p:par>
                                <p:cTn id="77" presetID="1" presetClass="entr" presetSubtype="0" fill="hold" nodeType="clickEffect">
                                  <p:stCondLst>
                                    <p:cond delay="0"/>
                                  </p:stCondLst>
                                  <p:childTnLst>
                                    <p:set>
                                      <p:cBhvr>
                                        <p:cTn id="78" dur="1" fill="hold">
                                          <p:stCondLst>
                                            <p:cond delay="0"/>
                                          </p:stCondLst>
                                        </p:cTn>
                                        <p:tgtEl>
                                          <p:spTgt spid="779280"/>
                                        </p:tgtEl>
                                        <p:attrNameLst>
                                          <p:attrName>style.visibility</p:attrName>
                                        </p:attrNameLst>
                                      </p:cBhvr>
                                      <p:to>
                                        <p:strVal val="visible"/>
                                      </p:to>
                                    </p:set>
                                  </p:childTnLst>
                                </p:cTn>
                              </p:par>
                            </p:childTnLst>
                          </p:cTn>
                        </p:par>
                      </p:childTnLst>
                    </p:cTn>
                  </p:par>
                  <p:par>
                    <p:cTn id="79" fill="hold" nodeType="clickPar">
                      <p:stCondLst>
                        <p:cond delay="indefinite"/>
                      </p:stCondLst>
                      <p:childTnLst>
                        <p:par>
                          <p:cTn id="80" fill="hold" nodeType="withGroup">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779314"/>
                                        </p:tgtEl>
                                        <p:attrNameLst>
                                          <p:attrName>style.visibility</p:attrName>
                                        </p:attrNameLst>
                                      </p:cBhvr>
                                      <p:to>
                                        <p:strVal val="visible"/>
                                      </p:to>
                                    </p:set>
                                  </p:childTnLst>
                                </p:cTn>
                              </p:par>
                            </p:childTnLst>
                          </p:cTn>
                        </p:par>
                      </p:childTnLst>
                    </p:cTn>
                  </p:par>
                  <p:par>
                    <p:cTn id="83" fill="hold" nodeType="clickPar">
                      <p:stCondLst>
                        <p:cond delay="indefinite"/>
                      </p:stCondLst>
                      <p:childTnLst>
                        <p:par>
                          <p:cTn id="84" fill="hold" nodeType="withGroup">
                            <p:stCondLst>
                              <p:cond delay="0"/>
                            </p:stCondLst>
                            <p:childTnLst>
                              <p:par>
                                <p:cTn id="85" presetID="1" presetClass="entr" presetSubtype="0" fill="hold" nodeType="clickEffect">
                                  <p:stCondLst>
                                    <p:cond delay="0"/>
                                  </p:stCondLst>
                                  <p:childTnLst>
                                    <p:set>
                                      <p:cBhvr>
                                        <p:cTn id="86" dur="1" fill="hold">
                                          <p:stCondLst>
                                            <p:cond delay="0"/>
                                          </p:stCondLst>
                                        </p:cTn>
                                        <p:tgtEl>
                                          <p:spTgt spid="779276"/>
                                        </p:tgtEl>
                                        <p:attrNameLst>
                                          <p:attrName>style.visibility</p:attrName>
                                        </p:attrNameLst>
                                      </p:cBhvr>
                                      <p:to>
                                        <p:strVal val="visible"/>
                                      </p:to>
                                    </p:set>
                                  </p:childTnLst>
                                </p:cTn>
                              </p:par>
                            </p:childTnLst>
                          </p:cTn>
                        </p:par>
                      </p:childTnLst>
                    </p:cTn>
                  </p:par>
                  <p:par>
                    <p:cTn id="87" fill="hold" nodeType="clickPar">
                      <p:stCondLst>
                        <p:cond delay="indefinite"/>
                      </p:stCondLst>
                      <p:childTnLst>
                        <p:par>
                          <p:cTn id="88" fill="hold" nodeType="withGroup">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779313"/>
                                        </p:tgtEl>
                                        <p:attrNameLst>
                                          <p:attrName>style.visibility</p:attrName>
                                        </p:attrNameLst>
                                      </p:cBhvr>
                                      <p:to>
                                        <p:strVal val="visible"/>
                                      </p:to>
                                    </p:set>
                                  </p:childTnLst>
                                </p:cTn>
                              </p:par>
                            </p:childTnLst>
                          </p:cTn>
                        </p:par>
                      </p:childTnLst>
                    </p:cTn>
                  </p:par>
                  <p:par>
                    <p:cTn id="91" fill="hold" nodeType="clickPar">
                      <p:stCondLst>
                        <p:cond delay="indefinite"/>
                      </p:stCondLst>
                      <p:childTnLst>
                        <p:par>
                          <p:cTn id="92" fill="hold" nodeType="withGroup">
                            <p:stCondLst>
                              <p:cond delay="0"/>
                            </p:stCondLst>
                            <p:childTnLst>
                              <p:par>
                                <p:cTn id="93" presetID="1" presetClass="entr" presetSubtype="0" fill="hold" nodeType="clickEffect">
                                  <p:stCondLst>
                                    <p:cond delay="0"/>
                                  </p:stCondLst>
                                  <p:childTnLst>
                                    <p:set>
                                      <p:cBhvr>
                                        <p:cTn id="94" dur="1" fill="hold">
                                          <p:stCondLst>
                                            <p:cond delay="0"/>
                                          </p:stCondLst>
                                        </p:cTn>
                                        <p:tgtEl>
                                          <p:spTgt spid="779272"/>
                                        </p:tgtEl>
                                        <p:attrNameLst>
                                          <p:attrName>style.visibility</p:attrName>
                                        </p:attrNameLst>
                                      </p:cBhvr>
                                      <p:to>
                                        <p:strVal val="visible"/>
                                      </p:to>
                                    </p:set>
                                  </p:childTnLst>
                                </p:cTn>
                              </p:par>
                            </p:childTnLst>
                          </p:cTn>
                        </p:par>
                      </p:childTnLst>
                    </p:cTn>
                  </p:par>
                  <p:par>
                    <p:cTn id="95" fill="hold" nodeType="clickPar">
                      <p:stCondLst>
                        <p:cond delay="indefinite"/>
                      </p:stCondLst>
                      <p:childTnLst>
                        <p:par>
                          <p:cTn id="96" fill="hold" nodeType="withGroup">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779312"/>
                                        </p:tgtEl>
                                        <p:attrNameLst>
                                          <p:attrName>style.visibility</p:attrName>
                                        </p:attrNameLst>
                                      </p:cBhvr>
                                      <p:to>
                                        <p:strVal val="visible"/>
                                      </p:to>
                                    </p:set>
                                  </p:childTnLst>
                                </p:cTn>
                              </p:par>
                            </p:childTnLst>
                          </p:cTn>
                        </p:par>
                      </p:childTnLst>
                    </p:cTn>
                  </p:par>
                  <p:par>
                    <p:cTn id="99" fill="hold" nodeType="clickPar">
                      <p:stCondLst>
                        <p:cond delay="indefinite"/>
                      </p:stCondLst>
                      <p:childTnLst>
                        <p:par>
                          <p:cTn id="100" fill="hold" nodeType="withGroup">
                            <p:stCondLst>
                              <p:cond delay="0"/>
                            </p:stCondLst>
                            <p:childTnLst>
                              <p:par>
                                <p:cTn id="101" presetID="1" presetClass="entr" presetSubtype="0" fill="hold" nodeType="clickEffect">
                                  <p:stCondLst>
                                    <p:cond delay="0"/>
                                  </p:stCondLst>
                                  <p:childTnLst>
                                    <p:set>
                                      <p:cBhvr>
                                        <p:cTn id="102" dur="1" fill="hold">
                                          <p:stCondLst>
                                            <p:cond delay="0"/>
                                          </p:stCondLst>
                                        </p:cTn>
                                        <p:tgtEl>
                                          <p:spTgt spid="779268"/>
                                        </p:tgtEl>
                                        <p:attrNameLst>
                                          <p:attrName>style.visibility</p:attrName>
                                        </p:attrNameLst>
                                      </p:cBhvr>
                                      <p:to>
                                        <p:strVal val="visible"/>
                                      </p:to>
                                    </p:set>
                                  </p:childTnLst>
                                </p:cTn>
                              </p:par>
                            </p:childTnLst>
                          </p:cTn>
                        </p:par>
                      </p:childTnLst>
                    </p:cTn>
                  </p:par>
                  <p:par>
                    <p:cTn id="103" fill="hold" nodeType="clickPar">
                      <p:stCondLst>
                        <p:cond delay="indefinite"/>
                      </p:stCondLst>
                      <p:childTnLst>
                        <p:par>
                          <p:cTn id="104" fill="hold" nodeType="withGroup">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779351"/>
                                        </p:tgtEl>
                                        <p:attrNameLst>
                                          <p:attrName>style.visibility</p:attrName>
                                        </p:attrNameLst>
                                      </p:cBhvr>
                                      <p:to>
                                        <p:strVal val="visible"/>
                                      </p:to>
                                    </p:set>
                                  </p:childTnLst>
                                </p:cTn>
                              </p:par>
                            </p:childTnLst>
                          </p:cTn>
                        </p:par>
                      </p:childTnLst>
                    </p:cTn>
                  </p:par>
                  <p:par>
                    <p:cTn id="107" fill="hold" nodeType="clickPar">
                      <p:stCondLst>
                        <p:cond delay="indefinite"/>
                      </p:stCondLst>
                      <p:childTnLst>
                        <p:par>
                          <p:cTn id="108" fill="hold" nodeType="withGroup">
                            <p:stCondLst>
                              <p:cond delay="0"/>
                            </p:stCondLst>
                            <p:childTnLst>
                              <p:par>
                                <p:cTn id="109" presetID="1" presetClass="entr" presetSubtype="0" fill="hold" nodeType="clickEffect">
                                  <p:stCondLst>
                                    <p:cond delay="0"/>
                                  </p:stCondLst>
                                  <p:childTnLst>
                                    <p:set>
                                      <p:cBhvr>
                                        <p:cTn id="110" dur="1" fill="hold">
                                          <p:stCondLst>
                                            <p:cond delay="0"/>
                                          </p:stCondLst>
                                        </p:cTn>
                                        <p:tgtEl>
                                          <p:spTgt spid="779347"/>
                                        </p:tgtEl>
                                        <p:attrNameLst>
                                          <p:attrName>style.visibility</p:attrName>
                                        </p:attrNameLst>
                                      </p:cBhvr>
                                      <p:to>
                                        <p:strVal val="visible"/>
                                      </p:to>
                                    </p:set>
                                  </p:childTnLst>
                                </p:cTn>
                              </p:par>
                              <p:par>
                                <p:cTn id="111" presetID="1" presetClass="entr" presetSubtype="0" fill="hold" grpId="0" nodeType="withEffect">
                                  <p:stCondLst>
                                    <p:cond delay="0"/>
                                  </p:stCondLst>
                                  <p:childTnLst>
                                    <p:set>
                                      <p:cBhvr>
                                        <p:cTn id="112" dur="1" fill="hold">
                                          <p:stCondLst>
                                            <p:cond delay="0"/>
                                          </p:stCondLst>
                                        </p:cTn>
                                        <p:tgtEl>
                                          <p:spTgt spid="779267">
                                            <p:txEl>
                                              <p:pRg st="9" end="9"/>
                                            </p:txEl>
                                          </p:spTgt>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grpId="0" nodeType="clickEffect">
                                  <p:stCondLst>
                                    <p:cond delay="0"/>
                                  </p:stCondLst>
                                  <p:childTnLst>
                                    <p:set>
                                      <p:cBhvr>
                                        <p:cTn id="116" dur="1" fill="hold">
                                          <p:stCondLst>
                                            <p:cond delay="0"/>
                                          </p:stCondLst>
                                        </p:cTn>
                                        <p:tgtEl>
                                          <p:spTgt spid="77926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9267" grpId="0" build="p"/>
      <p:bldP spid="779312" grpId="0"/>
      <p:bldP spid="779313" grpId="0"/>
      <p:bldP spid="779314" grpId="0"/>
      <p:bldP spid="779315" grpId="0"/>
      <p:bldP spid="779316" grpId="0"/>
      <p:bldP spid="779317" grpId="0"/>
      <p:bldP spid="779318" grpId="0"/>
      <p:bldP spid="779319" grpId="0"/>
      <p:bldP spid="779320" grpId="0"/>
      <p:bldP spid="779321" grpId="0"/>
      <p:bldP spid="779322" grpId="0"/>
      <p:bldP spid="779351" grpId="0"/>
    </p:bldLst>
  </p:timing>
</p:sld>
</file>

<file path=ppt/slides/slide7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79267" name="Rectangle 3"/>
          <p:cNvSpPr>
            <a:spLocks noGrp="1" noChangeArrowheads="1"/>
          </p:cNvSpPr>
          <p:nvPr>
            <p:ph type="body" idx="1"/>
          </p:nvPr>
        </p:nvSpPr>
        <p:spPr>
          <a:xfrm>
            <a:off x="76200" y="685800"/>
            <a:ext cx="8763000" cy="3810000"/>
          </a:xfrm>
        </p:spPr>
        <p:txBody>
          <a:bodyPr/>
          <a:lstStyle/>
          <a:p>
            <a:pPr>
              <a:lnSpc>
                <a:spcPct val="80000"/>
              </a:lnSpc>
              <a:spcBef>
                <a:spcPct val="25000"/>
              </a:spcBef>
            </a:pPr>
            <a:r>
              <a:rPr lang="en-US" altLang="ko-KR" dirty="0">
                <a:ea typeface="굴림" panose="020B0600000101010101" pitchFamily="34" charset="-127"/>
              </a:rPr>
              <a:t>Consider the following: A B C D A B C D A B C D</a:t>
            </a:r>
          </a:p>
          <a:p>
            <a:pPr>
              <a:lnSpc>
                <a:spcPct val="80000"/>
              </a:lnSpc>
              <a:spcBef>
                <a:spcPct val="25000"/>
              </a:spcBef>
            </a:pPr>
            <a:r>
              <a:rPr lang="en-US" altLang="ko-KR" dirty="0">
                <a:ea typeface="굴림" panose="020B0600000101010101" pitchFamily="34" charset="-127"/>
              </a:rPr>
              <a:t>LRU Performs as follows (same as FIFO here):</a:t>
            </a: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a:lnSpc>
                <a:spcPct val="80000"/>
              </a:lnSpc>
              <a:spcBef>
                <a:spcPct val="25000"/>
              </a:spcBef>
            </a:pPr>
            <a:endParaRPr lang="en-US" altLang="ko-KR" dirty="0">
              <a:ea typeface="굴림" panose="020B0600000101010101" pitchFamily="34" charset="-127"/>
            </a:endParaRPr>
          </a:p>
          <a:p>
            <a:pPr lvl="1">
              <a:lnSpc>
                <a:spcPct val="80000"/>
              </a:lnSpc>
              <a:spcBef>
                <a:spcPct val="25000"/>
              </a:spcBef>
            </a:pPr>
            <a:r>
              <a:rPr lang="en-US" altLang="ko-KR" dirty="0">
                <a:ea typeface="굴림" panose="020B0600000101010101" pitchFamily="34" charset="-127"/>
              </a:rPr>
              <a:t>Every reference is a page fault!</a:t>
            </a:r>
          </a:p>
          <a:p>
            <a:pPr>
              <a:lnSpc>
                <a:spcPct val="80000"/>
              </a:lnSpc>
              <a:spcBef>
                <a:spcPct val="25000"/>
              </a:spcBef>
            </a:pPr>
            <a:r>
              <a:rPr lang="en-US" altLang="ko-KR" dirty="0">
                <a:ea typeface="굴림" panose="020B0600000101010101" pitchFamily="34" charset="-127"/>
              </a:rPr>
              <a:t>MIN Does much better:</a:t>
            </a:r>
          </a:p>
          <a:p>
            <a:pPr lvl="1">
              <a:lnSpc>
                <a:spcPct val="80000"/>
              </a:lnSpc>
              <a:spcBef>
                <a:spcPct val="25000"/>
              </a:spcBef>
            </a:pPr>
            <a:endParaRPr lang="ko-KR" altLang="en-US" dirty="0">
              <a:ea typeface="굴림" panose="020B0600000101010101" pitchFamily="34" charset="-127"/>
            </a:endParaRPr>
          </a:p>
        </p:txBody>
      </p:sp>
      <p:grpSp>
        <p:nvGrpSpPr>
          <p:cNvPr id="779347" name="Group 83"/>
          <p:cNvGrpSpPr>
            <a:grpSpLocks/>
          </p:cNvGrpSpPr>
          <p:nvPr/>
        </p:nvGrpSpPr>
        <p:grpSpPr bwMode="auto">
          <a:xfrm>
            <a:off x="8061325" y="2178050"/>
            <a:ext cx="600075" cy="1476375"/>
            <a:chOff x="4950" y="2190"/>
            <a:chExt cx="378" cy="930"/>
          </a:xfrm>
        </p:grpSpPr>
        <p:sp>
          <p:nvSpPr>
            <p:cNvPr id="39086" name="Rectangle 84"/>
            <p:cNvSpPr>
              <a:spLocks noChangeArrowheads="1"/>
            </p:cNvSpPr>
            <p:nvPr/>
          </p:nvSpPr>
          <p:spPr bwMode="auto">
            <a:xfrm>
              <a:off x="4950"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39087" name="Rectangle 85"/>
            <p:cNvSpPr>
              <a:spLocks noChangeArrowheads="1"/>
            </p:cNvSpPr>
            <p:nvPr/>
          </p:nvSpPr>
          <p:spPr bwMode="auto">
            <a:xfrm>
              <a:off x="4950" y="250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88" name="Rectangle 86"/>
            <p:cNvSpPr>
              <a:spLocks noChangeArrowheads="1"/>
            </p:cNvSpPr>
            <p:nvPr/>
          </p:nvSpPr>
          <p:spPr bwMode="auto">
            <a:xfrm>
              <a:off x="4950" y="219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sp>
        <p:nvSpPr>
          <p:cNvPr id="38916" name="Rectangle 2"/>
          <p:cNvSpPr>
            <a:spLocks noGrp="1" noChangeArrowheads="1"/>
          </p:cNvSpPr>
          <p:nvPr>
            <p:ph type="title"/>
          </p:nvPr>
        </p:nvSpPr>
        <p:spPr/>
        <p:txBody>
          <a:bodyPr/>
          <a:lstStyle/>
          <a:p>
            <a:r>
              <a:rPr lang="en-US" altLang="ko-KR">
                <a:ea typeface="굴림" panose="020B0600000101010101" pitchFamily="34" charset="-127"/>
              </a:rPr>
              <a:t>When will LRU perform badly?</a:t>
            </a:r>
          </a:p>
        </p:txBody>
      </p:sp>
      <p:grpSp>
        <p:nvGrpSpPr>
          <p:cNvPr id="779268" name="Group 4"/>
          <p:cNvGrpSpPr>
            <a:grpSpLocks/>
          </p:cNvGrpSpPr>
          <p:nvPr/>
        </p:nvGrpSpPr>
        <p:grpSpPr bwMode="auto">
          <a:xfrm>
            <a:off x="7470775" y="2178050"/>
            <a:ext cx="600075" cy="1476375"/>
            <a:chOff x="4950" y="2190"/>
            <a:chExt cx="378" cy="930"/>
          </a:xfrm>
        </p:grpSpPr>
        <p:sp>
          <p:nvSpPr>
            <p:cNvPr id="39083" name="Rectangle 5"/>
            <p:cNvSpPr>
              <a:spLocks noChangeArrowheads="1"/>
            </p:cNvSpPr>
            <p:nvPr/>
          </p:nvSpPr>
          <p:spPr bwMode="auto">
            <a:xfrm>
              <a:off x="4950"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84" name="Rectangle 6"/>
            <p:cNvSpPr>
              <a:spLocks noChangeArrowheads="1"/>
            </p:cNvSpPr>
            <p:nvPr/>
          </p:nvSpPr>
          <p:spPr bwMode="auto">
            <a:xfrm>
              <a:off x="4950" y="250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39085" name="Rectangle 7"/>
            <p:cNvSpPr>
              <a:spLocks noChangeArrowheads="1"/>
            </p:cNvSpPr>
            <p:nvPr/>
          </p:nvSpPr>
          <p:spPr bwMode="auto">
            <a:xfrm>
              <a:off x="4950" y="219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72" name="Group 8"/>
          <p:cNvGrpSpPr>
            <a:grpSpLocks/>
          </p:cNvGrpSpPr>
          <p:nvPr/>
        </p:nvGrpSpPr>
        <p:grpSpPr bwMode="auto">
          <a:xfrm>
            <a:off x="6872288" y="2178050"/>
            <a:ext cx="598487" cy="1476375"/>
            <a:chOff x="4573" y="2190"/>
            <a:chExt cx="377" cy="930"/>
          </a:xfrm>
        </p:grpSpPr>
        <p:sp>
          <p:nvSpPr>
            <p:cNvPr id="39080" name="Rectangle 9"/>
            <p:cNvSpPr>
              <a:spLocks noChangeArrowheads="1"/>
            </p:cNvSpPr>
            <p:nvPr/>
          </p:nvSpPr>
          <p:spPr bwMode="auto">
            <a:xfrm>
              <a:off x="4573" y="281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81" name="Rectangle 10"/>
            <p:cNvSpPr>
              <a:spLocks noChangeArrowheads="1"/>
            </p:cNvSpPr>
            <p:nvPr/>
          </p:nvSpPr>
          <p:spPr bwMode="auto">
            <a:xfrm>
              <a:off x="4573" y="250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82" name="Rectangle 11"/>
            <p:cNvSpPr>
              <a:spLocks noChangeArrowheads="1"/>
            </p:cNvSpPr>
            <p:nvPr/>
          </p:nvSpPr>
          <p:spPr bwMode="auto">
            <a:xfrm>
              <a:off x="4573" y="219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grpSp>
      <p:grpSp>
        <p:nvGrpSpPr>
          <p:cNvPr id="779276" name="Group 12"/>
          <p:cNvGrpSpPr>
            <a:grpSpLocks/>
          </p:cNvGrpSpPr>
          <p:nvPr/>
        </p:nvGrpSpPr>
        <p:grpSpPr bwMode="auto">
          <a:xfrm>
            <a:off x="6272213" y="2178050"/>
            <a:ext cx="600075" cy="1476375"/>
            <a:chOff x="4195" y="2190"/>
            <a:chExt cx="378" cy="930"/>
          </a:xfrm>
        </p:grpSpPr>
        <p:sp>
          <p:nvSpPr>
            <p:cNvPr id="39077" name="Rectangle 13"/>
            <p:cNvSpPr>
              <a:spLocks noChangeArrowheads="1"/>
            </p:cNvSpPr>
            <p:nvPr/>
          </p:nvSpPr>
          <p:spPr bwMode="auto">
            <a:xfrm>
              <a:off x="4195"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39078" name="Rectangle 14"/>
            <p:cNvSpPr>
              <a:spLocks noChangeArrowheads="1"/>
            </p:cNvSpPr>
            <p:nvPr/>
          </p:nvSpPr>
          <p:spPr bwMode="auto">
            <a:xfrm>
              <a:off x="4195" y="250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9" name="Rectangle 15"/>
            <p:cNvSpPr>
              <a:spLocks noChangeArrowheads="1"/>
            </p:cNvSpPr>
            <p:nvPr/>
          </p:nvSpPr>
          <p:spPr bwMode="auto">
            <a:xfrm>
              <a:off x="4195" y="219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80" name="Group 16"/>
          <p:cNvGrpSpPr>
            <a:grpSpLocks/>
          </p:cNvGrpSpPr>
          <p:nvPr/>
        </p:nvGrpSpPr>
        <p:grpSpPr bwMode="auto">
          <a:xfrm>
            <a:off x="5673725" y="2178050"/>
            <a:ext cx="598488" cy="1476375"/>
            <a:chOff x="3818" y="2190"/>
            <a:chExt cx="377" cy="930"/>
          </a:xfrm>
        </p:grpSpPr>
        <p:sp>
          <p:nvSpPr>
            <p:cNvPr id="39074" name="Rectangle 17"/>
            <p:cNvSpPr>
              <a:spLocks noChangeArrowheads="1"/>
            </p:cNvSpPr>
            <p:nvPr/>
          </p:nvSpPr>
          <p:spPr bwMode="auto">
            <a:xfrm>
              <a:off x="3818" y="281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5" name="Rectangle 18"/>
            <p:cNvSpPr>
              <a:spLocks noChangeArrowheads="1"/>
            </p:cNvSpPr>
            <p:nvPr/>
          </p:nvSpPr>
          <p:spPr bwMode="auto">
            <a:xfrm>
              <a:off x="3818" y="250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39076" name="Rectangle 19"/>
            <p:cNvSpPr>
              <a:spLocks noChangeArrowheads="1"/>
            </p:cNvSpPr>
            <p:nvPr/>
          </p:nvSpPr>
          <p:spPr bwMode="auto">
            <a:xfrm>
              <a:off x="3818" y="219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84" name="Group 20"/>
          <p:cNvGrpSpPr>
            <a:grpSpLocks/>
          </p:cNvGrpSpPr>
          <p:nvPr/>
        </p:nvGrpSpPr>
        <p:grpSpPr bwMode="auto">
          <a:xfrm>
            <a:off x="5073650" y="2178050"/>
            <a:ext cx="600075" cy="1476375"/>
            <a:chOff x="3440" y="2190"/>
            <a:chExt cx="378" cy="930"/>
          </a:xfrm>
        </p:grpSpPr>
        <p:sp>
          <p:nvSpPr>
            <p:cNvPr id="39071" name="Rectangle 21"/>
            <p:cNvSpPr>
              <a:spLocks noChangeArrowheads="1"/>
            </p:cNvSpPr>
            <p:nvPr/>
          </p:nvSpPr>
          <p:spPr bwMode="auto">
            <a:xfrm>
              <a:off x="3440" y="281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2" name="Rectangle 22"/>
            <p:cNvSpPr>
              <a:spLocks noChangeArrowheads="1"/>
            </p:cNvSpPr>
            <p:nvPr/>
          </p:nvSpPr>
          <p:spPr bwMode="auto">
            <a:xfrm>
              <a:off x="3440"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3" name="Rectangle 23"/>
            <p:cNvSpPr>
              <a:spLocks noChangeArrowheads="1"/>
            </p:cNvSpPr>
            <p:nvPr/>
          </p:nvSpPr>
          <p:spPr bwMode="auto">
            <a:xfrm>
              <a:off x="3440" y="219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grpSp>
      <p:grpSp>
        <p:nvGrpSpPr>
          <p:cNvPr id="779288" name="Group 24"/>
          <p:cNvGrpSpPr>
            <a:grpSpLocks/>
          </p:cNvGrpSpPr>
          <p:nvPr/>
        </p:nvGrpSpPr>
        <p:grpSpPr bwMode="auto">
          <a:xfrm>
            <a:off x="4475163" y="2178050"/>
            <a:ext cx="598487" cy="1476375"/>
            <a:chOff x="3063" y="2190"/>
            <a:chExt cx="377" cy="930"/>
          </a:xfrm>
        </p:grpSpPr>
        <p:sp>
          <p:nvSpPr>
            <p:cNvPr id="39068" name="Rectangle 25"/>
            <p:cNvSpPr>
              <a:spLocks noChangeArrowheads="1"/>
            </p:cNvSpPr>
            <p:nvPr/>
          </p:nvSpPr>
          <p:spPr bwMode="auto">
            <a:xfrm>
              <a:off x="3063" y="281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39069" name="Rectangle 26"/>
            <p:cNvSpPr>
              <a:spLocks noChangeArrowheads="1"/>
            </p:cNvSpPr>
            <p:nvPr/>
          </p:nvSpPr>
          <p:spPr bwMode="auto">
            <a:xfrm>
              <a:off x="3063" y="250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70" name="Rectangle 27"/>
            <p:cNvSpPr>
              <a:spLocks noChangeArrowheads="1"/>
            </p:cNvSpPr>
            <p:nvPr/>
          </p:nvSpPr>
          <p:spPr bwMode="auto">
            <a:xfrm>
              <a:off x="3063" y="219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92" name="Group 28"/>
          <p:cNvGrpSpPr>
            <a:grpSpLocks/>
          </p:cNvGrpSpPr>
          <p:nvPr/>
        </p:nvGrpSpPr>
        <p:grpSpPr bwMode="auto">
          <a:xfrm>
            <a:off x="3875088" y="2178050"/>
            <a:ext cx="600075" cy="1476375"/>
            <a:chOff x="2685" y="2190"/>
            <a:chExt cx="378" cy="930"/>
          </a:xfrm>
        </p:grpSpPr>
        <p:sp>
          <p:nvSpPr>
            <p:cNvPr id="39065" name="Rectangle 29"/>
            <p:cNvSpPr>
              <a:spLocks noChangeArrowheads="1"/>
            </p:cNvSpPr>
            <p:nvPr/>
          </p:nvSpPr>
          <p:spPr bwMode="auto">
            <a:xfrm>
              <a:off x="2685" y="281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66" name="Rectangle 30"/>
            <p:cNvSpPr>
              <a:spLocks noChangeArrowheads="1"/>
            </p:cNvSpPr>
            <p:nvPr/>
          </p:nvSpPr>
          <p:spPr bwMode="auto">
            <a:xfrm>
              <a:off x="2685"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39067" name="Rectangle 31"/>
            <p:cNvSpPr>
              <a:spLocks noChangeArrowheads="1"/>
            </p:cNvSpPr>
            <p:nvPr/>
          </p:nvSpPr>
          <p:spPr bwMode="auto">
            <a:xfrm>
              <a:off x="2685" y="219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296" name="Group 32"/>
          <p:cNvGrpSpPr>
            <a:grpSpLocks/>
          </p:cNvGrpSpPr>
          <p:nvPr/>
        </p:nvGrpSpPr>
        <p:grpSpPr bwMode="auto">
          <a:xfrm>
            <a:off x="3275013" y="2178050"/>
            <a:ext cx="600075" cy="1476375"/>
            <a:chOff x="2307" y="2190"/>
            <a:chExt cx="378" cy="930"/>
          </a:xfrm>
        </p:grpSpPr>
        <p:sp>
          <p:nvSpPr>
            <p:cNvPr id="39062" name="Rectangle 33"/>
            <p:cNvSpPr>
              <a:spLocks noChangeArrowheads="1"/>
            </p:cNvSpPr>
            <p:nvPr/>
          </p:nvSpPr>
          <p:spPr bwMode="auto">
            <a:xfrm>
              <a:off x="2307" y="281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63" name="Rectangle 34"/>
            <p:cNvSpPr>
              <a:spLocks noChangeArrowheads="1"/>
            </p:cNvSpPr>
            <p:nvPr/>
          </p:nvSpPr>
          <p:spPr bwMode="auto">
            <a:xfrm>
              <a:off x="2307"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64" name="Rectangle 35"/>
            <p:cNvSpPr>
              <a:spLocks noChangeArrowheads="1"/>
            </p:cNvSpPr>
            <p:nvPr/>
          </p:nvSpPr>
          <p:spPr bwMode="auto">
            <a:xfrm>
              <a:off x="2307" y="219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grpSp>
      <p:grpSp>
        <p:nvGrpSpPr>
          <p:cNvPr id="779300" name="Group 36"/>
          <p:cNvGrpSpPr>
            <a:grpSpLocks/>
          </p:cNvGrpSpPr>
          <p:nvPr/>
        </p:nvGrpSpPr>
        <p:grpSpPr bwMode="auto">
          <a:xfrm>
            <a:off x="2676525" y="2178050"/>
            <a:ext cx="598488" cy="1476375"/>
            <a:chOff x="1930" y="2190"/>
            <a:chExt cx="377" cy="930"/>
          </a:xfrm>
        </p:grpSpPr>
        <p:sp>
          <p:nvSpPr>
            <p:cNvPr id="39059" name="Rectangle 37"/>
            <p:cNvSpPr>
              <a:spLocks noChangeArrowheads="1"/>
            </p:cNvSpPr>
            <p:nvPr/>
          </p:nvSpPr>
          <p:spPr bwMode="auto">
            <a:xfrm>
              <a:off x="1930" y="281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39060" name="Rectangle 38"/>
            <p:cNvSpPr>
              <a:spLocks noChangeArrowheads="1"/>
            </p:cNvSpPr>
            <p:nvPr/>
          </p:nvSpPr>
          <p:spPr bwMode="auto">
            <a:xfrm>
              <a:off x="1930"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61" name="Rectangle 39"/>
            <p:cNvSpPr>
              <a:spLocks noChangeArrowheads="1"/>
            </p:cNvSpPr>
            <p:nvPr/>
          </p:nvSpPr>
          <p:spPr bwMode="auto">
            <a:xfrm>
              <a:off x="1930"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304" name="Group 40"/>
          <p:cNvGrpSpPr>
            <a:grpSpLocks/>
          </p:cNvGrpSpPr>
          <p:nvPr/>
        </p:nvGrpSpPr>
        <p:grpSpPr bwMode="auto">
          <a:xfrm>
            <a:off x="2076450" y="2178050"/>
            <a:ext cx="600075" cy="1476375"/>
            <a:chOff x="1552" y="2190"/>
            <a:chExt cx="378" cy="930"/>
          </a:xfrm>
        </p:grpSpPr>
        <p:sp>
          <p:nvSpPr>
            <p:cNvPr id="39056" name="Rectangle 41"/>
            <p:cNvSpPr>
              <a:spLocks noChangeArrowheads="1"/>
            </p:cNvSpPr>
            <p:nvPr/>
          </p:nvSpPr>
          <p:spPr bwMode="auto">
            <a:xfrm>
              <a:off x="1552" y="2810"/>
              <a:ext cx="378"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57" name="Rectangle 42"/>
            <p:cNvSpPr>
              <a:spLocks noChangeArrowheads="1"/>
            </p:cNvSpPr>
            <p:nvPr/>
          </p:nvSpPr>
          <p:spPr bwMode="auto">
            <a:xfrm>
              <a:off x="1552"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39058" name="Rectangle 43"/>
            <p:cNvSpPr>
              <a:spLocks noChangeArrowheads="1"/>
            </p:cNvSpPr>
            <p:nvPr/>
          </p:nvSpPr>
          <p:spPr bwMode="auto">
            <a:xfrm>
              <a:off x="1552"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779308" name="Group 44"/>
          <p:cNvGrpSpPr>
            <a:grpSpLocks/>
          </p:cNvGrpSpPr>
          <p:nvPr/>
        </p:nvGrpSpPr>
        <p:grpSpPr bwMode="auto">
          <a:xfrm>
            <a:off x="1477963" y="2178050"/>
            <a:ext cx="598487" cy="1476375"/>
            <a:chOff x="1117" y="1948"/>
            <a:chExt cx="377" cy="930"/>
          </a:xfrm>
        </p:grpSpPr>
        <p:sp>
          <p:nvSpPr>
            <p:cNvPr id="39053" name="Rectangle 45"/>
            <p:cNvSpPr>
              <a:spLocks noChangeArrowheads="1"/>
            </p:cNvSpPr>
            <p:nvPr/>
          </p:nvSpPr>
          <p:spPr bwMode="auto">
            <a:xfrm>
              <a:off x="1117" y="256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54" name="Rectangle 46"/>
            <p:cNvSpPr>
              <a:spLocks noChangeArrowheads="1"/>
            </p:cNvSpPr>
            <p:nvPr/>
          </p:nvSpPr>
          <p:spPr bwMode="auto">
            <a:xfrm>
              <a:off x="1117" y="225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55" name="Rectangle 47"/>
            <p:cNvSpPr>
              <a:spLocks noChangeArrowheads="1"/>
            </p:cNvSpPr>
            <p:nvPr/>
          </p:nvSpPr>
          <p:spPr bwMode="auto">
            <a:xfrm>
              <a:off x="1117" y="1948"/>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grpSp>
      <p:sp>
        <p:nvSpPr>
          <p:cNvPr id="779312" name="Rectangle 48"/>
          <p:cNvSpPr>
            <a:spLocks noChangeArrowheads="1"/>
          </p:cNvSpPr>
          <p:nvPr/>
        </p:nvSpPr>
        <p:spPr bwMode="auto">
          <a:xfrm>
            <a:off x="7470775" y="1447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9313" name="Rectangle 49"/>
          <p:cNvSpPr>
            <a:spLocks noChangeArrowheads="1"/>
          </p:cNvSpPr>
          <p:nvPr/>
        </p:nvSpPr>
        <p:spPr bwMode="auto">
          <a:xfrm>
            <a:off x="6872288" y="1447800"/>
            <a:ext cx="598487"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9314" name="Rectangle 50"/>
          <p:cNvSpPr>
            <a:spLocks noChangeArrowheads="1"/>
          </p:cNvSpPr>
          <p:nvPr/>
        </p:nvSpPr>
        <p:spPr bwMode="auto">
          <a:xfrm>
            <a:off x="6272213" y="1447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9315" name="Rectangle 51"/>
          <p:cNvSpPr>
            <a:spLocks noChangeArrowheads="1"/>
          </p:cNvSpPr>
          <p:nvPr/>
        </p:nvSpPr>
        <p:spPr bwMode="auto">
          <a:xfrm>
            <a:off x="5673725" y="1447800"/>
            <a:ext cx="598488"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779316" name="Rectangle 52"/>
          <p:cNvSpPr>
            <a:spLocks noChangeArrowheads="1"/>
          </p:cNvSpPr>
          <p:nvPr/>
        </p:nvSpPr>
        <p:spPr bwMode="auto">
          <a:xfrm>
            <a:off x="5073650" y="14478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9317" name="Rectangle 53"/>
          <p:cNvSpPr>
            <a:spLocks noChangeArrowheads="1"/>
          </p:cNvSpPr>
          <p:nvPr/>
        </p:nvSpPr>
        <p:spPr bwMode="auto">
          <a:xfrm>
            <a:off x="4475163" y="1447800"/>
            <a:ext cx="598487"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9318" name="Rectangle 54"/>
          <p:cNvSpPr>
            <a:spLocks noChangeArrowheads="1"/>
          </p:cNvSpPr>
          <p:nvPr/>
        </p:nvSpPr>
        <p:spPr bwMode="auto">
          <a:xfrm>
            <a:off x="3875088" y="1447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9319" name="Rectangle 55"/>
          <p:cNvSpPr>
            <a:spLocks noChangeArrowheads="1"/>
          </p:cNvSpPr>
          <p:nvPr/>
        </p:nvSpPr>
        <p:spPr bwMode="auto">
          <a:xfrm>
            <a:off x="3275013" y="14478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779320" name="Rectangle 56"/>
          <p:cNvSpPr>
            <a:spLocks noChangeArrowheads="1"/>
          </p:cNvSpPr>
          <p:nvPr/>
        </p:nvSpPr>
        <p:spPr bwMode="auto">
          <a:xfrm>
            <a:off x="2676525" y="1447800"/>
            <a:ext cx="598488"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779321" name="Rectangle 57"/>
          <p:cNvSpPr>
            <a:spLocks noChangeArrowheads="1"/>
          </p:cNvSpPr>
          <p:nvPr/>
        </p:nvSpPr>
        <p:spPr bwMode="auto">
          <a:xfrm>
            <a:off x="2076450" y="1447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779322" name="Rectangle 58"/>
          <p:cNvSpPr>
            <a:spLocks noChangeArrowheads="1"/>
          </p:cNvSpPr>
          <p:nvPr/>
        </p:nvSpPr>
        <p:spPr bwMode="auto">
          <a:xfrm>
            <a:off x="1477963" y="1447800"/>
            <a:ext cx="598487"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779351" name="Rectangle 87"/>
          <p:cNvSpPr>
            <a:spLocks noChangeArrowheads="1"/>
          </p:cNvSpPr>
          <p:nvPr/>
        </p:nvSpPr>
        <p:spPr bwMode="auto">
          <a:xfrm>
            <a:off x="8086725" y="1447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grpSp>
        <p:nvGrpSpPr>
          <p:cNvPr id="779354" name="Group 90"/>
          <p:cNvGrpSpPr>
            <a:grpSpLocks/>
          </p:cNvGrpSpPr>
          <p:nvPr/>
        </p:nvGrpSpPr>
        <p:grpSpPr bwMode="auto">
          <a:xfrm>
            <a:off x="466725" y="1447800"/>
            <a:ext cx="8204200" cy="2206625"/>
            <a:chOff x="240" y="1440"/>
            <a:chExt cx="5168" cy="1390"/>
          </a:xfrm>
        </p:grpSpPr>
        <p:sp>
          <p:nvSpPr>
            <p:cNvPr id="39028" name="Rectangle 60"/>
            <p:cNvSpPr>
              <a:spLocks noChangeArrowheads="1"/>
            </p:cNvSpPr>
            <p:nvPr/>
          </p:nvSpPr>
          <p:spPr bwMode="auto">
            <a:xfrm>
              <a:off x="240" y="252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3</a:t>
              </a:r>
            </a:p>
          </p:txBody>
        </p:sp>
        <p:sp>
          <p:nvSpPr>
            <p:cNvPr id="39029" name="Rectangle 61"/>
            <p:cNvSpPr>
              <a:spLocks noChangeArrowheads="1"/>
            </p:cNvSpPr>
            <p:nvPr/>
          </p:nvSpPr>
          <p:spPr bwMode="auto">
            <a:xfrm>
              <a:off x="240" y="221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2</a:t>
              </a:r>
            </a:p>
          </p:txBody>
        </p:sp>
        <p:sp>
          <p:nvSpPr>
            <p:cNvPr id="39030" name="Rectangle 62"/>
            <p:cNvSpPr>
              <a:spLocks noChangeArrowheads="1"/>
            </p:cNvSpPr>
            <p:nvPr/>
          </p:nvSpPr>
          <p:spPr bwMode="auto">
            <a:xfrm>
              <a:off x="240" y="190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1</a:t>
              </a:r>
            </a:p>
          </p:txBody>
        </p:sp>
        <p:sp>
          <p:nvSpPr>
            <p:cNvPr id="39031" name="Rectangle 63"/>
            <p:cNvSpPr>
              <a:spLocks noChangeArrowheads="1"/>
            </p:cNvSpPr>
            <p:nvPr/>
          </p:nvSpPr>
          <p:spPr bwMode="auto">
            <a:xfrm>
              <a:off x="240" y="1440"/>
              <a:ext cx="637" cy="46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r">
                <a:lnSpc>
                  <a:spcPct val="90000"/>
                </a:lnSpc>
                <a:spcBef>
                  <a:spcPct val="30000"/>
                </a:spcBef>
              </a:pPr>
              <a:r>
                <a:rPr lang="en-US" altLang="ko-KR" sz="2400" b="0" dirty="0">
                  <a:latin typeface="Gill Sans" charset="0"/>
                  <a:ea typeface="Gill Sans" charset="0"/>
                  <a:cs typeface="Gill Sans" charset="0"/>
                </a:rPr>
                <a:t>Ref:</a:t>
              </a:r>
            </a:p>
            <a:p>
              <a:pPr algn="l">
                <a:lnSpc>
                  <a:spcPct val="50000"/>
                </a:lnSpc>
                <a:spcBef>
                  <a:spcPct val="30000"/>
                </a:spcBef>
              </a:pPr>
              <a:r>
                <a:rPr lang="en-US" altLang="ko-KR" sz="2400" b="0" dirty="0">
                  <a:latin typeface="Gill Sans" charset="0"/>
                  <a:ea typeface="Gill Sans" charset="0"/>
                  <a:cs typeface="Gill Sans" charset="0"/>
                </a:rPr>
                <a:t>Page:</a:t>
              </a:r>
            </a:p>
          </p:txBody>
        </p:sp>
        <p:sp>
          <p:nvSpPr>
            <p:cNvPr id="39032" name="Line 65"/>
            <p:cNvSpPr>
              <a:spLocks noChangeShapeType="1"/>
            </p:cNvSpPr>
            <p:nvPr/>
          </p:nvSpPr>
          <p:spPr bwMode="auto">
            <a:xfrm>
              <a:off x="240" y="1900"/>
              <a:ext cx="5168" cy="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nvGrpSpPr>
            <p:cNvPr id="39033" name="Group 89"/>
            <p:cNvGrpSpPr>
              <a:grpSpLocks/>
            </p:cNvGrpSpPr>
            <p:nvPr/>
          </p:nvGrpSpPr>
          <p:grpSpPr bwMode="auto">
            <a:xfrm>
              <a:off x="240" y="2210"/>
              <a:ext cx="5161" cy="310"/>
              <a:chOff x="240" y="2210"/>
              <a:chExt cx="4790" cy="310"/>
            </a:xfrm>
          </p:grpSpPr>
          <p:sp>
            <p:nvSpPr>
              <p:cNvPr id="39051" name="Line 66"/>
              <p:cNvSpPr>
                <a:spLocks noChangeShapeType="1"/>
              </p:cNvSpPr>
              <p:nvPr/>
            </p:nvSpPr>
            <p:spPr bwMode="auto">
              <a:xfrm>
                <a:off x="240" y="221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52" name="Line 67"/>
              <p:cNvSpPr>
                <a:spLocks noChangeShapeType="1"/>
              </p:cNvSpPr>
              <p:nvPr/>
            </p:nvSpPr>
            <p:spPr bwMode="auto">
              <a:xfrm>
                <a:off x="240" y="252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
          <p:nvSpPr>
            <p:cNvPr id="39034" name="Line 69"/>
            <p:cNvSpPr>
              <a:spLocks noChangeShapeType="1"/>
            </p:cNvSpPr>
            <p:nvPr/>
          </p:nvSpPr>
          <p:spPr bwMode="auto">
            <a:xfrm>
              <a:off x="240"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5" name="Line 70"/>
            <p:cNvSpPr>
              <a:spLocks noChangeShapeType="1"/>
            </p:cNvSpPr>
            <p:nvPr/>
          </p:nvSpPr>
          <p:spPr bwMode="auto">
            <a:xfrm>
              <a:off x="877" y="1440"/>
              <a:ext cx="0" cy="139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6" name="Line 71"/>
            <p:cNvSpPr>
              <a:spLocks noChangeShapeType="1"/>
            </p:cNvSpPr>
            <p:nvPr/>
          </p:nvSpPr>
          <p:spPr bwMode="auto">
            <a:xfrm>
              <a:off x="1254"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7" name="Line 72"/>
            <p:cNvSpPr>
              <a:spLocks noChangeShapeType="1"/>
            </p:cNvSpPr>
            <p:nvPr/>
          </p:nvSpPr>
          <p:spPr bwMode="auto">
            <a:xfrm>
              <a:off x="163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8" name="Line 73"/>
            <p:cNvSpPr>
              <a:spLocks noChangeShapeType="1"/>
            </p:cNvSpPr>
            <p:nvPr/>
          </p:nvSpPr>
          <p:spPr bwMode="auto">
            <a:xfrm>
              <a:off x="2009"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39" name="Line 74"/>
            <p:cNvSpPr>
              <a:spLocks noChangeShapeType="1"/>
            </p:cNvSpPr>
            <p:nvPr/>
          </p:nvSpPr>
          <p:spPr bwMode="auto">
            <a:xfrm>
              <a:off x="2387"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0" name="Line 75"/>
            <p:cNvSpPr>
              <a:spLocks noChangeShapeType="1"/>
            </p:cNvSpPr>
            <p:nvPr/>
          </p:nvSpPr>
          <p:spPr bwMode="auto">
            <a:xfrm>
              <a:off x="276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1" name="Line 76"/>
            <p:cNvSpPr>
              <a:spLocks noChangeShapeType="1"/>
            </p:cNvSpPr>
            <p:nvPr/>
          </p:nvSpPr>
          <p:spPr bwMode="auto">
            <a:xfrm>
              <a:off x="314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2" name="Line 77"/>
            <p:cNvSpPr>
              <a:spLocks noChangeShapeType="1"/>
            </p:cNvSpPr>
            <p:nvPr/>
          </p:nvSpPr>
          <p:spPr bwMode="auto">
            <a:xfrm>
              <a:off x="3520"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3" name="Line 78"/>
            <p:cNvSpPr>
              <a:spLocks noChangeShapeType="1"/>
            </p:cNvSpPr>
            <p:nvPr/>
          </p:nvSpPr>
          <p:spPr bwMode="auto">
            <a:xfrm>
              <a:off x="3897"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4" name="Line 79"/>
            <p:cNvSpPr>
              <a:spLocks noChangeShapeType="1"/>
            </p:cNvSpPr>
            <p:nvPr/>
          </p:nvSpPr>
          <p:spPr bwMode="auto">
            <a:xfrm>
              <a:off x="427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5" name="Line 80"/>
            <p:cNvSpPr>
              <a:spLocks noChangeShapeType="1"/>
            </p:cNvSpPr>
            <p:nvPr/>
          </p:nvSpPr>
          <p:spPr bwMode="auto">
            <a:xfrm>
              <a:off x="465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nvGrpSpPr>
            <p:cNvPr id="39046" name="Group 82"/>
            <p:cNvGrpSpPr>
              <a:grpSpLocks/>
            </p:cNvGrpSpPr>
            <p:nvPr/>
          </p:nvGrpSpPr>
          <p:grpSpPr bwMode="auto">
            <a:xfrm>
              <a:off x="240" y="1440"/>
              <a:ext cx="5160" cy="1390"/>
              <a:chOff x="240" y="1440"/>
              <a:chExt cx="4790" cy="1390"/>
            </a:xfrm>
          </p:grpSpPr>
          <p:sp>
            <p:nvSpPr>
              <p:cNvPr id="39048" name="Line 64"/>
              <p:cNvSpPr>
                <a:spLocks noChangeShapeType="1"/>
              </p:cNvSpPr>
              <p:nvPr/>
            </p:nvSpPr>
            <p:spPr bwMode="auto">
              <a:xfrm>
                <a:off x="240" y="144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49" name="Line 68"/>
              <p:cNvSpPr>
                <a:spLocks noChangeShapeType="1"/>
              </p:cNvSpPr>
              <p:nvPr/>
            </p:nvSpPr>
            <p:spPr bwMode="auto">
              <a:xfrm>
                <a:off x="240" y="283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9050" name="Line 81"/>
              <p:cNvSpPr>
                <a:spLocks noChangeShapeType="1"/>
              </p:cNvSpPr>
              <p:nvPr/>
            </p:nvSpPr>
            <p:spPr bwMode="auto">
              <a:xfrm>
                <a:off x="5030"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
          <p:nvSpPr>
            <p:cNvPr id="39047" name="Line 88"/>
            <p:cNvSpPr>
              <a:spLocks noChangeShapeType="1"/>
            </p:cNvSpPr>
            <p:nvPr/>
          </p:nvSpPr>
          <p:spPr bwMode="auto">
            <a:xfrm>
              <a:off x="5024"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grpSp>
        <p:nvGrpSpPr>
          <p:cNvPr id="38944" name="Group 99"/>
          <p:cNvGrpSpPr>
            <a:grpSpLocks/>
          </p:cNvGrpSpPr>
          <p:nvPr/>
        </p:nvGrpSpPr>
        <p:grpSpPr bwMode="auto">
          <a:xfrm>
            <a:off x="6862763" y="5226050"/>
            <a:ext cx="598488" cy="1476375"/>
            <a:chOff x="4573" y="2190"/>
            <a:chExt cx="377" cy="930"/>
          </a:xfrm>
        </p:grpSpPr>
        <p:sp>
          <p:nvSpPr>
            <p:cNvPr id="39019" name="Rectangle 100"/>
            <p:cNvSpPr>
              <a:spLocks noChangeArrowheads="1"/>
            </p:cNvSpPr>
            <p:nvPr/>
          </p:nvSpPr>
          <p:spPr bwMode="auto">
            <a:xfrm>
              <a:off x="4573" y="281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20" name="Rectangle 101"/>
            <p:cNvSpPr>
              <a:spLocks noChangeArrowheads="1"/>
            </p:cNvSpPr>
            <p:nvPr/>
          </p:nvSpPr>
          <p:spPr bwMode="auto">
            <a:xfrm>
              <a:off x="4573" y="250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21" name="Rectangle 102"/>
            <p:cNvSpPr>
              <a:spLocks noChangeArrowheads="1"/>
            </p:cNvSpPr>
            <p:nvPr/>
          </p:nvSpPr>
          <p:spPr bwMode="auto">
            <a:xfrm>
              <a:off x="4573" y="219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grpSp>
      <p:grpSp>
        <p:nvGrpSpPr>
          <p:cNvPr id="38947" name="Group 111"/>
          <p:cNvGrpSpPr>
            <a:grpSpLocks/>
          </p:cNvGrpSpPr>
          <p:nvPr/>
        </p:nvGrpSpPr>
        <p:grpSpPr bwMode="auto">
          <a:xfrm>
            <a:off x="5064125" y="5226050"/>
            <a:ext cx="600075" cy="1476375"/>
            <a:chOff x="3440" y="2190"/>
            <a:chExt cx="378" cy="930"/>
          </a:xfrm>
        </p:grpSpPr>
        <p:sp>
          <p:nvSpPr>
            <p:cNvPr id="39010" name="Rectangle 112"/>
            <p:cNvSpPr>
              <a:spLocks noChangeArrowheads="1"/>
            </p:cNvSpPr>
            <p:nvPr/>
          </p:nvSpPr>
          <p:spPr bwMode="auto">
            <a:xfrm>
              <a:off x="3440"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11" name="Rectangle 113"/>
            <p:cNvSpPr>
              <a:spLocks noChangeArrowheads="1"/>
            </p:cNvSpPr>
            <p:nvPr/>
          </p:nvSpPr>
          <p:spPr bwMode="auto">
            <a:xfrm>
              <a:off x="3440" y="250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39012" name="Rectangle 114"/>
            <p:cNvSpPr>
              <a:spLocks noChangeArrowheads="1"/>
            </p:cNvSpPr>
            <p:nvPr/>
          </p:nvSpPr>
          <p:spPr bwMode="auto">
            <a:xfrm>
              <a:off x="3440"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38950" name="Group 123"/>
          <p:cNvGrpSpPr>
            <a:grpSpLocks/>
          </p:cNvGrpSpPr>
          <p:nvPr/>
        </p:nvGrpSpPr>
        <p:grpSpPr bwMode="auto">
          <a:xfrm>
            <a:off x="3265488" y="5226050"/>
            <a:ext cx="600075" cy="1476375"/>
            <a:chOff x="2307" y="2190"/>
            <a:chExt cx="378" cy="930"/>
          </a:xfrm>
        </p:grpSpPr>
        <p:sp>
          <p:nvSpPr>
            <p:cNvPr id="39001" name="Rectangle 124"/>
            <p:cNvSpPr>
              <a:spLocks noChangeArrowheads="1"/>
            </p:cNvSpPr>
            <p:nvPr/>
          </p:nvSpPr>
          <p:spPr bwMode="auto">
            <a:xfrm>
              <a:off x="2307"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sp>
          <p:nvSpPr>
            <p:cNvPr id="39002" name="Rectangle 125"/>
            <p:cNvSpPr>
              <a:spLocks noChangeArrowheads="1"/>
            </p:cNvSpPr>
            <p:nvPr/>
          </p:nvSpPr>
          <p:spPr bwMode="auto">
            <a:xfrm>
              <a:off x="2307"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03" name="Rectangle 126"/>
            <p:cNvSpPr>
              <a:spLocks noChangeArrowheads="1"/>
            </p:cNvSpPr>
            <p:nvPr/>
          </p:nvSpPr>
          <p:spPr bwMode="auto">
            <a:xfrm>
              <a:off x="2307"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38951" name="Group 127"/>
          <p:cNvGrpSpPr>
            <a:grpSpLocks/>
          </p:cNvGrpSpPr>
          <p:nvPr/>
        </p:nvGrpSpPr>
        <p:grpSpPr bwMode="auto">
          <a:xfrm>
            <a:off x="2667000" y="5226050"/>
            <a:ext cx="598488" cy="1476375"/>
            <a:chOff x="1930" y="2190"/>
            <a:chExt cx="377" cy="930"/>
          </a:xfrm>
        </p:grpSpPr>
        <p:sp>
          <p:nvSpPr>
            <p:cNvPr id="38998" name="Rectangle 128"/>
            <p:cNvSpPr>
              <a:spLocks noChangeArrowheads="1"/>
            </p:cNvSpPr>
            <p:nvPr/>
          </p:nvSpPr>
          <p:spPr bwMode="auto">
            <a:xfrm>
              <a:off x="1930" y="281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38999" name="Rectangle 129"/>
            <p:cNvSpPr>
              <a:spLocks noChangeArrowheads="1"/>
            </p:cNvSpPr>
            <p:nvPr/>
          </p:nvSpPr>
          <p:spPr bwMode="auto">
            <a:xfrm>
              <a:off x="1930"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00" name="Rectangle 130"/>
            <p:cNvSpPr>
              <a:spLocks noChangeArrowheads="1"/>
            </p:cNvSpPr>
            <p:nvPr/>
          </p:nvSpPr>
          <p:spPr bwMode="auto">
            <a:xfrm>
              <a:off x="1930"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38952" name="Group 131"/>
          <p:cNvGrpSpPr>
            <a:grpSpLocks/>
          </p:cNvGrpSpPr>
          <p:nvPr/>
        </p:nvGrpSpPr>
        <p:grpSpPr bwMode="auto">
          <a:xfrm>
            <a:off x="2066925" y="5226050"/>
            <a:ext cx="600075" cy="1476375"/>
            <a:chOff x="1552" y="2190"/>
            <a:chExt cx="378" cy="930"/>
          </a:xfrm>
        </p:grpSpPr>
        <p:sp>
          <p:nvSpPr>
            <p:cNvPr id="38995" name="Rectangle 132"/>
            <p:cNvSpPr>
              <a:spLocks noChangeArrowheads="1"/>
            </p:cNvSpPr>
            <p:nvPr/>
          </p:nvSpPr>
          <p:spPr bwMode="auto">
            <a:xfrm>
              <a:off x="1552" y="2810"/>
              <a:ext cx="378"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8996" name="Rectangle 133"/>
            <p:cNvSpPr>
              <a:spLocks noChangeArrowheads="1"/>
            </p:cNvSpPr>
            <p:nvPr/>
          </p:nvSpPr>
          <p:spPr bwMode="auto">
            <a:xfrm>
              <a:off x="1552"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38997" name="Rectangle 134"/>
            <p:cNvSpPr>
              <a:spLocks noChangeArrowheads="1"/>
            </p:cNvSpPr>
            <p:nvPr/>
          </p:nvSpPr>
          <p:spPr bwMode="auto">
            <a:xfrm>
              <a:off x="1552"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38953" name="Group 135"/>
          <p:cNvGrpSpPr>
            <a:grpSpLocks/>
          </p:cNvGrpSpPr>
          <p:nvPr/>
        </p:nvGrpSpPr>
        <p:grpSpPr bwMode="auto">
          <a:xfrm>
            <a:off x="1468438" y="5226050"/>
            <a:ext cx="598488" cy="1476375"/>
            <a:chOff x="1117" y="1948"/>
            <a:chExt cx="377" cy="930"/>
          </a:xfrm>
        </p:grpSpPr>
        <p:sp>
          <p:nvSpPr>
            <p:cNvPr id="38992" name="Rectangle 136"/>
            <p:cNvSpPr>
              <a:spLocks noChangeArrowheads="1"/>
            </p:cNvSpPr>
            <p:nvPr/>
          </p:nvSpPr>
          <p:spPr bwMode="auto">
            <a:xfrm>
              <a:off x="1117" y="256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8993" name="Rectangle 137"/>
            <p:cNvSpPr>
              <a:spLocks noChangeArrowheads="1"/>
            </p:cNvSpPr>
            <p:nvPr/>
          </p:nvSpPr>
          <p:spPr bwMode="auto">
            <a:xfrm>
              <a:off x="1117" y="2258"/>
              <a:ext cx="37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8994" name="Rectangle 138"/>
            <p:cNvSpPr>
              <a:spLocks noChangeArrowheads="1"/>
            </p:cNvSpPr>
            <p:nvPr/>
          </p:nvSpPr>
          <p:spPr bwMode="auto">
            <a:xfrm>
              <a:off x="1117" y="1948"/>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grpSp>
      <p:sp>
        <p:nvSpPr>
          <p:cNvPr id="38955" name="Rectangle 140"/>
          <p:cNvSpPr>
            <a:spLocks noChangeArrowheads="1"/>
          </p:cNvSpPr>
          <p:nvPr/>
        </p:nvSpPr>
        <p:spPr bwMode="auto">
          <a:xfrm>
            <a:off x="6862763" y="4495800"/>
            <a:ext cx="598488"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B</a:t>
            </a:r>
          </a:p>
        </p:txBody>
      </p:sp>
      <p:grpSp>
        <p:nvGrpSpPr>
          <p:cNvPr id="3" name="Group 2"/>
          <p:cNvGrpSpPr/>
          <p:nvPr/>
        </p:nvGrpSpPr>
        <p:grpSpPr>
          <a:xfrm>
            <a:off x="5664200" y="4495800"/>
            <a:ext cx="1198563" cy="2206625"/>
            <a:chOff x="5664200" y="4495800"/>
            <a:chExt cx="1198563" cy="2206625"/>
          </a:xfrm>
        </p:grpSpPr>
        <p:grpSp>
          <p:nvGrpSpPr>
            <p:cNvPr id="38945" name="Group 103"/>
            <p:cNvGrpSpPr>
              <a:grpSpLocks/>
            </p:cNvGrpSpPr>
            <p:nvPr/>
          </p:nvGrpSpPr>
          <p:grpSpPr bwMode="auto">
            <a:xfrm>
              <a:off x="6262688" y="5226050"/>
              <a:ext cx="600075" cy="1476375"/>
              <a:chOff x="4195" y="2190"/>
              <a:chExt cx="378" cy="930"/>
            </a:xfrm>
          </p:grpSpPr>
          <p:sp>
            <p:nvSpPr>
              <p:cNvPr id="39016" name="Rectangle 104"/>
              <p:cNvSpPr>
                <a:spLocks noChangeArrowheads="1"/>
              </p:cNvSpPr>
              <p:nvPr/>
            </p:nvSpPr>
            <p:spPr bwMode="auto">
              <a:xfrm>
                <a:off x="4195"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17" name="Rectangle 105"/>
              <p:cNvSpPr>
                <a:spLocks noChangeArrowheads="1"/>
              </p:cNvSpPr>
              <p:nvPr/>
            </p:nvSpPr>
            <p:spPr bwMode="auto">
              <a:xfrm>
                <a:off x="4195" y="250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18" name="Rectangle 106"/>
              <p:cNvSpPr>
                <a:spLocks noChangeArrowheads="1"/>
              </p:cNvSpPr>
              <p:nvPr/>
            </p:nvSpPr>
            <p:spPr bwMode="auto">
              <a:xfrm>
                <a:off x="4195"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38946" name="Group 107"/>
            <p:cNvGrpSpPr>
              <a:grpSpLocks/>
            </p:cNvGrpSpPr>
            <p:nvPr/>
          </p:nvGrpSpPr>
          <p:grpSpPr bwMode="auto">
            <a:xfrm>
              <a:off x="5664200" y="5226050"/>
              <a:ext cx="598488" cy="1476375"/>
              <a:chOff x="3818" y="2190"/>
              <a:chExt cx="377" cy="930"/>
            </a:xfrm>
          </p:grpSpPr>
          <p:sp>
            <p:nvSpPr>
              <p:cNvPr id="39013" name="Rectangle 108"/>
              <p:cNvSpPr>
                <a:spLocks noChangeArrowheads="1"/>
              </p:cNvSpPr>
              <p:nvPr/>
            </p:nvSpPr>
            <p:spPr bwMode="auto">
              <a:xfrm>
                <a:off x="3818" y="281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14" name="Rectangle 109"/>
              <p:cNvSpPr>
                <a:spLocks noChangeArrowheads="1"/>
              </p:cNvSpPr>
              <p:nvPr/>
            </p:nvSpPr>
            <p:spPr bwMode="auto">
              <a:xfrm>
                <a:off x="3818" y="2500"/>
                <a:ext cx="377"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15" name="Rectangle 110"/>
              <p:cNvSpPr>
                <a:spLocks noChangeArrowheads="1"/>
              </p:cNvSpPr>
              <p:nvPr/>
            </p:nvSpPr>
            <p:spPr bwMode="auto">
              <a:xfrm>
                <a:off x="3818"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sp>
          <p:nvSpPr>
            <p:cNvPr id="38956" name="Rectangle 141"/>
            <p:cNvSpPr>
              <a:spLocks noChangeArrowheads="1"/>
            </p:cNvSpPr>
            <p:nvPr/>
          </p:nvSpPr>
          <p:spPr bwMode="auto">
            <a:xfrm>
              <a:off x="6262688" y="4495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sp>
          <p:nvSpPr>
            <p:cNvPr id="38957" name="Rectangle 142"/>
            <p:cNvSpPr>
              <a:spLocks noChangeArrowheads="1"/>
            </p:cNvSpPr>
            <p:nvPr/>
          </p:nvSpPr>
          <p:spPr bwMode="auto">
            <a:xfrm>
              <a:off x="5664200" y="4495800"/>
              <a:ext cx="598488"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grpSp>
      <p:sp>
        <p:nvSpPr>
          <p:cNvPr id="38958" name="Rectangle 143"/>
          <p:cNvSpPr>
            <a:spLocks noChangeArrowheads="1"/>
          </p:cNvSpPr>
          <p:nvPr/>
        </p:nvSpPr>
        <p:spPr bwMode="auto">
          <a:xfrm>
            <a:off x="5064125" y="44958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C</a:t>
            </a:r>
          </a:p>
        </p:txBody>
      </p:sp>
      <p:grpSp>
        <p:nvGrpSpPr>
          <p:cNvPr id="2" name="Group 1"/>
          <p:cNvGrpSpPr/>
          <p:nvPr/>
        </p:nvGrpSpPr>
        <p:grpSpPr>
          <a:xfrm>
            <a:off x="3865563" y="4495800"/>
            <a:ext cx="1198563" cy="2206625"/>
            <a:chOff x="3865563" y="4495800"/>
            <a:chExt cx="1198563" cy="2206625"/>
          </a:xfrm>
        </p:grpSpPr>
        <p:grpSp>
          <p:nvGrpSpPr>
            <p:cNvPr id="38948" name="Group 115"/>
            <p:cNvGrpSpPr>
              <a:grpSpLocks/>
            </p:cNvGrpSpPr>
            <p:nvPr/>
          </p:nvGrpSpPr>
          <p:grpSpPr bwMode="auto">
            <a:xfrm>
              <a:off x="4465638" y="5226050"/>
              <a:ext cx="598488" cy="1476375"/>
              <a:chOff x="3063" y="2190"/>
              <a:chExt cx="377" cy="930"/>
            </a:xfrm>
          </p:grpSpPr>
          <p:sp>
            <p:nvSpPr>
              <p:cNvPr id="39007" name="Rectangle 116"/>
              <p:cNvSpPr>
                <a:spLocks noChangeArrowheads="1"/>
              </p:cNvSpPr>
              <p:nvPr/>
            </p:nvSpPr>
            <p:spPr bwMode="auto">
              <a:xfrm>
                <a:off x="3063" y="2810"/>
                <a:ext cx="377"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08" name="Rectangle 117"/>
              <p:cNvSpPr>
                <a:spLocks noChangeArrowheads="1"/>
              </p:cNvSpPr>
              <p:nvPr/>
            </p:nvSpPr>
            <p:spPr bwMode="auto">
              <a:xfrm>
                <a:off x="3063" y="2500"/>
                <a:ext cx="377"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09" name="Rectangle 118"/>
              <p:cNvSpPr>
                <a:spLocks noChangeArrowheads="1"/>
              </p:cNvSpPr>
              <p:nvPr/>
            </p:nvSpPr>
            <p:spPr bwMode="auto">
              <a:xfrm>
                <a:off x="3063"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38949" name="Group 119"/>
            <p:cNvGrpSpPr>
              <a:grpSpLocks/>
            </p:cNvGrpSpPr>
            <p:nvPr/>
          </p:nvGrpSpPr>
          <p:grpSpPr bwMode="auto">
            <a:xfrm>
              <a:off x="3865563" y="5226050"/>
              <a:ext cx="600075" cy="1476375"/>
              <a:chOff x="2685" y="2190"/>
              <a:chExt cx="378" cy="930"/>
            </a:xfrm>
          </p:grpSpPr>
          <p:sp>
            <p:nvSpPr>
              <p:cNvPr id="39004" name="Rectangle 120"/>
              <p:cNvSpPr>
                <a:spLocks noChangeArrowheads="1"/>
              </p:cNvSpPr>
              <p:nvPr/>
            </p:nvSpPr>
            <p:spPr bwMode="auto">
              <a:xfrm>
                <a:off x="2685"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05" name="Rectangle 121"/>
              <p:cNvSpPr>
                <a:spLocks noChangeArrowheads="1"/>
              </p:cNvSpPr>
              <p:nvPr/>
            </p:nvSpPr>
            <p:spPr bwMode="auto">
              <a:xfrm>
                <a:off x="2685" y="250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06" name="Rectangle 122"/>
              <p:cNvSpPr>
                <a:spLocks noChangeArrowheads="1"/>
              </p:cNvSpPr>
              <p:nvPr/>
            </p:nvSpPr>
            <p:spPr bwMode="auto">
              <a:xfrm>
                <a:off x="2685"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sp>
          <p:nvSpPr>
            <p:cNvPr id="38959" name="Rectangle 144"/>
            <p:cNvSpPr>
              <a:spLocks noChangeArrowheads="1"/>
            </p:cNvSpPr>
            <p:nvPr/>
          </p:nvSpPr>
          <p:spPr bwMode="auto">
            <a:xfrm>
              <a:off x="4465638" y="4495800"/>
              <a:ext cx="598488" cy="730250"/>
            </a:xfrm>
            <a:prstGeom prst="rect">
              <a:avLst/>
            </a:prstGeom>
            <a:noFill/>
            <a:ln>
              <a:noFill/>
            </a:ln>
            <a:effectLst/>
            <a:extLst>
              <a:ext uri="{909E8E84-426E-40dd-AFC4-6F175D3DCCD1}">
                <a14:hiddenFill xmlns:a14="http://schemas.microsoft.com/office/drawing/2010/main" xmlns="">
                  <a:solidFill>
                    <a:srgbClr val="FFFF00"/>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38960" name="Rectangle 145"/>
            <p:cNvSpPr>
              <a:spLocks noChangeArrowheads="1"/>
            </p:cNvSpPr>
            <p:nvPr/>
          </p:nvSpPr>
          <p:spPr bwMode="auto">
            <a:xfrm>
              <a:off x="3865563" y="4495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grpSp>
      <p:sp>
        <p:nvSpPr>
          <p:cNvPr id="38961" name="Rectangle 146"/>
          <p:cNvSpPr>
            <a:spLocks noChangeArrowheads="1"/>
          </p:cNvSpPr>
          <p:nvPr/>
        </p:nvSpPr>
        <p:spPr bwMode="auto">
          <a:xfrm>
            <a:off x="3265488" y="4495800"/>
            <a:ext cx="600075"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dirty="0">
                <a:latin typeface="Gill Sans" charset="0"/>
                <a:ea typeface="Gill Sans" charset="0"/>
                <a:cs typeface="Gill Sans" charset="0"/>
              </a:rPr>
              <a:t>D</a:t>
            </a:r>
          </a:p>
        </p:txBody>
      </p:sp>
      <p:sp>
        <p:nvSpPr>
          <p:cNvPr id="38962" name="Rectangle 147"/>
          <p:cNvSpPr>
            <a:spLocks noChangeArrowheads="1"/>
          </p:cNvSpPr>
          <p:nvPr/>
        </p:nvSpPr>
        <p:spPr bwMode="auto">
          <a:xfrm>
            <a:off x="2667000" y="4495800"/>
            <a:ext cx="598488" cy="730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38963" name="Rectangle 148"/>
          <p:cNvSpPr>
            <a:spLocks noChangeArrowheads="1"/>
          </p:cNvSpPr>
          <p:nvPr/>
        </p:nvSpPr>
        <p:spPr bwMode="auto">
          <a:xfrm>
            <a:off x="2066925" y="4495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B</a:t>
            </a:r>
          </a:p>
        </p:txBody>
      </p:sp>
      <p:sp>
        <p:nvSpPr>
          <p:cNvPr id="38964" name="Rectangle 149"/>
          <p:cNvSpPr>
            <a:spLocks noChangeArrowheads="1"/>
          </p:cNvSpPr>
          <p:nvPr/>
        </p:nvSpPr>
        <p:spPr bwMode="auto">
          <a:xfrm>
            <a:off x="1468438" y="4495800"/>
            <a:ext cx="598488" cy="730250"/>
          </a:xfrm>
          <a:prstGeom prst="rect">
            <a:avLst/>
          </a:prstGeom>
          <a:noFill/>
          <a:ln>
            <a:noFill/>
          </a:ln>
          <a:effectLst/>
          <a:extLst>
            <a:ext uri="{909E8E84-426E-40dd-AFC4-6F175D3DCCD1}">
              <a14:hiddenFill xmlns:a14="http://schemas.microsoft.com/office/drawing/2010/main" xmlns="">
                <a:solidFill>
                  <a:srgbClr val="99FF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A</a:t>
            </a:r>
          </a:p>
        </p:txBody>
      </p:sp>
      <p:grpSp>
        <p:nvGrpSpPr>
          <p:cNvPr id="4" name="Group 3"/>
          <p:cNvGrpSpPr/>
          <p:nvPr/>
        </p:nvGrpSpPr>
        <p:grpSpPr>
          <a:xfrm>
            <a:off x="7461250" y="4495800"/>
            <a:ext cx="1216025" cy="2206625"/>
            <a:chOff x="7461250" y="4495800"/>
            <a:chExt cx="1216025" cy="2206625"/>
          </a:xfrm>
        </p:grpSpPr>
        <p:grpSp>
          <p:nvGrpSpPr>
            <p:cNvPr id="38942" name="Group 91"/>
            <p:cNvGrpSpPr>
              <a:grpSpLocks/>
            </p:cNvGrpSpPr>
            <p:nvPr/>
          </p:nvGrpSpPr>
          <p:grpSpPr bwMode="auto">
            <a:xfrm>
              <a:off x="8051800" y="5226050"/>
              <a:ext cx="600075" cy="1476375"/>
              <a:chOff x="4950" y="2190"/>
              <a:chExt cx="378" cy="930"/>
            </a:xfrm>
          </p:grpSpPr>
          <p:sp>
            <p:nvSpPr>
              <p:cNvPr id="39025" name="Rectangle 92"/>
              <p:cNvSpPr>
                <a:spLocks noChangeArrowheads="1"/>
              </p:cNvSpPr>
              <p:nvPr/>
            </p:nvSpPr>
            <p:spPr bwMode="auto">
              <a:xfrm>
                <a:off x="4950"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26" name="Rectangle 93"/>
              <p:cNvSpPr>
                <a:spLocks noChangeArrowheads="1"/>
              </p:cNvSpPr>
              <p:nvPr/>
            </p:nvSpPr>
            <p:spPr bwMode="auto">
              <a:xfrm>
                <a:off x="4950" y="250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27" name="Rectangle 94"/>
              <p:cNvSpPr>
                <a:spLocks noChangeArrowheads="1"/>
              </p:cNvSpPr>
              <p:nvPr/>
            </p:nvSpPr>
            <p:spPr bwMode="auto">
              <a:xfrm>
                <a:off x="4950" y="219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grpSp>
          <p:nvGrpSpPr>
            <p:cNvPr id="38943" name="Group 95"/>
            <p:cNvGrpSpPr>
              <a:grpSpLocks/>
            </p:cNvGrpSpPr>
            <p:nvPr/>
          </p:nvGrpSpPr>
          <p:grpSpPr bwMode="auto">
            <a:xfrm>
              <a:off x="7461250" y="5226050"/>
              <a:ext cx="600075" cy="1476375"/>
              <a:chOff x="4950" y="2190"/>
              <a:chExt cx="378" cy="930"/>
            </a:xfrm>
          </p:grpSpPr>
          <p:sp>
            <p:nvSpPr>
              <p:cNvPr id="39022" name="Rectangle 96"/>
              <p:cNvSpPr>
                <a:spLocks noChangeArrowheads="1"/>
              </p:cNvSpPr>
              <p:nvPr/>
            </p:nvSpPr>
            <p:spPr bwMode="auto">
              <a:xfrm>
                <a:off x="4950" y="2810"/>
                <a:ext cx="378" cy="310"/>
              </a:xfrm>
              <a:prstGeom prst="rect">
                <a:avLst/>
              </a:prstGeom>
              <a:solidFill>
                <a:srgbClr val="FFFF00"/>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23" name="Rectangle 97"/>
              <p:cNvSpPr>
                <a:spLocks noChangeArrowheads="1"/>
              </p:cNvSpPr>
              <p:nvPr/>
            </p:nvSpPr>
            <p:spPr bwMode="auto">
              <a:xfrm>
                <a:off x="4950" y="2500"/>
                <a:ext cx="378" cy="310"/>
              </a:xfrm>
              <a:prstGeom prst="rect">
                <a:avLst/>
              </a:prstGeom>
              <a:solidFill>
                <a:schemeClr val="accent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sp>
            <p:nvSpPr>
              <p:cNvPr id="39024" name="Rectangle 98"/>
              <p:cNvSpPr>
                <a:spLocks noChangeArrowheads="1"/>
              </p:cNvSpPr>
              <p:nvPr/>
            </p:nvSpPr>
            <p:spPr bwMode="auto">
              <a:xfrm>
                <a:off x="4950" y="2190"/>
                <a:ext cx="378" cy="310"/>
              </a:xfrm>
              <a:prstGeom prst="rect">
                <a:avLst/>
              </a:prstGeom>
              <a:solidFill>
                <a:srgbClr val="FF66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endParaRPr lang="ko-KR" altLang="en-US" sz="2400" b="0">
                  <a:latin typeface="Gill Sans" charset="0"/>
                  <a:ea typeface="Gill Sans" charset="0"/>
                  <a:cs typeface="Gill Sans" charset="0"/>
                </a:endParaRPr>
              </a:p>
            </p:txBody>
          </p:sp>
        </p:grpSp>
        <p:sp>
          <p:nvSpPr>
            <p:cNvPr id="38954" name="Rectangle 139"/>
            <p:cNvSpPr>
              <a:spLocks noChangeArrowheads="1"/>
            </p:cNvSpPr>
            <p:nvPr/>
          </p:nvSpPr>
          <p:spPr bwMode="auto">
            <a:xfrm>
              <a:off x="7461250" y="4495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C</a:t>
              </a:r>
            </a:p>
          </p:txBody>
        </p:sp>
        <p:sp>
          <p:nvSpPr>
            <p:cNvPr id="38965" name="Rectangle 150"/>
            <p:cNvSpPr>
              <a:spLocks noChangeArrowheads="1"/>
            </p:cNvSpPr>
            <p:nvPr/>
          </p:nvSpPr>
          <p:spPr bwMode="auto">
            <a:xfrm>
              <a:off x="8077200" y="4495800"/>
              <a:ext cx="600075" cy="730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D</a:t>
              </a:r>
            </a:p>
          </p:txBody>
        </p:sp>
      </p:grpSp>
      <p:grpSp>
        <p:nvGrpSpPr>
          <p:cNvPr id="38966" name="Group 151"/>
          <p:cNvGrpSpPr>
            <a:grpSpLocks/>
          </p:cNvGrpSpPr>
          <p:nvPr/>
        </p:nvGrpSpPr>
        <p:grpSpPr bwMode="auto">
          <a:xfrm>
            <a:off x="457200" y="4495800"/>
            <a:ext cx="8204200" cy="2206625"/>
            <a:chOff x="240" y="1440"/>
            <a:chExt cx="5168" cy="1390"/>
          </a:xfrm>
        </p:grpSpPr>
        <p:sp>
          <p:nvSpPr>
            <p:cNvPr id="38967" name="Rectangle 152"/>
            <p:cNvSpPr>
              <a:spLocks noChangeArrowheads="1"/>
            </p:cNvSpPr>
            <p:nvPr/>
          </p:nvSpPr>
          <p:spPr bwMode="auto">
            <a:xfrm>
              <a:off x="240" y="2520"/>
              <a:ext cx="637" cy="310"/>
            </a:xfrm>
            <a:prstGeom prst="rect">
              <a:avLst/>
            </a:prstGeom>
            <a:solidFill>
              <a:schemeClr val="bg1"/>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3</a:t>
              </a:r>
            </a:p>
          </p:txBody>
        </p:sp>
        <p:sp>
          <p:nvSpPr>
            <p:cNvPr id="38968" name="Rectangle 153"/>
            <p:cNvSpPr>
              <a:spLocks noChangeArrowheads="1"/>
            </p:cNvSpPr>
            <p:nvPr/>
          </p:nvSpPr>
          <p:spPr bwMode="auto">
            <a:xfrm>
              <a:off x="240" y="221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2</a:t>
              </a:r>
            </a:p>
          </p:txBody>
        </p:sp>
        <p:sp>
          <p:nvSpPr>
            <p:cNvPr id="38969" name="Rectangle 154"/>
            <p:cNvSpPr>
              <a:spLocks noChangeArrowheads="1"/>
            </p:cNvSpPr>
            <p:nvPr/>
          </p:nvSpPr>
          <p:spPr bwMode="auto">
            <a:xfrm>
              <a:off x="240" y="1900"/>
              <a:ext cx="637" cy="31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nSpc>
                  <a:spcPct val="90000"/>
                </a:lnSpc>
                <a:spcBef>
                  <a:spcPct val="30000"/>
                </a:spcBef>
              </a:pPr>
              <a:r>
                <a:rPr lang="en-US" altLang="ko-KR" sz="2400" b="0">
                  <a:latin typeface="Gill Sans" charset="0"/>
                  <a:ea typeface="Gill Sans" charset="0"/>
                  <a:cs typeface="Gill Sans" charset="0"/>
                </a:rPr>
                <a:t>1</a:t>
              </a:r>
            </a:p>
          </p:txBody>
        </p:sp>
        <p:sp>
          <p:nvSpPr>
            <p:cNvPr id="38970" name="Rectangle 155"/>
            <p:cNvSpPr>
              <a:spLocks noChangeArrowheads="1"/>
            </p:cNvSpPr>
            <p:nvPr/>
          </p:nvSpPr>
          <p:spPr bwMode="auto">
            <a:xfrm>
              <a:off x="240" y="1460"/>
              <a:ext cx="637" cy="46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lgn="r">
                <a:lnSpc>
                  <a:spcPct val="50000"/>
                </a:lnSpc>
                <a:spcBef>
                  <a:spcPct val="30000"/>
                </a:spcBef>
              </a:pPr>
              <a:r>
                <a:rPr lang="en-US" altLang="ko-KR" sz="2400" b="0" dirty="0">
                  <a:latin typeface="Gill Sans" charset="0"/>
                  <a:ea typeface="Gill Sans" charset="0"/>
                  <a:cs typeface="Gill Sans" charset="0"/>
                </a:rPr>
                <a:t>Ref:</a:t>
              </a:r>
            </a:p>
            <a:p>
              <a:pPr algn="l">
                <a:lnSpc>
                  <a:spcPct val="90000"/>
                </a:lnSpc>
                <a:spcBef>
                  <a:spcPct val="30000"/>
                </a:spcBef>
              </a:pPr>
              <a:r>
                <a:rPr lang="en-US" altLang="ko-KR" sz="2400" b="0" dirty="0">
                  <a:latin typeface="Gill Sans" charset="0"/>
                  <a:ea typeface="Gill Sans" charset="0"/>
                  <a:cs typeface="Gill Sans" charset="0"/>
                </a:rPr>
                <a:t>Page:</a:t>
              </a:r>
            </a:p>
          </p:txBody>
        </p:sp>
        <p:sp>
          <p:nvSpPr>
            <p:cNvPr id="38971" name="Line 156"/>
            <p:cNvSpPr>
              <a:spLocks noChangeShapeType="1"/>
            </p:cNvSpPr>
            <p:nvPr/>
          </p:nvSpPr>
          <p:spPr bwMode="auto">
            <a:xfrm>
              <a:off x="240" y="1900"/>
              <a:ext cx="5168" cy="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nvGrpSpPr>
            <p:cNvPr id="38972" name="Group 157"/>
            <p:cNvGrpSpPr>
              <a:grpSpLocks/>
            </p:cNvGrpSpPr>
            <p:nvPr/>
          </p:nvGrpSpPr>
          <p:grpSpPr bwMode="auto">
            <a:xfrm>
              <a:off x="240" y="2210"/>
              <a:ext cx="5161" cy="310"/>
              <a:chOff x="240" y="2210"/>
              <a:chExt cx="4790" cy="310"/>
            </a:xfrm>
          </p:grpSpPr>
          <p:sp>
            <p:nvSpPr>
              <p:cNvPr id="38990" name="Line 158"/>
              <p:cNvSpPr>
                <a:spLocks noChangeShapeType="1"/>
              </p:cNvSpPr>
              <p:nvPr/>
            </p:nvSpPr>
            <p:spPr bwMode="auto">
              <a:xfrm>
                <a:off x="240" y="221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91" name="Line 159"/>
              <p:cNvSpPr>
                <a:spLocks noChangeShapeType="1"/>
              </p:cNvSpPr>
              <p:nvPr/>
            </p:nvSpPr>
            <p:spPr bwMode="auto">
              <a:xfrm>
                <a:off x="240" y="252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
          <p:nvSpPr>
            <p:cNvPr id="38973" name="Line 160"/>
            <p:cNvSpPr>
              <a:spLocks noChangeShapeType="1"/>
            </p:cNvSpPr>
            <p:nvPr/>
          </p:nvSpPr>
          <p:spPr bwMode="auto">
            <a:xfrm>
              <a:off x="240"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74" name="Line 161"/>
            <p:cNvSpPr>
              <a:spLocks noChangeShapeType="1"/>
            </p:cNvSpPr>
            <p:nvPr/>
          </p:nvSpPr>
          <p:spPr bwMode="auto">
            <a:xfrm>
              <a:off x="877" y="1440"/>
              <a:ext cx="0" cy="139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75" name="Line 162"/>
            <p:cNvSpPr>
              <a:spLocks noChangeShapeType="1"/>
            </p:cNvSpPr>
            <p:nvPr/>
          </p:nvSpPr>
          <p:spPr bwMode="auto">
            <a:xfrm>
              <a:off x="1254"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76" name="Line 163"/>
            <p:cNvSpPr>
              <a:spLocks noChangeShapeType="1"/>
            </p:cNvSpPr>
            <p:nvPr/>
          </p:nvSpPr>
          <p:spPr bwMode="auto">
            <a:xfrm>
              <a:off x="163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77" name="Line 164"/>
            <p:cNvSpPr>
              <a:spLocks noChangeShapeType="1"/>
            </p:cNvSpPr>
            <p:nvPr/>
          </p:nvSpPr>
          <p:spPr bwMode="auto">
            <a:xfrm>
              <a:off x="2009"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78" name="Line 165"/>
            <p:cNvSpPr>
              <a:spLocks noChangeShapeType="1"/>
            </p:cNvSpPr>
            <p:nvPr/>
          </p:nvSpPr>
          <p:spPr bwMode="auto">
            <a:xfrm>
              <a:off x="2387"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79" name="Line 166"/>
            <p:cNvSpPr>
              <a:spLocks noChangeShapeType="1"/>
            </p:cNvSpPr>
            <p:nvPr/>
          </p:nvSpPr>
          <p:spPr bwMode="auto">
            <a:xfrm>
              <a:off x="276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80" name="Line 167"/>
            <p:cNvSpPr>
              <a:spLocks noChangeShapeType="1"/>
            </p:cNvSpPr>
            <p:nvPr/>
          </p:nvSpPr>
          <p:spPr bwMode="auto">
            <a:xfrm>
              <a:off x="314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81" name="Line 168"/>
            <p:cNvSpPr>
              <a:spLocks noChangeShapeType="1"/>
            </p:cNvSpPr>
            <p:nvPr/>
          </p:nvSpPr>
          <p:spPr bwMode="auto">
            <a:xfrm>
              <a:off x="3520"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82" name="Line 169"/>
            <p:cNvSpPr>
              <a:spLocks noChangeShapeType="1"/>
            </p:cNvSpPr>
            <p:nvPr/>
          </p:nvSpPr>
          <p:spPr bwMode="auto">
            <a:xfrm>
              <a:off x="3897"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83" name="Line 170"/>
            <p:cNvSpPr>
              <a:spLocks noChangeShapeType="1"/>
            </p:cNvSpPr>
            <p:nvPr/>
          </p:nvSpPr>
          <p:spPr bwMode="auto">
            <a:xfrm>
              <a:off x="427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84" name="Line 171"/>
            <p:cNvSpPr>
              <a:spLocks noChangeShapeType="1"/>
            </p:cNvSpPr>
            <p:nvPr/>
          </p:nvSpPr>
          <p:spPr bwMode="auto">
            <a:xfrm>
              <a:off x="465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nvGrpSpPr>
            <p:cNvPr id="38985" name="Group 172"/>
            <p:cNvGrpSpPr>
              <a:grpSpLocks/>
            </p:cNvGrpSpPr>
            <p:nvPr/>
          </p:nvGrpSpPr>
          <p:grpSpPr bwMode="auto">
            <a:xfrm>
              <a:off x="240" y="1440"/>
              <a:ext cx="5160" cy="1390"/>
              <a:chOff x="240" y="1440"/>
              <a:chExt cx="4790" cy="1390"/>
            </a:xfrm>
          </p:grpSpPr>
          <p:sp>
            <p:nvSpPr>
              <p:cNvPr id="38987" name="Line 173"/>
              <p:cNvSpPr>
                <a:spLocks noChangeShapeType="1"/>
              </p:cNvSpPr>
              <p:nvPr/>
            </p:nvSpPr>
            <p:spPr bwMode="auto">
              <a:xfrm>
                <a:off x="240" y="144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88" name="Line 174"/>
              <p:cNvSpPr>
                <a:spLocks noChangeShapeType="1"/>
              </p:cNvSpPr>
              <p:nvPr/>
            </p:nvSpPr>
            <p:spPr bwMode="auto">
              <a:xfrm>
                <a:off x="240" y="283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sp>
            <p:nvSpPr>
              <p:cNvPr id="38989" name="Line 175"/>
              <p:cNvSpPr>
                <a:spLocks noChangeShapeType="1"/>
              </p:cNvSpPr>
              <p:nvPr/>
            </p:nvSpPr>
            <p:spPr bwMode="auto">
              <a:xfrm>
                <a:off x="5030"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
          <p:nvSpPr>
            <p:cNvPr id="38986" name="Line 176"/>
            <p:cNvSpPr>
              <a:spLocks noChangeShapeType="1"/>
            </p:cNvSpPr>
            <p:nvPr/>
          </p:nvSpPr>
          <p:spPr bwMode="auto">
            <a:xfrm>
              <a:off x="5024"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sz="2000" b="0">
                <a:latin typeface="Gill Sans" charset="0"/>
                <a:ea typeface="Gill Sans" charset="0"/>
                <a:cs typeface="Gill Sans" charset="0"/>
              </a:endParaRPr>
            </a:p>
          </p:txBody>
        </p:sp>
      </p:grpSp>
    </p:spTree>
    <p:extLst>
      <p:ext uri="{BB962C8B-B14F-4D97-AF65-F5344CB8AC3E}">
        <p14:creationId xmlns:p14="http://schemas.microsoft.com/office/powerpoint/2010/main" val="40852559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96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95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895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94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895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894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955" grpId="0"/>
      <p:bldP spid="38958" grpId="0"/>
      <p:bldP spid="38961"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54" y="127081"/>
            <a:ext cx="8845754" cy="533400"/>
          </a:xfrm>
        </p:spPr>
        <p:txBody>
          <a:bodyPr/>
          <a:lstStyle/>
          <a:p>
            <a:r>
              <a:rPr lang="en-US" dirty="0"/>
              <a:t>Why it works in Practice: Working Set Model</a:t>
            </a:r>
          </a:p>
        </p:txBody>
      </p:sp>
      <p:sp>
        <p:nvSpPr>
          <p:cNvPr id="3" name="Content Placeholder 2"/>
          <p:cNvSpPr>
            <a:spLocks noGrp="1"/>
          </p:cNvSpPr>
          <p:nvPr>
            <p:ph idx="1"/>
          </p:nvPr>
        </p:nvSpPr>
        <p:spPr>
          <a:xfrm>
            <a:off x="381000" y="838200"/>
            <a:ext cx="8229600" cy="1632708"/>
          </a:xfrm>
        </p:spPr>
        <p:txBody>
          <a:bodyPr/>
          <a:lstStyle/>
          <a:p>
            <a:r>
              <a:rPr lang="en-US" dirty="0"/>
              <a:t>As a program executes it transitions through a sequence of “working sets” consisting of varying sized subsets of the address space</a:t>
            </a:r>
          </a:p>
        </p:txBody>
      </p:sp>
      <p:cxnSp>
        <p:nvCxnSpPr>
          <p:cNvPr id="8" name="Straight Arrow Connector 7"/>
          <p:cNvCxnSpPr/>
          <p:nvPr/>
        </p:nvCxnSpPr>
        <p:spPr>
          <a:xfrm>
            <a:off x="619334" y="5524786"/>
            <a:ext cx="763575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3856536" y="5555023"/>
            <a:ext cx="822661" cy="461665"/>
          </a:xfrm>
          <a:prstGeom prst="rect">
            <a:avLst/>
          </a:prstGeom>
          <a:noFill/>
        </p:spPr>
        <p:txBody>
          <a:bodyPr wrap="none" rtlCol="0">
            <a:spAutoFit/>
          </a:bodyPr>
          <a:lstStyle/>
          <a:p>
            <a:r>
              <a:rPr lang="en-US" sz="2400" b="0" dirty="0">
                <a:latin typeface="Gill Sans" charset="0"/>
                <a:ea typeface="Gill Sans" charset="0"/>
                <a:cs typeface="Gill Sans" charset="0"/>
              </a:rPr>
              <a:t>Time</a:t>
            </a:r>
          </a:p>
        </p:txBody>
      </p:sp>
      <p:cxnSp>
        <p:nvCxnSpPr>
          <p:cNvPr id="11" name="Straight Arrow Connector 10"/>
          <p:cNvCxnSpPr/>
          <p:nvPr/>
        </p:nvCxnSpPr>
        <p:spPr>
          <a:xfrm flipV="1">
            <a:off x="1057823" y="2470908"/>
            <a:ext cx="0" cy="305387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rot="16200000">
            <a:off x="226154" y="3590873"/>
            <a:ext cx="1201676" cy="461665"/>
          </a:xfrm>
          <a:prstGeom prst="rect">
            <a:avLst/>
          </a:prstGeom>
          <a:noFill/>
        </p:spPr>
        <p:txBody>
          <a:bodyPr wrap="none" rtlCol="0">
            <a:spAutoFit/>
          </a:bodyPr>
          <a:lstStyle/>
          <a:p>
            <a:r>
              <a:rPr lang="en-US" sz="2400" b="0" dirty="0">
                <a:latin typeface="Gill Sans" charset="0"/>
                <a:ea typeface="Gill Sans" charset="0"/>
                <a:cs typeface="Gill Sans" charset="0"/>
              </a:rPr>
              <a:t>Address</a:t>
            </a:r>
          </a:p>
        </p:txBody>
      </p:sp>
      <p:sp>
        <p:nvSpPr>
          <p:cNvPr id="13" name="Rounded Rectangle 12"/>
          <p:cNvSpPr/>
          <p:nvPr/>
        </p:nvSpPr>
        <p:spPr>
          <a:xfrm>
            <a:off x="1435830" y="4269974"/>
            <a:ext cx="715890" cy="529138"/>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14" name="Rounded Rectangle 13"/>
          <p:cNvSpPr/>
          <p:nvPr/>
        </p:nvSpPr>
        <p:spPr>
          <a:xfrm>
            <a:off x="1435829" y="3604773"/>
            <a:ext cx="1360827" cy="273346"/>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15" name="Rounded Rectangle 14"/>
          <p:cNvSpPr/>
          <p:nvPr/>
        </p:nvSpPr>
        <p:spPr>
          <a:xfrm>
            <a:off x="2438710" y="4150808"/>
            <a:ext cx="1749013" cy="1116967"/>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16" name="Rounded Rectangle 15"/>
          <p:cNvSpPr/>
          <p:nvPr/>
        </p:nvSpPr>
        <p:spPr>
          <a:xfrm>
            <a:off x="2591110" y="2803507"/>
            <a:ext cx="1749013" cy="636182"/>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17" name="Rounded Rectangle 16"/>
          <p:cNvSpPr/>
          <p:nvPr/>
        </p:nvSpPr>
        <p:spPr>
          <a:xfrm>
            <a:off x="3856536" y="3621110"/>
            <a:ext cx="1360827" cy="273346"/>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18" name="Rounded Rectangle 17"/>
          <p:cNvSpPr/>
          <p:nvPr/>
        </p:nvSpPr>
        <p:spPr>
          <a:xfrm>
            <a:off x="4859418" y="4120571"/>
            <a:ext cx="507689" cy="529138"/>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19" name="Rounded Rectangle 18"/>
          <p:cNvSpPr/>
          <p:nvPr/>
        </p:nvSpPr>
        <p:spPr>
          <a:xfrm>
            <a:off x="4757973" y="2470908"/>
            <a:ext cx="972021" cy="529138"/>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20" name="Rounded Rectangle 19"/>
          <p:cNvSpPr/>
          <p:nvPr/>
        </p:nvSpPr>
        <p:spPr>
          <a:xfrm>
            <a:off x="5581447" y="3636837"/>
            <a:ext cx="1360827" cy="273346"/>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21" name="Rounded Rectangle 20"/>
          <p:cNvSpPr/>
          <p:nvPr/>
        </p:nvSpPr>
        <p:spPr>
          <a:xfrm>
            <a:off x="6942274" y="2634210"/>
            <a:ext cx="457462" cy="2164902"/>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22" name="Rounded Rectangle 21"/>
          <p:cNvSpPr/>
          <p:nvPr/>
        </p:nvSpPr>
        <p:spPr>
          <a:xfrm>
            <a:off x="6719322" y="4982357"/>
            <a:ext cx="1360827" cy="273346"/>
          </a:xfrm>
          <a:prstGeom prst="roundRect">
            <a:avLst/>
          </a:prstGeom>
          <a:effectLst>
            <a:glow rad="101600">
              <a:schemeClr val="accent1">
                <a:lumMod val="20000"/>
                <a:lumOff val="80000"/>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0">
              <a:latin typeface="Gill Sans" charset="0"/>
              <a:ea typeface="Gill Sans" charset="0"/>
              <a:cs typeface="Gill Sans" charset="0"/>
            </a:endParaRPr>
          </a:p>
        </p:txBody>
      </p:sp>
      <p:sp>
        <p:nvSpPr>
          <p:cNvPr id="4" name="Rounded Rectangle 3"/>
          <p:cNvSpPr/>
          <p:nvPr/>
        </p:nvSpPr>
        <p:spPr bwMode="auto">
          <a:xfrm>
            <a:off x="-457200" y="2438400"/>
            <a:ext cx="381000" cy="3124200"/>
          </a:xfrm>
          <a:prstGeom prst="roundRect">
            <a:avLst/>
          </a:prstGeom>
          <a:noFill/>
          <a:ln w="5715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u="none" strike="noStrike" cap="none" normalizeH="0" baseline="0">
              <a:ln>
                <a:noFill/>
              </a:ln>
              <a:solidFill>
                <a:schemeClr val="tx1"/>
              </a:solidFill>
              <a:effectLst/>
              <a:latin typeface="Gill Sans" charset="0"/>
              <a:ea typeface="Gill Sans" charset="0"/>
              <a:cs typeface="Gill Sans" charset="0"/>
            </a:endParaRPr>
          </a:p>
        </p:txBody>
      </p:sp>
    </p:spTree>
    <p:extLst>
      <p:ext uri="{BB962C8B-B14F-4D97-AF65-F5344CB8AC3E}">
        <p14:creationId xmlns:p14="http://schemas.microsoft.com/office/powerpoint/2010/main" val="175783184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0.14584 0.00556 L 0.92917 0.00556 " pathEditMode="fixed" rAng="0" ptsTypes="AA">
                                      <p:cBhvr>
                                        <p:cTn id="6" dur="2000" fill="hold"/>
                                        <p:tgtEl>
                                          <p:spTgt spid="4"/>
                                        </p:tgtEl>
                                        <p:attrNameLst>
                                          <p:attrName>ppt_x</p:attrName>
                                          <p:attrName>ppt_y</p:attrName>
                                        </p:attrNameLst>
                                      </p:cBhvr>
                                      <p:rCtr x="39167"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2">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4">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5">
            <p:tnLst>
              <p:par>
                <p:cTn presetID="2" presetClass="entr" presetSubtype="2" fill="hold" nodeType="with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 lvl="1">
            <p:tnLst>
              <p:par>
                <p:cTn presetID="2" presetClass="entr" presetSubtype="2"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P spid="4"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152400" y="76200"/>
            <a:ext cx="8839200" cy="533400"/>
          </a:xfrm>
        </p:spPr>
        <p:txBody>
          <a:bodyPr/>
          <a:lstStyle/>
          <a:p>
            <a:r>
              <a:rPr lang="en-US" altLang="ko-KR" sz="2800" dirty="0">
                <a:ea typeface="굴림" panose="020B0600000101010101" pitchFamily="34" charset="-127"/>
              </a:rPr>
              <a:t>Graph of Page Faults Versus </a:t>
            </a:r>
            <a:br>
              <a:rPr lang="en-US" altLang="ko-KR" sz="2800" dirty="0">
                <a:ea typeface="굴림" panose="020B0600000101010101" pitchFamily="34" charset="-127"/>
              </a:rPr>
            </a:br>
            <a:r>
              <a:rPr lang="en-US" altLang="ko-KR" sz="2800" dirty="0">
                <a:ea typeface="굴림" panose="020B0600000101010101" pitchFamily="34" charset="-127"/>
              </a:rPr>
              <a:t>The Number of Frames</a:t>
            </a:r>
          </a:p>
        </p:txBody>
      </p:sp>
      <p:sp>
        <p:nvSpPr>
          <p:cNvPr id="19459" name="Rectangle 4"/>
          <p:cNvSpPr>
            <a:spLocks noGrp="1" noChangeArrowheads="1"/>
          </p:cNvSpPr>
          <p:nvPr>
            <p:ph type="body" idx="1"/>
          </p:nvPr>
        </p:nvSpPr>
        <p:spPr>
          <a:xfrm>
            <a:off x="158750" y="4167188"/>
            <a:ext cx="8785225" cy="2538412"/>
          </a:xfrm>
        </p:spPr>
        <p:txBody>
          <a:bodyPr>
            <a:noAutofit/>
          </a:bodyPr>
          <a:lstStyle/>
          <a:p>
            <a:pPr>
              <a:lnSpc>
                <a:spcPct val="80000"/>
              </a:lnSpc>
              <a:spcBef>
                <a:spcPct val="20000"/>
              </a:spcBef>
            </a:pPr>
            <a:r>
              <a:rPr lang="en-US" altLang="ko-KR" sz="2800" dirty="0">
                <a:ea typeface="굴림" panose="020B0600000101010101" pitchFamily="34" charset="-127"/>
              </a:rPr>
              <a:t>One desirable property: When you add memory the miss rate drops (stack property)</a:t>
            </a:r>
          </a:p>
          <a:p>
            <a:pPr lvl="1">
              <a:lnSpc>
                <a:spcPct val="80000"/>
              </a:lnSpc>
              <a:spcBef>
                <a:spcPct val="20000"/>
              </a:spcBef>
            </a:pPr>
            <a:r>
              <a:rPr lang="en-US" altLang="ko-KR" sz="2400" dirty="0">
                <a:ea typeface="굴림" panose="020B0600000101010101" pitchFamily="34" charset="-127"/>
              </a:rPr>
              <a:t>Does this always happen?</a:t>
            </a:r>
          </a:p>
          <a:p>
            <a:pPr lvl="1">
              <a:lnSpc>
                <a:spcPct val="80000"/>
              </a:lnSpc>
              <a:spcBef>
                <a:spcPct val="20000"/>
              </a:spcBef>
            </a:pPr>
            <a:r>
              <a:rPr lang="en-US" altLang="ko-KR" sz="2400" dirty="0">
                <a:ea typeface="굴림" panose="020B0600000101010101" pitchFamily="34" charset="-127"/>
              </a:rPr>
              <a:t>Seems like it should, right?</a:t>
            </a:r>
          </a:p>
          <a:p>
            <a:pPr>
              <a:lnSpc>
                <a:spcPct val="80000"/>
              </a:lnSpc>
              <a:spcBef>
                <a:spcPct val="20000"/>
              </a:spcBef>
            </a:pPr>
            <a:r>
              <a:rPr lang="en-US" altLang="ko-KR" sz="2800" dirty="0">
                <a:ea typeface="굴림" panose="020B0600000101010101" pitchFamily="34" charset="-127"/>
              </a:rPr>
              <a:t>No: </a:t>
            </a:r>
            <a:r>
              <a:rPr lang="en-US" altLang="ko-KR" sz="2800" dirty="0" err="1">
                <a:ea typeface="굴림" panose="020B0600000101010101" pitchFamily="34" charset="-127"/>
              </a:rPr>
              <a:t>Bélády’s</a:t>
            </a:r>
            <a:r>
              <a:rPr lang="en-US" altLang="ko-KR" sz="2800" dirty="0">
                <a:ea typeface="굴림" panose="020B0600000101010101" pitchFamily="34" charset="-127"/>
              </a:rPr>
              <a:t> anomaly </a:t>
            </a:r>
          </a:p>
          <a:p>
            <a:pPr lvl="1">
              <a:lnSpc>
                <a:spcPct val="80000"/>
              </a:lnSpc>
              <a:spcBef>
                <a:spcPct val="20000"/>
              </a:spcBef>
            </a:pPr>
            <a:r>
              <a:rPr lang="en-US" altLang="ko-KR" sz="2400" dirty="0">
                <a:ea typeface="굴림" panose="020B0600000101010101" pitchFamily="34" charset="-127"/>
              </a:rPr>
              <a:t>Certain replacement algorithms (FIFO) don’t have this obvious property!</a:t>
            </a:r>
          </a:p>
        </p:txBody>
      </p:sp>
      <p:pic>
        <p:nvPicPr>
          <p:cNvPr id="19460" name="Picture 3"/>
          <p:cNvPicPr>
            <a:picLocks noChangeAspect="1" noChangeArrowheads="1"/>
          </p:cNvPicPr>
          <p:nvPr/>
        </p:nvPicPr>
        <p:blipFill>
          <a:blip r:embed="rId3">
            <a:extLst>
              <a:ext uri="{28A0092B-C50C-407E-A947-70E740481C1C}">
                <a14:useLocalDpi xmlns:a14="http://schemas.microsoft.com/office/drawing/2010/main" val="0"/>
              </a:ext>
            </a:extLst>
          </a:blip>
          <a:srcRect l="493" t="11264" r="1244" b="11610"/>
          <a:stretch>
            <a:fillRect/>
          </a:stretch>
        </p:blipFill>
        <p:spPr bwMode="auto">
          <a:xfrm>
            <a:off x="1624013" y="711200"/>
            <a:ext cx="5646737" cy="3322638"/>
          </a:xfrm>
          <a:prstGeom prst="rect">
            <a:avLst/>
          </a:prstGeom>
          <a:noFill/>
          <a:ln w="38100" cmpd="dbl">
            <a:solidFill>
              <a:srgbClr val="CC66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4337775"/>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0" y="152400"/>
            <a:ext cx="9220200" cy="533400"/>
          </a:xfrm>
        </p:spPr>
        <p:txBody>
          <a:bodyPr/>
          <a:lstStyle/>
          <a:p>
            <a:r>
              <a:rPr lang="en-US" altLang="ko-KR" dirty="0">
                <a:ea typeface="굴림" panose="020B0600000101010101" pitchFamily="34" charset="-127"/>
              </a:rPr>
              <a:t>Adding Memory Doesn’t Always Help Fault Rate</a:t>
            </a:r>
          </a:p>
        </p:txBody>
      </p:sp>
      <p:sp>
        <p:nvSpPr>
          <p:cNvPr id="780291" name="Rectangle 3"/>
          <p:cNvSpPr>
            <a:spLocks noGrp="1" noChangeArrowheads="1"/>
          </p:cNvSpPr>
          <p:nvPr>
            <p:ph type="body" idx="1"/>
          </p:nvPr>
        </p:nvSpPr>
        <p:spPr>
          <a:xfrm>
            <a:off x="152400" y="762000"/>
            <a:ext cx="8839200" cy="6324600"/>
          </a:xfrm>
        </p:spPr>
        <p:txBody>
          <a:bodyPr>
            <a:normAutofit lnSpcReduction="10000"/>
          </a:bodyPr>
          <a:lstStyle/>
          <a:p>
            <a:pPr>
              <a:lnSpc>
                <a:spcPct val="80000"/>
              </a:lnSpc>
              <a:spcBef>
                <a:spcPct val="5000"/>
              </a:spcBef>
            </a:pPr>
            <a:r>
              <a:rPr lang="en-US" altLang="ko-KR" sz="2800" dirty="0">
                <a:ea typeface="굴림" panose="020B0600000101010101" pitchFamily="34" charset="-127"/>
              </a:rPr>
              <a:t>Does adding memory reduce number of page faults?</a:t>
            </a:r>
          </a:p>
          <a:p>
            <a:pPr lvl="1">
              <a:lnSpc>
                <a:spcPct val="80000"/>
              </a:lnSpc>
              <a:spcBef>
                <a:spcPct val="5000"/>
              </a:spcBef>
            </a:pPr>
            <a:r>
              <a:rPr lang="en-US" altLang="ko-KR" sz="2400" dirty="0">
                <a:ea typeface="굴림" panose="020B0600000101010101" pitchFamily="34" charset="-127"/>
              </a:rPr>
              <a:t>Yes for LRU and MIN</a:t>
            </a:r>
          </a:p>
          <a:p>
            <a:pPr lvl="1">
              <a:lnSpc>
                <a:spcPct val="80000"/>
              </a:lnSpc>
              <a:spcBef>
                <a:spcPct val="5000"/>
              </a:spcBef>
            </a:pPr>
            <a:r>
              <a:rPr lang="en-US" altLang="ko-KR" sz="2400" dirty="0">
                <a:ea typeface="굴림" panose="020B0600000101010101" pitchFamily="34" charset="-127"/>
              </a:rPr>
              <a:t>Not necessarily for FIFO!  (Called </a:t>
            </a:r>
            <a:r>
              <a:rPr lang="en-US" altLang="ko-KR" sz="2400" dirty="0" err="1">
                <a:ea typeface="굴림" panose="020B0600000101010101" pitchFamily="34" charset="-127"/>
              </a:rPr>
              <a:t>Bélády’s</a:t>
            </a:r>
            <a:r>
              <a:rPr lang="en-US" altLang="ko-KR" sz="2400" dirty="0">
                <a:ea typeface="굴림" panose="020B0600000101010101" pitchFamily="34" charset="-127"/>
              </a:rPr>
              <a:t> anomaly)</a:t>
            </a: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lvl="1">
              <a:lnSpc>
                <a:spcPct val="80000"/>
              </a:lnSpc>
              <a:spcBef>
                <a:spcPct val="5000"/>
              </a:spcBef>
            </a:pPr>
            <a:endParaRPr lang="en-US" altLang="ko-KR" sz="2400" dirty="0">
              <a:ea typeface="굴림" panose="020B0600000101010101" pitchFamily="34" charset="-127"/>
            </a:endParaRPr>
          </a:p>
          <a:p>
            <a:pPr>
              <a:lnSpc>
                <a:spcPct val="80000"/>
              </a:lnSpc>
              <a:spcBef>
                <a:spcPct val="5000"/>
              </a:spcBef>
            </a:pPr>
            <a:endParaRPr lang="en-US" altLang="ko-KR" sz="2800" dirty="0">
              <a:ea typeface="굴림" panose="020B0600000101010101" pitchFamily="34" charset="-127"/>
            </a:endParaRPr>
          </a:p>
          <a:p>
            <a:pPr>
              <a:lnSpc>
                <a:spcPct val="80000"/>
              </a:lnSpc>
              <a:spcBef>
                <a:spcPct val="5000"/>
              </a:spcBef>
            </a:pPr>
            <a:r>
              <a:rPr lang="en-US" altLang="ko-KR" sz="2800" dirty="0">
                <a:ea typeface="굴림" panose="020B0600000101010101" pitchFamily="34" charset="-127"/>
              </a:rPr>
              <a:t>After adding memory:</a:t>
            </a:r>
          </a:p>
          <a:p>
            <a:pPr lvl="1">
              <a:lnSpc>
                <a:spcPct val="80000"/>
              </a:lnSpc>
              <a:spcBef>
                <a:spcPct val="5000"/>
              </a:spcBef>
            </a:pPr>
            <a:r>
              <a:rPr lang="en-US" altLang="ko-KR" sz="2400" dirty="0">
                <a:ea typeface="굴림" panose="020B0600000101010101" pitchFamily="34" charset="-127"/>
              </a:rPr>
              <a:t>With FIFO, contents can be completely different</a:t>
            </a:r>
          </a:p>
          <a:p>
            <a:pPr lvl="1">
              <a:lnSpc>
                <a:spcPct val="80000"/>
              </a:lnSpc>
              <a:spcBef>
                <a:spcPct val="5000"/>
              </a:spcBef>
            </a:pPr>
            <a:r>
              <a:rPr lang="en-US" altLang="ko-KR" sz="2400" dirty="0">
                <a:ea typeface="굴림" panose="020B0600000101010101" pitchFamily="34" charset="-127"/>
              </a:rPr>
              <a:t>In contrast, with LRU or MIN, contents of memory with X pages are a subset of contents with X+1 Page</a:t>
            </a:r>
          </a:p>
        </p:txBody>
      </p:sp>
      <p:grpSp>
        <p:nvGrpSpPr>
          <p:cNvPr id="780292" name="Group 4"/>
          <p:cNvGrpSpPr>
            <a:grpSpLocks/>
          </p:cNvGrpSpPr>
          <p:nvPr/>
        </p:nvGrpSpPr>
        <p:grpSpPr bwMode="auto">
          <a:xfrm>
            <a:off x="1150938" y="1752600"/>
            <a:ext cx="6864350" cy="1624012"/>
            <a:chOff x="294" y="2786"/>
            <a:chExt cx="5178" cy="1390"/>
          </a:xfrm>
        </p:grpSpPr>
        <p:grpSp>
          <p:nvGrpSpPr>
            <p:cNvPr id="20573" name="Group 5"/>
            <p:cNvGrpSpPr>
              <a:grpSpLocks/>
            </p:cNvGrpSpPr>
            <p:nvPr/>
          </p:nvGrpSpPr>
          <p:grpSpPr bwMode="auto">
            <a:xfrm>
              <a:off x="5078" y="3246"/>
              <a:ext cx="378" cy="930"/>
              <a:chOff x="4950" y="2190"/>
              <a:chExt cx="378" cy="930"/>
            </a:xfrm>
          </p:grpSpPr>
          <p:sp>
            <p:nvSpPr>
              <p:cNvPr id="20656" name="Rectangle 6"/>
              <p:cNvSpPr>
                <a:spLocks noChangeArrowheads="1"/>
              </p:cNvSpPr>
              <p:nvPr/>
            </p:nvSpPr>
            <p:spPr bwMode="auto">
              <a:xfrm>
                <a:off x="4950"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57" name="Rectangle 7"/>
              <p:cNvSpPr>
                <a:spLocks noChangeArrowheads="1"/>
              </p:cNvSpPr>
              <p:nvPr/>
            </p:nvSpPr>
            <p:spPr bwMode="auto">
              <a:xfrm>
                <a:off x="4950"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58" name="Rectangle 8"/>
              <p:cNvSpPr>
                <a:spLocks noChangeArrowheads="1"/>
              </p:cNvSpPr>
              <p:nvPr/>
            </p:nvSpPr>
            <p:spPr bwMode="auto">
              <a:xfrm>
                <a:off x="4950"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grpSp>
        <p:grpSp>
          <p:nvGrpSpPr>
            <p:cNvPr id="20574" name="Group 9"/>
            <p:cNvGrpSpPr>
              <a:grpSpLocks/>
            </p:cNvGrpSpPr>
            <p:nvPr/>
          </p:nvGrpSpPr>
          <p:grpSpPr bwMode="auto">
            <a:xfrm>
              <a:off x="4706" y="3246"/>
              <a:ext cx="378" cy="930"/>
              <a:chOff x="4950" y="2190"/>
              <a:chExt cx="378" cy="930"/>
            </a:xfrm>
          </p:grpSpPr>
          <p:sp>
            <p:nvSpPr>
              <p:cNvPr id="20653" name="Rectangle 10"/>
              <p:cNvSpPr>
                <a:spLocks noChangeArrowheads="1"/>
              </p:cNvSpPr>
              <p:nvPr/>
            </p:nvSpPr>
            <p:spPr bwMode="auto">
              <a:xfrm>
                <a:off x="4950"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D</a:t>
                </a:r>
              </a:p>
            </p:txBody>
          </p:sp>
          <p:sp>
            <p:nvSpPr>
              <p:cNvPr id="20654" name="Rectangle 11"/>
              <p:cNvSpPr>
                <a:spLocks noChangeArrowheads="1"/>
              </p:cNvSpPr>
              <p:nvPr/>
            </p:nvSpPr>
            <p:spPr bwMode="auto">
              <a:xfrm>
                <a:off x="4950"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55" name="Rectangle 12"/>
              <p:cNvSpPr>
                <a:spLocks noChangeArrowheads="1"/>
              </p:cNvSpPr>
              <p:nvPr/>
            </p:nvSpPr>
            <p:spPr bwMode="auto">
              <a:xfrm>
                <a:off x="4950"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grpSp>
        <p:grpSp>
          <p:nvGrpSpPr>
            <p:cNvPr id="20575" name="Group 13"/>
            <p:cNvGrpSpPr>
              <a:grpSpLocks/>
            </p:cNvGrpSpPr>
            <p:nvPr/>
          </p:nvGrpSpPr>
          <p:grpSpPr bwMode="auto">
            <a:xfrm>
              <a:off x="4329" y="3246"/>
              <a:ext cx="377" cy="930"/>
              <a:chOff x="4573" y="2190"/>
              <a:chExt cx="377" cy="930"/>
            </a:xfrm>
          </p:grpSpPr>
          <p:sp>
            <p:nvSpPr>
              <p:cNvPr id="20650" name="Rectangle 14"/>
              <p:cNvSpPr>
                <a:spLocks noChangeArrowheads="1"/>
              </p:cNvSpPr>
              <p:nvPr/>
            </p:nvSpPr>
            <p:spPr bwMode="auto">
              <a:xfrm>
                <a:off x="4573" y="281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51" name="Rectangle 15"/>
              <p:cNvSpPr>
                <a:spLocks noChangeArrowheads="1"/>
              </p:cNvSpPr>
              <p:nvPr/>
            </p:nvSpPr>
            <p:spPr bwMode="auto">
              <a:xfrm>
                <a:off x="4573" y="250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C</a:t>
                </a:r>
              </a:p>
            </p:txBody>
          </p:sp>
          <p:sp>
            <p:nvSpPr>
              <p:cNvPr id="20652" name="Rectangle 16"/>
              <p:cNvSpPr>
                <a:spLocks noChangeArrowheads="1"/>
              </p:cNvSpPr>
              <p:nvPr/>
            </p:nvSpPr>
            <p:spPr bwMode="auto">
              <a:xfrm>
                <a:off x="4573"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grpSp>
        <p:grpSp>
          <p:nvGrpSpPr>
            <p:cNvPr id="20576" name="Group 17"/>
            <p:cNvGrpSpPr>
              <a:grpSpLocks/>
            </p:cNvGrpSpPr>
            <p:nvPr/>
          </p:nvGrpSpPr>
          <p:grpSpPr bwMode="auto">
            <a:xfrm>
              <a:off x="3951" y="3246"/>
              <a:ext cx="378" cy="930"/>
              <a:chOff x="4195" y="2190"/>
              <a:chExt cx="378" cy="930"/>
            </a:xfrm>
          </p:grpSpPr>
          <p:sp>
            <p:nvSpPr>
              <p:cNvPr id="20647" name="Rectangle 18"/>
              <p:cNvSpPr>
                <a:spLocks noChangeArrowheads="1"/>
              </p:cNvSpPr>
              <p:nvPr/>
            </p:nvSpPr>
            <p:spPr bwMode="auto">
              <a:xfrm>
                <a:off x="4195"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48" name="Rectangle 19"/>
              <p:cNvSpPr>
                <a:spLocks noChangeArrowheads="1"/>
              </p:cNvSpPr>
              <p:nvPr/>
            </p:nvSpPr>
            <p:spPr bwMode="auto">
              <a:xfrm>
                <a:off x="4195"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49" name="Rectangle 20"/>
              <p:cNvSpPr>
                <a:spLocks noChangeArrowheads="1"/>
              </p:cNvSpPr>
              <p:nvPr/>
            </p:nvSpPr>
            <p:spPr bwMode="auto">
              <a:xfrm>
                <a:off x="4195"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grpSp>
        <p:grpSp>
          <p:nvGrpSpPr>
            <p:cNvPr id="20577" name="Group 21"/>
            <p:cNvGrpSpPr>
              <a:grpSpLocks/>
            </p:cNvGrpSpPr>
            <p:nvPr/>
          </p:nvGrpSpPr>
          <p:grpSpPr bwMode="auto">
            <a:xfrm>
              <a:off x="3574" y="3246"/>
              <a:ext cx="377" cy="930"/>
              <a:chOff x="3818" y="2190"/>
              <a:chExt cx="377" cy="930"/>
            </a:xfrm>
          </p:grpSpPr>
          <p:sp>
            <p:nvSpPr>
              <p:cNvPr id="20644" name="Rectangle 22"/>
              <p:cNvSpPr>
                <a:spLocks noChangeArrowheads="1"/>
              </p:cNvSpPr>
              <p:nvPr/>
            </p:nvSpPr>
            <p:spPr bwMode="auto">
              <a:xfrm>
                <a:off x="3818" y="281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45" name="Rectangle 23"/>
              <p:cNvSpPr>
                <a:spLocks noChangeArrowheads="1"/>
              </p:cNvSpPr>
              <p:nvPr/>
            </p:nvSpPr>
            <p:spPr bwMode="auto">
              <a:xfrm>
                <a:off x="3818" y="250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46" name="Rectangle 24"/>
              <p:cNvSpPr>
                <a:spLocks noChangeArrowheads="1"/>
              </p:cNvSpPr>
              <p:nvPr/>
            </p:nvSpPr>
            <p:spPr bwMode="auto">
              <a:xfrm>
                <a:off x="3818"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grpSp>
        <p:grpSp>
          <p:nvGrpSpPr>
            <p:cNvPr id="20578" name="Group 25"/>
            <p:cNvGrpSpPr>
              <a:grpSpLocks/>
            </p:cNvGrpSpPr>
            <p:nvPr/>
          </p:nvGrpSpPr>
          <p:grpSpPr bwMode="auto">
            <a:xfrm>
              <a:off x="3196" y="3246"/>
              <a:ext cx="378" cy="930"/>
              <a:chOff x="3440" y="2190"/>
              <a:chExt cx="378" cy="930"/>
            </a:xfrm>
          </p:grpSpPr>
          <p:sp>
            <p:nvSpPr>
              <p:cNvPr id="20641" name="Rectangle 26"/>
              <p:cNvSpPr>
                <a:spLocks noChangeArrowheads="1"/>
              </p:cNvSpPr>
              <p:nvPr/>
            </p:nvSpPr>
            <p:spPr bwMode="auto">
              <a:xfrm>
                <a:off x="3440"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42" name="Rectangle 27"/>
              <p:cNvSpPr>
                <a:spLocks noChangeArrowheads="1"/>
              </p:cNvSpPr>
              <p:nvPr/>
            </p:nvSpPr>
            <p:spPr bwMode="auto">
              <a:xfrm>
                <a:off x="3440"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43" name="Rectangle 28"/>
              <p:cNvSpPr>
                <a:spLocks noChangeArrowheads="1"/>
              </p:cNvSpPr>
              <p:nvPr/>
            </p:nvSpPr>
            <p:spPr bwMode="auto">
              <a:xfrm>
                <a:off x="3440"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E</a:t>
                </a:r>
              </a:p>
            </p:txBody>
          </p:sp>
        </p:grpSp>
        <p:grpSp>
          <p:nvGrpSpPr>
            <p:cNvPr id="20579" name="Group 29"/>
            <p:cNvGrpSpPr>
              <a:grpSpLocks/>
            </p:cNvGrpSpPr>
            <p:nvPr/>
          </p:nvGrpSpPr>
          <p:grpSpPr bwMode="auto">
            <a:xfrm>
              <a:off x="2819" y="3246"/>
              <a:ext cx="377" cy="930"/>
              <a:chOff x="3063" y="2190"/>
              <a:chExt cx="377" cy="930"/>
            </a:xfrm>
          </p:grpSpPr>
          <p:sp>
            <p:nvSpPr>
              <p:cNvPr id="20638" name="Rectangle 30"/>
              <p:cNvSpPr>
                <a:spLocks noChangeArrowheads="1"/>
              </p:cNvSpPr>
              <p:nvPr/>
            </p:nvSpPr>
            <p:spPr bwMode="auto">
              <a:xfrm>
                <a:off x="3063" y="281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639" name="Rectangle 31"/>
              <p:cNvSpPr>
                <a:spLocks noChangeArrowheads="1"/>
              </p:cNvSpPr>
              <p:nvPr/>
            </p:nvSpPr>
            <p:spPr bwMode="auto">
              <a:xfrm>
                <a:off x="3063" y="250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40" name="Rectangle 32"/>
              <p:cNvSpPr>
                <a:spLocks noChangeArrowheads="1"/>
              </p:cNvSpPr>
              <p:nvPr/>
            </p:nvSpPr>
            <p:spPr bwMode="auto">
              <a:xfrm>
                <a:off x="3063"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grpSp>
        <p:grpSp>
          <p:nvGrpSpPr>
            <p:cNvPr id="20580" name="Group 33"/>
            <p:cNvGrpSpPr>
              <a:grpSpLocks/>
            </p:cNvGrpSpPr>
            <p:nvPr/>
          </p:nvGrpSpPr>
          <p:grpSpPr bwMode="auto">
            <a:xfrm>
              <a:off x="2441" y="3246"/>
              <a:ext cx="378" cy="930"/>
              <a:chOff x="2685" y="2190"/>
              <a:chExt cx="378" cy="930"/>
            </a:xfrm>
          </p:grpSpPr>
          <p:sp>
            <p:nvSpPr>
              <p:cNvPr id="20635" name="Rectangle 34"/>
              <p:cNvSpPr>
                <a:spLocks noChangeArrowheads="1"/>
              </p:cNvSpPr>
              <p:nvPr/>
            </p:nvSpPr>
            <p:spPr bwMode="auto">
              <a:xfrm>
                <a:off x="2685"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36" name="Rectangle 35"/>
              <p:cNvSpPr>
                <a:spLocks noChangeArrowheads="1"/>
              </p:cNvSpPr>
              <p:nvPr/>
            </p:nvSpPr>
            <p:spPr bwMode="auto">
              <a:xfrm>
                <a:off x="2685"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a:t>
                </a:r>
              </a:p>
            </p:txBody>
          </p:sp>
          <p:sp>
            <p:nvSpPr>
              <p:cNvPr id="20637" name="Rectangle 36"/>
              <p:cNvSpPr>
                <a:spLocks noChangeArrowheads="1"/>
              </p:cNvSpPr>
              <p:nvPr/>
            </p:nvSpPr>
            <p:spPr bwMode="auto">
              <a:xfrm>
                <a:off x="2685"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grpSp>
        <p:grpSp>
          <p:nvGrpSpPr>
            <p:cNvPr id="20581" name="Group 37"/>
            <p:cNvGrpSpPr>
              <a:grpSpLocks/>
            </p:cNvGrpSpPr>
            <p:nvPr/>
          </p:nvGrpSpPr>
          <p:grpSpPr bwMode="auto">
            <a:xfrm>
              <a:off x="2063" y="3246"/>
              <a:ext cx="378" cy="930"/>
              <a:chOff x="2307" y="2190"/>
              <a:chExt cx="378" cy="930"/>
            </a:xfrm>
          </p:grpSpPr>
          <p:sp>
            <p:nvSpPr>
              <p:cNvPr id="20632" name="Rectangle 38"/>
              <p:cNvSpPr>
                <a:spLocks noChangeArrowheads="1"/>
              </p:cNvSpPr>
              <p:nvPr/>
            </p:nvSpPr>
            <p:spPr bwMode="auto">
              <a:xfrm>
                <a:off x="2307"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33" name="Rectangle 39"/>
              <p:cNvSpPr>
                <a:spLocks noChangeArrowheads="1"/>
              </p:cNvSpPr>
              <p:nvPr/>
            </p:nvSpPr>
            <p:spPr bwMode="auto">
              <a:xfrm>
                <a:off x="2307"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34" name="Rectangle 40"/>
              <p:cNvSpPr>
                <a:spLocks noChangeArrowheads="1"/>
              </p:cNvSpPr>
              <p:nvPr/>
            </p:nvSpPr>
            <p:spPr bwMode="auto">
              <a:xfrm>
                <a:off x="2307"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D</a:t>
                </a:r>
              </a:p>
            </p:txBody>
          </p:sp>
        </p:grpSp>
        <p:grpSp>
          <p:nvGrpSpPr>
            <p:cNvPr id="20582" name="Group 41"/>
            <p:cNvGrpSpPr>
              <a:grpSpLocks/>
            </p:cNvGrpSpPr>
            <p:nvPr/>
          </p:nvGrpSpPr>
          <p:grpSpPr bwMode="auto">
            <a:xfrm>
              <a:off x="1686" y="3246"/>
              <a:ext cx="377" cy="930"/>
              <a:chOff x="1930" y="2190"/>
              <a:chExt cx="377" cy="930"/>
            </a:xfrm>
          </p:grpSpPr>
          <p:sp>
            <p:nvSpPr>
              <p:cNvPr id="20629" name="Rectangle 42"/>
              <p:cNvSpPr>
                <a:spLocks noChangeArrowheads="1"/>
              </p:cNvSpPr>
              <p:nvPr/>
            </p:nvSpPr>
            <p:spPr bwMode="auto">
              <a:xfrm>
                <a:off x="1930" y="281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C</a:t>
                </a:r>
              </a:p>
            </p:txBody>
          </p:sp>
          <p:sp>
            <p:nvSpPr>
              <p:cNvPr id="20630" name="Rectangle 43"/>
              <p:cNvSpPr>
                <a:spLocks noChangeArrowheads="1"/>
              </p:cNvSpPr>
              <p:nvPr/>
            </p:nvSpPr>
            <p:spPr bwMode="auto">
              <a:xfrm>
                <a:off x="1930" y="250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31" name="Rectangle 44"/>
              <p:cNvSpPr>
                <a:spLocks noChangeArrowheads="1"/>
              </p:cNvSpPr>
              <p:nvPr/>
            </p:nvSpPr>
            <p:spPr bwMode="auto">
              <a:xfrm>
                <a:off x="1930" y="2190"/>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grpSp>
        <p:grpSp>
          <p:nvGrpSpPr>
            <p:cNvPr id="20583" name="Group 45"/>
            <p:cNvGrpSpPr>
              <a:grpSpLocks/>
            </p:cNvGrpSpPr>
            <p:nvPr/>
          </p:nvGrpSpPr>
          <p:grpSpPr bwMode="auto">
            <a:xfrm>
              <a:off x="1308" y="3246"/>
              <a:ext cx="378" cy="930"/>
              <a:chOff x="1552" y="2190"/>
              <a:chExt cx="378" cy="930"/>
            </a:xfrm>
          </p:grpSpPr>
          <p:sp>
            <p:nvSpPr>
              <p:cNvPr id="20626" name="Rectangle 46"/>
              <p:cNvSpPr>
                <a:spLocks noChangeArrowheads="1"/>
              </p:cNvSpPr>
              <p:nvPr/>
            </p:nvSpPr>
            <p:spPr bwMode="auto">
              <a:xfrm>
                <a:off x="1552" y="281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27" name="Rectangle 47"/>
              <p:cNvSpPr>
                <a:spLocks noChangeArrowheads="1"/>
              </p:cNvSpPr>
              <p:nvPr/>
            </p:nvSpPr>
            <p:spPr bwMode="auto">
              <a:xfrm>
                <a:off x="1552" y="250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628" name="Rectangle 48"/>
              <p:cNvSpPr>
                <a:spLocks noChangeArrowheads="1"/>
              </p:cNvSpPr>
              <p:nvPr/>
            </p:nvSpPr>
            <p:spPr bwMode="auto">
              <a:xfrm>
                <a:off x="1552" y="2190"/>
                <a:ext cx="378"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grpSp>
        <p:grpSp>
          <p:nvGrpSpPr>
            <p:cNvPr id="20584" name="Group 49"/>
            <p:cNvGrpSpPr>
              <a:grpSpLocks/>
            </p:cNvGrpSpPr>
            <p:nvPr/>
          </p:nvGrpSpPr>
          <p:grpSpPr bwMode="auto">
            <a:xfrm>
              <a:off x="931" y="3246"/>
              <a:ext cx="377" cy="930"/>
              <a:chOff x="1117" y="1948"/>
              <a:chExt cx="377" cy="930"/>
            </a:xfrm>
          </p:grpSpPr>
          <p:sp>
            <p:nvSpPr>
              <p:cNvPr id="20623" name="Rectangle 50"/>
              <p:cNvSpPr>
                <a:spLocks noChangeArrowheads="1"/>
              </p:cNvSpPr>
              <p:nvPr/>
            </p:nvSpPr>
            <p:spPr bwMode="auto">
              <a:xfrm>
                <a:off x="1117" y="2568"/>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24" name="Rectangle 51"/>
              <p:cNvSpPr>
                <a:spLocks noChangeArrowheads="1"/>
              </p:cNvSpPr>
              <p:nvPr/>
            </p:nvSpPr>
            <p:spPr bwMode="auto">
              <a:xfrm>
                <a:off x="1117" y="2258"/>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625" name="Rectangle 52"/>
              <p:cNvSpPr>
                <a:spLocks noChangeArrowheads="1"/>
              </p:cNvSpPr>
              <p:nvPr/>
            </p:nvSpPr>
            <p:spPr bwMode="auto">
              <a:xfrm>
                <a:off x="1117" y="1948"/>
                <a:ext cx="37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a:t>
                </a:r>
              </a:p>
            </p:txBody>
          </p:sp>
        </p:grpSp>
        <p:sp>
          <p:nvSpPr>
            <p:cNvPr id="20585" name="Rectangle 53"/>
            <p:cNvSpPr>
              <a:spLocks noChangeArrowheads="1"/>
            </p:cNvSpPr>
            <p:nvPr/>
          </p:nvSpPr>
          <p:spPr bwMode="auto">
            <a:xfrm>
              <a:off x="4706" y="2786"/>
              <a:ext cx="378"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D</a:t>
              </a:r>
            </a:p>
          </p:txBody>
        </p:sp>
        <p:sp>
          <p:nvSpPr>
            <p:cNvPr id="20586" name="Rectangle 54"/>
            <p:cNvSpPr>
              <a:spLocks noChangeArrowheads="1"/>
            </p:cNvSpPr>
            <p:nvPr/>
          </p:nvSpPr>
          <p:spPr bwMode="auto">
            <a:xfrm>
              <a:off x="4329" y="2786"/>
              <a:ext cx="377"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C</a:t>
              </a:r>
            </a:p>
          </p:txBody>
        </p:sp>
        <p:sp>
          <p:nvSpPr>
            <p:cNvPr id="20587" name="Rectangle 55"/>
            <p:cNvSpPr>
              <a:spLocks noChangeArrowheads="1"/>
            </p:cNvSpPr>
            <p:nvPr/>
          </p:nvSpPr>
          <p:spPr bwMode="auto">
            <a:xfrm>
              <a:off x="3951" y="2786"/>
              <a:ext cx="378"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588" name="Rectangle 56"/>
            <p:cNvSpPr>
              <a:spLocks noChangeArrowheads="1"/>
            </p:cNvSpPr>
            <p:nvPr/>
          </p:nvSpPr>
          <p:spPr bwMode="auto">
            <a:xfrm>
              <a:off x="3574" y="2786"/>
              <a:ext cx="377"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	</a:t>
              </a:r>
            </a:p>
          </p:txBody>
        </p:sp>
        <p:sp>
          <p:nvSpPr>
            <p:cNvPr id="20589" name="Rectangle 57"/>
            <p:cNvSpPr>
              <a:spLocks noChangeArrowheads="1"/>
            </p:cNvSpPr>
            <p:nvPr/>
          </p:nvSpPr>
          <p:spPr bwMode="auto">
            <a:xfrm>
              <a:off x="3196" y="2786"/>
              <a:ext cx="378"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E</a:t>
              </a:r>
            </a:p>
          </p:txBody>
        </p:sp>
        <p:sp>
          <p:nvSpPr>
            <p:cNvPr id="20590" name="Rectangle 58"/>
            <p:cNvSpPr>
              <a:spLocks noChangeArrowheads="1"/>
            </p:cNvSpPr>
            <p:nvPr/>
          </p:nvSpPr>
          <p:spPr bwMode="auto">
            <a:xfrm>
              <a:off x="2819" y="2786"/>
              <a:ext cx="377"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591" name="Rectangle 59"/>
            <p:cNvSpPr>
              <a:spLocks noChangeArrowheads="1"/>
            </p:cNvSpPr>
            <p:nvPr/>
          </p:nvSpPr>
          <p:spPr bwMode="auto">
            <a:xfrm>
              <a:off x="2441" y="2786"/>
              <a:ext cx="378"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a:t>
              </a:r>
            </a:p>
          </p:txBody>
        </p:sp>
        <p:sp>
          <p:nvSpPr>
            <p:cNvPr id="20592" name="Rectangle 60"/>
            <p:cNvSpPr>
              <a:spLocks noChangeArrowheads="1"/>
            </p:cNvSpPr>
            <p:nvPr/>
          </p:nvSpPr>
          <p:spPr bwMode="auto">
            <a:xfrm>
              <a:off x="2063" y="2786"/>
              <a:ext cx="378"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D</a:t>
              </a:r>
            </a:p>
          </p:txBody>
        </p:sp>
        <p:sp>
          <p:nvSpPr>
            <p:cNvPr id="20593" name="Rectangle 61"/>
            <p:cNvSpPr>
              <a:spLocks noChangeArrowheads="1"/>
            </p:cNvSpPr>
            <p:nvPr/>
          </p:nvSpPr>
          <p:spPr bwMode="auto">
            <a:xfrm>
              <a:off x="1686" y="2786"/>
              <a:ext cx="377"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C</a:t>
              </a:r>
            </a:p>
          </p:txBody>
        </p:sp>
        <p:sp>
          <p:nvSpPr>
            <p:cNvPr id="20594" name="Rectangle 62"/>
            <p:cNvSpPr>
              <a:spLocks noChangeArrowheads="1"/>
            </p:cNvSpPr>
            <p:nvPr/>
          </p:nvSpPr>
          <p:spPr bwMode="auto">
            <a:xfrm>
              <a:off x="1308" y="2786"/>
              <a:ext cx="378"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595" name="Rectangle 63"/>
            <p:cNvSpPr>
              <a:spLocks noChangeArrowheads="1"/>
            </p:cNvSpPr>
            <p:nvPr/>
          </p:nvSpPr>
          <p:spPr bwMode="auto">
            <a:xfrm>
              <a:off x="931" y="2786"/>
              <a:ext cx="377"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a:t>
              </a:r>
            </a:p>
          </p:txBody>
        </p:sp>
        <p:sp>
          <p:nvSpPr>
            <p:cNvPr id="20596" name="Rectangle 64"/>
            <p:cNvSpPr>
              <a:spLocks noChangeArrowheads="1"/>
            </p:cNvSpPr>
            <p:nvPr/>
          </p:nvSpPr>
          <p:spPr bwMode="auto">
            <a:xfrm>
              <a:off x="5094" y="2786"/>
              <a:ext cx="378"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E</a:t>
              </a:r>
            </a:p>
          </p:txBody>
        </p:sp>
        <p:grpSp>
          <p:nvGrpSpPr>
            <p:cNvPr id="20597" name="Group 65"/>
            <p:cNvGrpSpPr>
              <a:grpSpLocks/>
            </p:cNvGrpSpPr>
            <p:nvPr/>
          </p:nvGrpSpPr>
          <p:grpSpPr bwMode="auto">
            <a:xfrm>
              <a:off x="294" y="2786"/>
              <a:ext cx="5168" cy="1390"/>
              <a:chOff x="240" y="1440"/>
              <a:chExt cx="5168" cy="1390"/>
            </a:xfrm>
          </p:grpSpPr>
          <p:sp>
            <p:nvSpPr>
              <p:cNvPr id="20598" name="Rectangle 66"/>
              <p:cNvSpPr>
                <a:spLocks noChangeArrowheads="1"/>
              </p:cNvSpPr>
              <p:nvPr/>
            </p:nvSpPr>
            <p:spPr bwMode="auto">
              <a:xfrm>
                <a:off x="240" y="2520"/>
                <a:ext cx="63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3</a:t>
                </a:r>
              </a:p>
            </p:txBody>
          </p:sp>
          <p:sp>
            <p:nvSpPr>
              <p:cNvPr id="20599" name="Rectangle 67"/>
              <p:cNvSpPr>
                <a:spLocks noChangeArrowheads="1"/>
              </p:cNvSpPr>
              <p:nvPr/>
            </p:nvSpPr>
            <p:spPr bwMode="auto">
              <a:xfrm>
                <a:off x="240" y="2210"/>
                <a:ext cx="63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2</a:t>
                </a:r>
              </a:p>
            </p:txBody>
          </p:sp>
          <p:sp>
            <p:nvSpPr>
              <p:cNvPr id="20600" name="Rectangle 68"/>
              <p:cNvSpPr>
                <a:spLocks noChangeArrowheads="1"/>
              </p:cNvSpPr>
              <p:nvPr/>
            </p:nvSpPr>
            <p:spPr bwMode="auto">
              <a:xfrm>
                <a:off x="240" y="1900"/>
                <a:ext cx="637" cy="31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1</a:t>
                </a:r>
              </a:p>
            </p:txBody>
          </p:sp>
          <p:sp>
            <p:nvSpPr>
              <p:cNvPr id="20601" name="Rectangle 69"/>
              <p:cNvSpPr>
                <a:spLocks noChangeArrowheads="1"/>
              </p:cNvSpPr>
              <p:nvPr/>
            </p:nvSpPr>
            <p:spPr bwMode="auto">
              <a:xfrm>
                <a:off x="240" y="1440"/>
                <a:ext cx="637" cy="460"/>
              </a:xfrm>
              <a:prstGeom prst="rect">
                <a:avLst/>
              </a:prstGeom>
              <a:solidFill>
                <a:srgbClr val="99FFCC"/>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nSpc>
                    <a:spcPct val="70000"/>
                  </a:lnSpc>
                  <a:spcBef>
                    <a:spcPts val="0"/>
                  </a:spcBef>
                </a:pPr>
                <a:r>
                  <a:rPr lang="en-US" altLang="ko-KR" sz="2000" b="0" dirty="0">
                    <a:latin typeface="Gill Sans" charset="0"/>
                    <a:ea typeface="Gill Sans" charset="0"/>
                    <a:cs typeface="Gill Sans" charset="0"/>
                  </a:rPr>
                  <a:t>Ref:</a:t>
                </a:r>
              </a:p>
              <a:p>
                <a:pPr>
                  <a:lnSpc>
                    <a:spcPct val="70000"/>
                  </a:lnSpc>
                  <a:spcBef>
                    <a:spcPts val="0"/>
                  </a:spcBef>
                </a:pPr>
                <a:r>
                  <a:rPr lang="en-US" altLang="ko-KR" sz="2000" b="0" dirty="0">
                    <a:latin typeface="Gill Sans" charset="0"/>
                    <a:ea typeface="Gill Sans" charset="0"/>
                    <a:cs typeface="Gill Sans" charset="0"/>
                  </a:rPr>
                  <a:t>Page:</a:t>
                </a:r>
              </a:p>
            </p:txBody>
          </p:sp>
          <p:sp>
            <p:nvSpPr>
              <p:cNvPr id="20602" name="Line 70"/>
              <p:cNvSpPr>
                <a:spLocks noChangeShapeType="1"/>
              </p:cNvSpPr>
              <p:nvPr/>
            </p:nvSpPr>
            <p:spPr bwMode="auto">
              <a:xfrm>
                <a:off x="240" y="1900"/>
                <a:ext cx="5168" cy="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grpSp>
            <p:nvGrpSpPr>
              <p:cNvPr id="20603" name="Group 71"/>
              <p:cNvGrpSpPr>
                <a:grpSpLocks/>
              </p:cNvGrpSpPr>
              <p:nvPr/>
            </p:nvGrpSpPr>
            <p:grpSpPr bwMode="auto">
              <a:xfrm>
                <a:off x="240" y="2210"/>
                <a:ext cx="5161" cy="310"/>
                <a:chOff x="240" y="2210"/>
                <a:chExt cx="4790" cy="310"/>
              </a:xfrm>
            </p:grpSpPr>
            <p:sp>
              <p:nvSpPr>
                <p:cNvPr id="20621" name="Line 72"/>
                <p:cNvSpPr>
                  <a:spLocks noChangeShapeType="1"/>
                </p:cNvSpPr>
                <p:nvPr/>
              </p:nvSpPr>
              <p:spPr bwMode="auto">
                <a:xfrm>
                  <a:off x="240" y="221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22" name="Line 73"/>
                <p:cNvSpPr>
                  <a:spLocks noChangeShapeType="1"/>
                </p:cNvSpPr>
                <p:nvPr/>
              </p:nvSpPr>
              <p:spPr bwMode="auto">
                <a:xfrm>
                  <a:off x="240" y="2520"/>
                  <a:ext cx="479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grpSp>
          <p:sp>
            <p:nvSpPr>
              <p:cNvPr id="20604" name="Line 74"/>
              <p:cNvSpPr>
                <a:spLocks noChangeShapeType="1"/>
              </p:cNvSpPr>
              <p:nvPr/>
            </p:nvSpPr>
            <p:spPr bwMode="auto">
              <a:xfrm>
                <a:off x="240"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05" name="Line 75"/>
              <p:cNvSpPr>
                <a:spLocks noChangeShapeType="1"/>
              </p:cNvSpPr>
              <p:nvPr/>
            </p:nvSpPr>
            <p:spPr bwMode="auto">
              <a:xfrm>
                <a:off x="877" y="1440"/>
                <a:ext cx="0" cy="139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06" name="Line 76"/>
              <p:cNvSpPr>
                <a:spLocks noChangeShapeType="1"/>
              </p:cNvSpPr>
              <p:nvPr/>
            </p:nvSpPr>
            <p:spPr bwMode="auto">
              <a:xfrm>
                <a:off x="1254"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07" name="Line 77"/>
              <p:cNvSpPr>
                <a:spLocks noChangeShapeType="1"/>
              </p:cNvSpPr>
              <p:nvPr/>
            </p:nvSpPr>
            <p:spPr bwMode="auto">
              <a:xfrm>
                <a:off x="163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08" name="Line 78"/>
              <p:cNvSpPr>
                <a:spLocks noChangeShapeType="1"/>
              </p:cNvSpPr>
              <p:nvPr/>
            </p:nvSpPr>
            <p:spPr bwMode="auto">
              <a:xfrm>
                <a:off x="2009"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09" name="Line 79"/>
              <p:cNvSpPr>
                <a:spLocks noChangeShapeType="1"/>
              </p:cNvSpPr>
              <p:nvPr/>
            </p:nvSpPr>
            <p:spPr bwMode="auto">
              <a:xfrm>
                <a:off x="2387"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10" name="Line 80"/>
              <p:cNvSpPr>
                <a:spLocks noChangeShapeType="1"/>
              </p:cNvSpPr>
              <p:nvPr/>
            </p:nvSpPr>
            <p:spPr bwMode="auto">
              <a:xfrm>
                <a:off x="276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11" name="Line 81"/>
              <p:cNvSpPr>
                <a:spLocks noChangeShapeType="1"/>
              </p:cNvSpPr>
              <p:nvPr/>
            </p:nvSpPr>
            <p:spPr bwMode="auto">
              <a:xfrm>
                <a:off x="314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12" name="Line 82"/>
              <p:cNvSpPr>
                <a:spLocks noChangeShapeType="1"/>
              </p:cNvSpPr>
              <p:nvPr/>
            </p:nvSpPr>
            <p:spPr bwMode="auto">
              <a:xfrm>
                <a:off x="3520"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13" name="Line 83"/>
              <p:cNvSpPr>
                <a:spLocks noChangeShapeType="1"/>
              </p:cNvSpPr>
              <p:nvPr/>
            </p:nvSpPr>
            <p:spPr bwMode="auto">
              <a:xfrm>
                <a:off x="3897"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14" name="Line 84"/>
              <p:cNvSpPr>
                <a:spLocks noChangeShapeType="1"/>
              </p:cNvSpPr>
              <p:nvPr/>
            </p:nvSpPr>
            <p:spPr bwMode="auto">
              <a:xfrm>
                <a:off x="4275"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15" name="Line 85"/>
              <p:cNvSpPr>
                <a:spLocks noChangeShapeType="1"/>
              </p:cNvSpPr>
              <p:nvPr/>
            </p:nvSpPr>
            <p:spPr bwMode="auto">
              <a:xfrm>
                <a:off x="4652"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grpSp>
            <p:nvGrpSpPr>
              <p:cNvPr id="20616" name="Group 86"/>
              <p:cNvGrpSpPr>
                <a:grpSpLocks/>
              </p:cNvGrpSpPr>
              <p:nvPr/>
            </p:nvGrpSpPr>
            <p:grpSpPr bwMode="auto">
              <a:xfrm>
                <a:off x="240" y="1440"/>
                <a:ext cx="5160" cy="1390"/>
                <a:chOff x="240" y="1440"/>
                <a:chExt cx="4790" cy="1390"/>
              </a:xfrm>
            </p:grpSpPr>
            <p:sp>
              <p:nvSpPr>
                <p:cNvPr id="20618" name="Line 87"/>
                <p:cNvSpPr>
                  <a:spLocks noChangeShapeType="1"/>
                </p:cNvSpPr>
                <p:nvPr/>
              </p:nvSpPr>
              <p:spPr bwMode="auto">
                <a:xfrm>
                  <a:off x="240" y="144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19" name="Line 88"/>
                <p:cNvSpPr>
                  <a:spLocks noChangeShapeType="1"/>
                </p:cNvSpPr>
                <p:nvPr/>
              </p:nvSpPr>
              <p:spPr bwMode="auto">
                <a:xfrm>
                  <a:off x="240" y="2830"/>
                  <a:ext cx="479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620" name="Line 89"/>
                <p:cNvSpPr>
                  <a:spLocks noChangeShapeType="1"/>
                </p:cNvSpPr>
                <p:nvPr/>
              </p:nvSpPr>
              <p:spPr bwMode="auto">
                <a:xfrm>
                  <a:off x="5030" y="1440"/>
                  <a:ext cx="0" cy="139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grpSp>
          <p:sp>
            <p:nvSpPr>
              <p:cNvPr id="20617" name="Line 90"/>
              <p:cNvSpPr>
                <a:spLocks noChangeShapeType="1"/>
              </p:cNvSpPr>
              <p:nvPr/>
            </p:nvSpPr>
            <p:spPr bwMode="auto">
              <a:xfrm>
                <a:off x="5024" y="1440"/>
                <a:ext cx="0" cy="139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grpSp>
      </p:grpSp>
      <p:grpSp>
        <p:nvGrpSpPr>
          <p:cNvPr id="780491" name="Group 203"/>
          <p:cNvGrpSpPr>
            <a:grpSpLocks/>
          </p:cNvGrpSpPr>
          <p:nvPr/>
        </p:nvGrpSpPr>
        <p:grpSpPr bwMode="auto">
          <a:xfrm>
            <a:off x="1143000" y="3435350"/>
            <a:ext cx="6872288" cy="1989137"/>
            <a:chOff x="282" y="2496"/>
            <a:chExt cx="5184" cy="1702"/>
          </a:xfrm>
        </p:grpSpPr>
        <p:sp>
          <p:nvSpPr>
            <p:cNvPr id="20486" name="Rectangle 196"/>
            <p:cNvSpPr>
              <a:spLocks noChangeArrowheads="1"/>
            </p:cNvSpPr>
            <p:nvPr/>
          </p:nvSpPr>
          <p:spPr bwMode="auto">
            <a:xfrm>
              <a:off x="1296" y="3888"/>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87" name="Rectangle 197"/>
            <p:cNvSpPr>
              <a:spLocks noChangeArrowheads="1"/>
            </p:cNvSpPr>
            <p:nvPr/>
          </p:nvSpPr>
          <p:spPr bwMode="auto">
            <a:xfrm>
              <a:off x="919" y="3888"/>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88" name="Rectangle 195"/>
            <p:cNvSpPr>
              <a:spLocks noChangeArrowheads="1"/>
            </p:cNvSpPr>
            <p:nvPr/>
          </p:nvSpPr>
          <p:spPr bwMode="auto">
            <a:xfrm>
              <a:off x="1674" y="3888"/>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89" name="Rectangle 186"/>
            <p:cNvSpPr>
              <a:spLocks noChangeArrowheads="1"/>
            </p:cNvSpPr>
            <p:nvPr/>
          </p:nvSpPr>
          <p:spPr bwMode="auto">
            <a:xfrm>
              <a:off x="5066" y="3888"/>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90" name="Rectangle 187"/>
            <p:cNvSpPr>
              <a:spLocks noChangeArrowheads="1"/>
            </p:cNvSpPr>
            <p:nvPr/>
          </p:nvSpPr>
          <p:spPr bwMode="auto">
            <a:xfrm>
              <a:off x="4694" y="3888"/>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91" name="Rectangle 188"/>
            <p:cNvSpPr>
              <a:spLocks noChangeArrowheads="1"/>
            </p:cNvSpPr>
            <p:nvPr/>
          </p:nvSpPr>
          <p:spPr bwMode="auto">
            <a:xfrm>
              <a:off x="4317" y="3888"/>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C</a:t>
              </a:r>
            </a:p>
          </p:txBody>
        </p:sp>
        <p:sp>
          <p:nvSpPr>
            <p:cNvPr id="20492" name="Rectangle 189"/>
            <p:cNvSpPr>
              <a:spLocks noChangeArrowheads="1"/>
            </p:cNvSpPr>
            <p:nvPr/>
          </p:nvSpPr>
          <p:spPr bwMode="auto">
            <a:xfrm>
              <a:off x="3939" y="3888"/>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93" name="Rectangle 190"/>
            <p:cNvSpPr>
              <a:spLocks noChangeArrowheads="1"/>
            </p:cNvSpPr>
            <p:nvPr/>
          </p:nvSpPr>
          <p:spPr bwMode="auto">
            <a:xfrm>
              <a:off x="3562" y="3888"/>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94" name="Rectangle 191"/>
            <p:cNvSpPr>
              <a:spLocks noChangeArrowheads="1"/>
            </p:cNvSpPr>
            <p:nvPr/>
          </p:nvSpPr>
          <p:spPr bwMode="auto">
            <a:xfrm>
              <a:off x="3184" y="3888"/>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95" name="Rectangle 192"/>
            <p:cNvSpPr>
              <a:spLocks noChangeArrowheads="1"/>
            </p:cNvSpPr>
            <p:nvPr/>
          </p:nvSpPr>
          <p:spPr bwMode="auto">
            <a:xfrm>
              <a:off x="2807" y="3888"/>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96" name="Rectangle 193"/>
            <p:cNvSpPr>
              <a:spLocks noChangeArrowheads="1"/>
            </p:cNvSpPr>
            <p:nvPr/>
          </p:nvSpPr>
          <p:spPr bwMode="auto">
            <a:xfrm>
              <a:off x="2429" y="3888"/>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497" name="Rectangle 194"/>
            <p:cNvSpPr>
              <a:spLocks noChangeArrowheads="1"/>
            </p:cNvSpPr>
            <p:nvPr/>
          </p:nvSpPr>
          <p:spPr bwMode="auto">
            <a:xfrm>
              <a:off x="2051" y="3888"/>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D</a:t>
              </a:r>
            </a:p>
          </p:txBody>
        </p:sp>
        <p:sp>
          <p:nvSpPr>
            <p:cNvPr id="20498" name="Rectangle 198"/>
            <p:cNvSpPr>
              <a:spLocks noChangeArrowheads="1"/>
            </p:cNvSpPr>
            <p:nvPr/>
          </p:nvSpPr>
          <p:spPr bwMode="auto">
            <a:xfrm>
              <a:off x="282" y="3888"/>
              <a:ext cx="63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4</a:t>
              </a:r>
            </a:p>
          </p:txBody>
        </p:sp>
        <p:sp>
          <p:nvSpPr>
            <p:cNvPr id="20499" name="Rectangle 93"/>
            <p:cNvSpPr>
              <a:spLocks noChangeArrowheads="1"/>
            </p:cNvSpPr>
            <p:nvPr/>
          </p:nvSpPr>
          <p:spPr bwMode="auto">
            <a:xfrm>
              <a:off x="5072" y="357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00" name="Rectangle 94"/>
            <p:cNvSpPr>
              <a:spLocks noChangeArrowheads="1"/>
            </p:cNvSpPr>
            <p:nvPr/>
          </p:nvSpPr>
          <p:spPr bwMode="auto">
            <a:xfrm>
              <a:off x="5072" y="326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E</a:t>
              </a:r>
            </a:p>
          </p:txBody>
        </p:sp>
        <p:sp>
          <p:nvSpPr>
            <p:cNvPr id="20501" name="Rectangle 95"/>
            <p:cNvSpPr>
              <a:spLocks noChangeArrowheads="1"/>
            </p:cNvSpPr>
            <p:nvPr/>
          </p:nvSpPr>
          <p:spPr bwMode="auto">
            <a:xfrm>
              <a:off x="5072" y="295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02" name="Rectangle 97"/>
            <p:cNvSpPr>
              <a:spLocks noChangeArrowheads="1"/>
            </p:cNvSpPr>
            <p:nvPr/>
          </p:nvSpPr>
          <p:spPr bwMode="auto">
            <a:xfrm>
              <a:off x="4700" y="357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03" name="Rectangle 98"/>
            <p:cNvSpPr>
              <a:spLocks noChangeArrowheads="1"/>
            </p:cNvSpPr>
            <p:nvPr/>
          </p:nvSpPr>
          <p:spPr bwMode="auto">
            <a:xfrm>
              <a:off x="4700" y="326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04" name="Rectangle 99"/>
            <p:cNvSpPr>
              <a:spLocks noChangeArrowheads="1"/>
            </p:cNvSpPr>
            <p:nvPr/>
          </p:nvSpPr>
          <p:spPr bwMode="auto">
            <a:xfrm>
              <a:off x="4700" y="295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D</a:t>
              </a:r>
            </a:p>
          </p:txBody>
        </p:sp>
        <p:sp>
          <p:nvSpPr>
            <p:cNvPr id="20505" name="Rectangle 101"/>
            <p:cNvSpPr>
              <a:spLocks noChangeArrowheads="1"/>
            </p:cNvSpPr>
            <p:nvPr/>
          </p:nvSpPr>
          <p:spPr bwMode="auto">
            <a:xfrm>
              <a:off x="4323" y="357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06" name="Rectangle 102"/>
            <p:cNvSpPr>
              <a:spLocks noChangeArrowheads="1"/>
            </p:cNvSpPr>
            <p:nvPr/>
          </p:nvSpPr>
          <p:spPr bwMode="auto">
            <a:xfrm>
              <a:off x="4323" y="326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07" name="Rectangle 103"/>
            <p:cNvSpPr>
              <a:spLocks noChangeArrowheads="1"/>
            </p:cNvSpPr>
            <p:nvPr/>
          </p:nvSpPr>
          <p:spPr bwMode="auto">
            <a:xfrm>
              <a:off x="4323" y="295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08" name="Rectangle 105"/>
            <p:cNvSpPr>
              <a:spLocks noChangeArrowheads="1"/>
            </p:cNvSpPr>
            <p:nvPr/>
          </p:nvSpPr>
          <p:spPr bwMode="auto">
            <a:xfrm>
              <a:off x="3945" y="357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509" name="Rectangle 106"/>
            <p:cNvSpPr>
              <a:spLocks noChangeArrowheads="1"/>
            </p:cNvSpPr>
            <p:nvPr/>
          </p:nvSpPr>
          <p:spPr bwMode="auto">
            <a:xfrm>
              <a:off x="3945" y="326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10" name="Rectangle 107"/>
            <p:cNvSpPr>
              <a:spLocks noChangeArrowheads="1"/>
            </p:cNvSpPr>
            <p:nvPr/>
          </p:nvSpPr>
          <p:spPr bwMode="auto">
            <a:xfrm>
              <a:off x="3945" y="295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11" name="Rectangle 109"/>
            <p:cNvSpPr>
              <a:spLocks noChangeArrowheads="1"/>
            </p:cNvSpPr>
            <p:nvPr/>
          </p:nvSpPr>
          <p:spPr bwMode="auto">
            <a:xfrm>
              <a:off x="3568" y="357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12" name="Rectangle 110"/>
            <p:cNvSpPr>
              <a:spLocks noChangeArrowheads="1"/>
            </p:cNvSpPr>
            <p:nvPr/>
          </p:nvSpPr>
          <p:spPr bwMode="auto">
            <a:xfrm>
              <a:off x="3568" y="326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a:t>
              </a:r>
            </a:p>
          </p:txBody>
        </p:sp>
        <p:sp>
          <p:nvSpPr>
            <p:cNvPr id="20513" name="Rectangle 111"/>
            <p:cNvSpPr>
              <a:spLocks noChangeArrowheads="1"/>
            </p:cNvSpPr>
            <p:nvPr/>
          </p:nvSpPr>
          <p:spPr bwMode="auto">
            <a:xfrm>
              <a:off x="3568" y="295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14" name="Rectangle 113"/>
            <p:cNvSpPr>
              <a:spLocks noChangeArrowheads="1"/>
            </p:cNvSpPr>
            <p:nvPr/>
          </p:nvSpPr>
          <p:spPr bwMode="auto">
            <a:xfrm>
              <a:off x="3190" y="357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15" name="Rectangle 114"/>
            <p:cNvSpPr>
              <a:spLocks noChangeArrowheads="1"/>
            </p:cNvSpPr>
            <p:nvPr/>
          </p:nvSpPr>
          <p:spPr bwMode="auto">
            <a:xfrm>
              <a:off x="3190" y="326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16" name="Rectangle 115"/>
            <p:cNvSpPr>
              <a:spLocks noChangeArrowheads="1"/>
            </p:cNvSpPr>
            <p:nvPr/>
          </p:nvSpPr>
          <p:spPr bwMode="auto">
            <a:xfrm>
              <a:off x="3190" y="295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E</a:t>
              </a:r>
            </a:p>
          </p:txBody>
        </p:sp>
        <p:sp>
          <p:nvSpPr>
            <p:cNvPr id="20517" name="Rectangle 117"/>
            <p:cNvSpPr>
              <a:spLocks noChangeArrowheads="1"/>
            </p:cNvSpPr>
            <p:nvPr/>
          </p:nvSpPr>
          <p:spPr bwMode="auto">
            <a:xfrm>
              <a:off x="2813" y="357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18" name="Rectangle 118"/>
            <p:cNvSpPr>
              <a:spLocks noChangeArrowheads="1"/>
            </p:cNvSpPr>
            <p:nvPr/>
          </p:nvSpPr>
          <p:spPr bwMode="auto">
            <a:xfrm>
              <a:off x="2813" y="326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19" name="Rectangle 119"/>
            <p:cNvSpPr>
              <a:spLocks noChangeArrowheads="1"/>
            </p:cNvSpPr>
            <p:nvPr/>
          </p:nvSpPr>
          <p:spPr bwMode="auto">
            <a:xfrm>
              <a:off x="2813" y="295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20" name="Rectangle 121"/>
            <p:cNvSpPr>
              <a:spLocks noChangeArrowheads="1"/>
            </p:cNvSpPr>
            <p:nvPr/>
          </p:nvSpPr>
          <p:spPr bwMode="auto">
            <a:xfrm>
              <a:off x="2435" y="357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21" name="Rectangle 122"/>
            <p:cNvSpPr>
              <a:spLocks noChangeArrowheads="1"/>
            </p:cNvSpPr>
            <p:nvPr/>
          </p:nvSpPr>
          <p:spPr bwMode="auto">
            <a:xfrm>
              <a:off x="2435" y="326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22" name="Rectangle 123"/>
            <p:cNvSpPr>
              <a:spLocks noChangeArrowheads="1"/>
            </p:cNvSpPr>
            <p:nvPr/>
          </p:nvSpPr>
          <p:spPr bwMode="auto">
            <a:xfrm>
              <a:off x="2435" y="295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23" name="Rectangle 125"/>
            <p:cNvSpPr>
              <a:spLocks noChangeArrowheads="1"/>
            </p:cNvSpPr>
            <p:nvPr/>
          </p:nvSpPr>
          <p:spPr bwMode="auto">
            <a:xfrm>
              <a:off x="2057" y="357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24" name="Rectangle 126"/>
            <p:cNvSpPr>
              <a:spLocks noChangeArrowheads="1"/>
            </p:cNvSpPr>
            <p:nvPr/>
          </p:nvSpPr>
          <p:spPr bwMode="auto">
            <a:xfrm>
              <a:off x="2057" y="326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25" name="Rectangle 127"/>
            <p:cNvSpPr>
              <a:spLocks noChangeArrowheads="1"/>
            </p:cNvSpPr>
            <p:nvPr/>
          </p:nvSpPr>
          <p:spPr bwMode="auto">
            <a:xfrm>
              <a:off x="2057" y="295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26" name="Rectangle 129"/>
            <p:cNvSpPr>
              <a:spLocks noChangeArrowheads="1"/>
            </p:cNvSpPr>
            <p:nvPr/>
          </p:nvSpPr>
          <p:spPr bwMode="auto">
            <a:xfrm>
              <a:off x="1680" y="357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C</a:t>
              </a:r>
            </a:p>
          </p:txBody>
        </p:sp>
        <p:sp>
          <p:nvSpPr>
            <p:cNvPr id="20527" name="Rectangle 130"/>
            <p:cNvSpPr>
              <a:spLocks noChangeArrowheads="1"/>
            </p:cNvSpPr>
            <p:nvPr/>
          </p:nvSpPr>
          <p:spPr bwMode="auto">
            <a:xfrm>
              <a:off x="1680" y="326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28" name="Rectangle 131"/>
            <p:cNvSpPr>
              <a:spLocks noChangeArrowheads="1"/>
            </p:cNvSpPr>
            <p:nvPr/>
          </p:nvSpPr>
          <p:spPr bwMode="auto">
            <a:xfrm>
              <a:off x="1680" y="295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29" name="Rectangle 133"/>
            <p:cNvSpPr>
              <a:spLocks noChangeArrowheads="1"/>
            </p:cNvSpPr>
            <p:nvPr/>
          </p:nvSpPr>
          <p:spPr bwMode="auto">
            <a:xfrm>
              <a:off x="1302" y="357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30" name="Rectangle 134"/>
            <p:cNvSpPr>
              <a:spLocks noChangeArrowheads="1"/>
            </p:cNvSpPr>
            <p:nvPr/>
          </p:nvSpPr>
          <p:spPr bwMode="auto">
            <a:xfrm>
              <a:off x="1302" y="326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531" name="Rectangle 135"/>
            <p:cNvSpPr>
              <a:spLocks noChangeArrowheads="1"/>
            </p:cNvSpPr>
            <p:nvPr/>
          </p:nvSpPr>
          <p:spPr bwMode="auto">
            <a:xfrm>
              <a:off x="1302" y="2956"/>
              <a:ext cx="378"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32" name="Rectangle 137"/>
            <p:cNvSpPr>
              <a:spLocks noChangeArrowheads="1"/>
            </p:cNvSpPr>
            <p:nvPr/>
          </p:nvSpPr>
          <p:spPr bwMode="auto">
            <a:xfrm>
              <a:off x="925" y="357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33" name="Rectangle 138"/>
            <p:cNvSpPr>
              <a:spLocks noChangeArrowheads="1"/>
            </p:cNvSpPr>
            <p:nvPr/>
          </p:nvSpPr>
          <p:spPr bwMode="auto">
            <a:xfrm>
              <a:off x="925" y="326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endParaRPr lang="ko-KR" altLang="en-US" sz="2000" b="0">
                <a:latin typeface="Gill Sans" charset="0"/>
                <a:ea typeface="Gill Sans" charset="0"/>
                <a:cs typeface="Gill Sans" charset="0"/>
              </a:endParaRPr>
            </a:p>
          </p:txBody>
        </p:sp>
        <p:sp>
          <p:nvSpPr>
            <p:cNvPr id="20534" name="Rectangle 139"/>
            <p:cNvSpPr>
              <a:spLocks noChangeArrowheads="1"/>
            </p:cNvSpPr>
            <p:nvPr/>
          </p:nvSpPr>
          <p:spPr bwMode="auto">
            <a:xfrm>
              <a:off x="925" y="2956"/>
              <a:ext cx="37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a:t>
              </a:r>
            </a:p>
          </p:txBody>
        </p:sp>
        <p:sp>
          <p:nvSpPr>
            <p:cNvPr id="20535" name="Rectangle 140"/>
            <p:cNvSpPr>
              <a:spLocks noChangeArrowheads="1"/>
            </p:cNvSpPr>
            <p:nvPr/>
          </p:nvSpPr>
          <p:spPr bwMode="auto">
            <a:xfrm>
              <a:off x="4700" y="2496"/>
              <a:ext cx="378"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D</a:t>
              </a:r>
            </a:p>
          </p:txBody>
        </p:sp>
        <p:sp>
          <p:nvSpPr>
            <p:cNvPr id="20536" name="Rectangle 141"/>
            <p:cNvSpPr>
              <a:spLocks noChangeArrowheads="1"/>
            </p:cNvSpPr>
            <p:nvPr/>
          </p:nvSpPr>
          <p:spPr bwMode="auto">
            <a:xfrm>
              <a:off x="4323" y="2496"/>
              <a:ext cx="377"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C</a:t>
              </a:r>
            </a:p>
          </p:txBody>
        </p:sp>
        <p:sp>
          <p:nvSpPr>
            <p:cNvPr id="20537" name="Rectangle 142"/>
            <p:cNvSpPr>
              <a:spLocks noChangeArrowheads="1"/>
            </p:cNvSpPr>
            <p:nvPr/>
          </p:nvSpPr>
          <p:spPr bwMode="auto">
            <a:xfrm>
              <a:off x="3945" y="2496"/>
              <a:ext cx="378"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538" name="Rectangle 143"/>
            <p:cNvSpPr>
              <a:spLocks noChangeArrowheads="1"/>
            </p:cNvSpPr>
            <p:nvPr/>
          </p:nvSpPr>
          <p:spPr bwMode="auto">
            <a:xfrm>
              <a:off x="3568" y="2496"/>
              <a:ext cx="377"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a:t>
              </a:r>
            </a:p>
          </p:txBody>
        </p:sp>
        <p:sp>
          <p:nvSpPr>
            <p:cNvPr id="20539" name="Rectangle 144"/>
            <p:cNvSpPr>
              <a:spLocks noChangeArrowheads="1"/>
            </p:cNvSpPr>
            <p:nvPr/>
          </p:nvSpPr>
          <p:spPr bwMode="auto">
            <a:xfrm>
              <a:off x="3190" y="2496"/>
              <a:ext cx="378"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E</a:t>
              </a:r>
            </a:p>
          </p:txBody>
        </p:sp>
        <p:sp>
          <p:nvSpPr>
            <p:cNvPr id="20540" name="Rectangle 145"/>
            <p:cNvSpPr>
              <a:spLocks noChangeArrowheads="1"/>
            </p:cNvSpPr>
            <p:nvPr/>
          </p:nvSpPr>
          <p:spPr bwMode="auto">
            <a:xfrm>
              <a:off x="2813" y="2496"/>
              <a:ext cx="377"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541" name="Rectangle 146"/>
            <p:cNvSpPr>
              <a:spLocks noChangeArrowheads="1"/>
            </p:cNvSpPr>
            <p:nvPr/>
          </p:nvSpPr>
          <p:spPr bwMode="auto">
            <a:xfrm>
              <a:off x="2435" y="2496"/>
              <a:ext cx="378"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a:t>
              </a:r>
            </a:p>
          </p:txBody>
        </p:sp>
        <p:sp>
          <p:nvSpPr>
            <p:cNvPr id="20542" name="Rectangle 147"/>
            <p:cNvSpPr>
              <a:spLocks noChangeArrowheads="1"/>
            </p:cNvSpPr>
            <p:nvPr/>
          </p:nvSpPr>
          <p:spPr bwMode="auto">
            <a:xfrm>
              <a:off x="2057" y="2496"/>
              <a:ext cx="378"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D</a:t>
              </a:r>
            </a:p>
          </p:txBody>
        </p:sp>
        <p:sp>
          <p:nvSpPr>
            <p:cNvPr id="20543" name="Rectangle 148"/>
            <p:cNvSpPr>
              <a:spLocks noChangeArrowheads="1"/>
            </p:cNvSpPr>
            <p:nvPr/>
          </p:nvSpPr>
          <p:spPr bwMode="auto">
            <a:xfrm>
              <a:off x="1680" y="2496"/>
              <a:ext cx="377"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C</a:t>
              </a:r>
            </a:p>
          </p:txBody>
        </p:sp>
        <p:sp>
          <p:nvSpPr>
            <p:cNvPr id="20544" name="Rectangle 149"/>
            <p:cNvSpPr>
              <a:spLocks noChangeArrowheads="1"/>
            </p:cNvSpPr>
            <p:nvPr/>
          </p:nvSpPr>
          <p:spPr bwMode="auto">
            <a:xfrm>
              <a:off x="1302" y="2496"/>
              <a:ext cx="378"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B</a:t>
              </a:r>
            </a:p>
          </p:txBody>
        </p:sp>
        <p:sp>
          <p:nvSpPr>
            <p:cNvPr id="20545" name="Rectangle 150"/>
            <p:cNvSpPr>
              <a:spLocks noChangeArrowheads="1"/>
            </p:cNvSpPr>
            <p:nvPr/>
          </p:nvSpPr>
          <p:spPr bwMode="auto">
            <a:xfrm>
              <a:off x="925" y="2496"/>
              <a:ext cx="377"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A</a:t>
              </a:r>
            </a:p>
          </p:txBody>
        </p:sp>
        <p:sp>
          <p:nvSpPr>
            <p:cNvPr id="20546" name="Rectangle 151"/>
            <p:cNvSpPr>
              <a:spLocks noChangeArrowheads="1"/>
            </p:cNvSpPr>
            <p:nvPr/>
          </p:nvSpPr>
          <p:spPr bwMode="auto">
            <a:xfrm>
              <a:off x="5088" y="2496"/>
              <a:ext cx="378"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E</a:t>
              </a:r>
            </a:p>
          </p:txBody>
        </p:sp>
        <p:sp>
          <p:nvSpPr>
            <p:cNvPr id="20547" name="Rectangle 153"/>
            <p:cNvSpPr>
              <a:spLocks noChangeArrowheads="1"/>
            </p:cNvSpPr>
            <p:nvPr/>
          </p:nvSpPr>
          <p:spPr bwMode="auto">
            <a:xfrm>
              <a:off x="288" y="3576"/>
              <a:ext cx="63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3</a:t>
              </a:r>
            </a:p>
          </p:txBody>
        </p:sp>
        <p:sp>
          <p:nvSpPr>
            <p:cNvPr id="20548" name="Rectangle 154"/>
            <p:cNvSpPr>
              <a:spLocks noChangeArrowheads="1"/>
            </p:cNvSpPr>
            <p:nvPr/>
          </p:nvSpPr>
          <p:spPr bwMode="auto">
            <a:xfrm>
              <a:off x="288" y="3266"/>
              <a:ext cx="63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2</a:t>
              </a:r>
            </a:p>
          </p:txBody>
        </p:sp>
        <p:sp>
          <p:nvSpPr>
            <p:cNvPr id="20549" name="Rectangle 155"/>
            <p:cNvSpPr>
              <a:spLocks noChangeArrowheads="1"/>
            </p:cNvSpPr>
            <p:nvPr/>
          </p:nvSpPr>
          <p:spPr bwMode="auto">
            <a:xfrm>
              <a:off x="288" y="2956"/>
              <a:ext cx="637" cy="31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nchor="ctr"/>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gn="ctr">
                <a:spcBef>
                  <a:spcPts val="0"/>
                </a:spcBef>
              </a:pPr>
              <a:r>
                <a:rPr lang="en-US" altLang="ko-KR" sz="2000" b="0">
                  <a:latin typeface="Gill Sans" charset="0"/>
                  <a:ea typeface="Gill Sans" charset="0"/>
                  <a:cs typeface="Gill Sans" charset="0"/>
                </a:rPr>
                <a:t>1</a:t>
              </a:r>
            </a:p>
          </p:txBody>
        </p:sp>
        <p:sp>
          <p:nvSpPr>
            <p:cNvPr id="20550" name="Rectangle 156"/>
            <p:cNvSpPr>
              <a:spLocks noChangeArrowheads="1"/>
            </p:cNvSpPr>
            <p:nvPr/>
          </p:nvSpPr>
          <p:spPr bwMode="auto">
            <a:xfrm>
              <a:off x="288" y="2496"/>
              <a:ext cx="637" cy="460"/>
            </a:xfrm>
            <a:prstGeom prst="rect">
              <a:avLst/>
            </a:prstGeom>
            <a:solidFill>
              <a:srgbClr val="00FFFF"/>
            </a:solidFill>
            <a:ln>
              <a:noFill/>
            </a:ln>
            <a:effectLst/>
            <a:extLs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0478" tIns="44445" rIns="90478" bIns="44445"/>
            <a:lstStyle>
              <a:lvl1pPr>
                <a:defRPr sz="2200" b="1">
                  <a:solidFill>
                    <a:schemeClr val="tx1"/>
                  </a:solidFill>
                  <a:latin typeface="Comic Sans MS" panose="030F0702030302020204" pitchFamily="66" charset="0"/>
                </a:defRPr>
              </a:lvl1pPr>
              <a:lvl2pPr marL="742950" indent="-285750">
                <a:defRPr sz="2200" b="1">
                  <a:solidFill>
                    <a:schemeClr val="tx1"/>
                  </a:solidFill>
                  <a:latin typeface="Comic Sans MS" panose="030F0702030302020204" pitchFamily="66" charset="0"/>
                </a:defRPr>
              </a:lvl2pPr>
              <a:lvl3pPr marL="1143000" indent="-228600">
                <a:defRPr sz="2200" b="1">
                  <a:solidFill>
                    <a:schemeClr val="tx1"/>
                  </a:solidFill>
                  <a:latin typeface="Comic Sans MS" panose="030F0702030302020204" pitchFamily="66" charset="0"/>
                </a:defRPr>
              </a:lvl3pPr>
              <a:lvl4pPr marL="1600200" indent="-228600">
                <a:defRPr sz="2200" b="1">
                  <a:solidFill>
                    <a:schemeClr val="tx1"/>
                  </a:solidFill>
                  <a:latin typeface="Comic Sans MS" panose="030F0702030302020204" pitchFamily="66" charset="0"/>
                </a:defRPr>
              </a:lvl4pPr>
              <a:lvl5pPr marL="2057400" indent="-228600">
                <a:defRPr sz="22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200" b="1">
                  <a:solidFill>
                    <a:schemeClr val="tx1"/>
                  </a:solidFill>
                  <a:latin typeface="Comic Sans MS" panose="030F0702030302020204" pitchFamily="66" charset="0"/>
                </a:defRPr>
              </a:lvl9pPr>
            </a:lstStyle>
            <a:p>
              <a:pPr>
                <a:lnSpc>
                  <a:spcPct val="70000"/>
                </a:lnSpc>
                <a:spcBef>
                  <a:spcPts val="0"/>
                </a:spcBef>
              </a:pPr>
              <a:r>
                <a:rPr lang="en-US" altLang="ko-KR" sz="2000" b="0" dirty="0">
                  <a:latin typeface="Gill Sans" charset="0"/>
                  <a:ea typeface="Gill Sans" charset="0"/>
                  <a:cs typeface="Gill Sans" charset="0"/>
                </a:rPr>
                <a:t>Ref:</a:t>
              </a:r>
            </a:p>
            <a:p>
              <a:pPr>
                <a:lnSpc>
                  <a:spcPct val="70000"/>
                </a:lnSpc>
                <a:spcBef>
                  <a:spcPts val="0"/>
                </a:spcBef>
              </a:pPr>
              <a:r>
                <a:rPr lang="en-US" altLang="ko-KR" sz="2000" b="0" dirty="0">
                  <a:latin typeface="Gill Sans" charset="0"/>
                  <a:ea typeface="Gill Sans" charset="0"/>
                  <a:cs typeface="Gill Sans" charset="0"/>
                </a:rPr>
                <a:t>Page:</a:t>
              </a:r>
            </a:p>
          </p:txBody>
        </p:sp>
        <p:sp>
          <p:nvSpPr>
            <p:cNvPr id="20551" name="Line 157"/>
            <p:cNvSpPr>
              <a:spLocks noChangeShapeType="1"/>
            </p:cNvSpPr>
            <p:nvPr/>
          </p:nvSpPr>
          <p:spPr bwMode="auto">
            <a:xfrm>
              <a:off x="288" y="2956"/>
              <a:ext cx="5168" cy="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52" name="Line 159"/>
            <p:cNvSpPr>
              <a:spLocks noChangeShapeType="1"/>
            </p:cNvSpPr>
            <p:nvPr/>
          </p:nvSpPr>
          <p:spPr bwMode="auto">
            <a:xfrm>
              <a:off x="288" y="3266"/>
              <a:ext cx="5161"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53" name="Line 160"/>
            <p:cNvSpPr>
              <a:spLocks noChangeShapeType="1"/>
            </p:cNvSpPr>
            <p:nvPr/>
          </p:nvSpPr>
          <p:spPr bwMode="auto">
            <a:xfrm>
              <a:off x="288" y="3576"/>
              <a:ext cx="5161"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54" name="Line 162"/>
            <p:cNvSpPr>
              <a:spLocks noChangeShapeType="1"/>
            </p:cNvSpPr>
            <p:nvPr/>
          </p:nvSpPr>
          <p:spPr bwMode="auto">
            <a:xfrm>
              <a:off x="925" y="2496"/>
              <a:ext cx="0" cy="1680"/>
            </a:xfrm>
            <a:prstGeom prst="line">
              <a:avLst/>
            </a:prstGeom>
            <a:noFill/>
            <a:ln w="5715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55" name="Line 174"/>
            <p:cNvSpPr>
              <a:spLocks noChangeShapeType="1"/>
            </p:cNvSpPr>
            <p:nvPr/>
          </p:nvSpPr>
          <p:spPr bwMode="auto">
            <a:xfrm>
              <a:off x="288" y="2496"/>
              <a:ext cx="516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56" name="Line 175"/>
            <p:cNvSpPr>
              <a:spLocks noChangeShapeType="1"/>
            </p:cNvSpPr>
            <p:nvPr/>
          </p:nvSpPr>
          <p:spPr bwMode="auto">
            <a:xfrm>
              <a:off x="288" y="4176"/>
              <a:ext cx="516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57" name="Line 176"/>
            <p:cNvSpPr>
              <a:spLocks noChangeShapeType="1"/>
            </p:cNvSpPr>
            <p:nvPr/>
          </p:nvSpPr>
          <p:spPr bwMode="auto">
            <a:xfrm>
              <a:off x="5448" y="2496"/>
              <a:ext cx="0" cy="168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58" name="Line 163"/>
            <p:cNvSpPr>
              <a:spLocks noChangeShapeType="1"/>
            </p:cNvSpPr>
            <p:nvPr/>
          </p:nvSpPr>
          <p:spPr bwMode="auto">
            <a:xfrm>
              <a:off x="1302"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59" name="Line 164"/>
            <p:cNvSpPr>
              <a:spLocks noChangeShapeType="1"/>
            </p:cNvSpPr>
            <p:nvPr/>
          </p:nvSpPr>
          <p:spPr bwMode="auto">
            <a:xfrm>
              <a:off x="1680"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0" name="Line 165"/>
            <p:cNvSpPr>
              <a:spLocks noChangeShapeType="1"/>
            </p:cNvSpPr>
            <p:nvPr/>
          </p:nvSpPr>
          <p:spPr bwMode="auto">
            <a:xfrm>
              <a:off x="2057"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1" name="Line 166"/>
            <p:cNvSpPr>
              <a:spLocks noChangeShapeType="1"/>
            </p:cNvSpPr>
            <p:nvPr/>
          </p:nvSpPr>
          <p:spPr bwMode="auto">
            <a:xfrm>
              <a:off x="2435"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2" name="Line 167"/>
            <p:cNvSpPr>
              <a:spLocks noChangeShapeType="1"/>
            </p:cNvSpPr>
            <p:nvPr/>
          </p:nvSpPr>
          <p:spPr bwMode="auto">
            <a:xfrm>
              <a:off x="2813"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3" name="Line 168"/>
            <p:cNvSpPr>
              <a:spLocks noChangeShapeType="1"/>
            </p:cNvSpPr>
            <p:nvPr/>
          </p:nvSpPr>
          <p:spPr bwMode="auto">
            <a:xfrm>
              <a:off x="3190"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4" name="Line 169"/>
            <p:cNvSpPr>
              <a:spLocks noChangeShapeType="1"/>
            </p:cNvSpPr>
            <p:nvPr/>
          </p:nvSpPr>
          <p:spPr bwMode="auto">
            <a:xfrm>
              <a:off x="3568"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5" name="Line 170"/>
            <p:cNvSpPr>
              <a:spLocks noChangeShapeType="1"/>
            </p:cNvSpPr>
            <p:nvPr/>
          </p:nvSpPr>
          <p:spPr bwMode="auto">
            <a:xfrm>
              <a:off x="3945"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6" name="Line 171"/>
            <p:cNvSpPr>
              <a:spLocks noChangeShapeType="1"/>
            </p:cNvSpPr>
            <p:nvPr/>
          </p:nvSpPr>
          <p:spPr bwMode="auto">
            <a:xfrm>
              <a:off x="4323"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7" name="Line 172"/>
            <p:cNvSpPr>
              <a:spLocks noChangeShapeType="1"/>
            </p:cNvSpPr>
            <p:nvPr/>
          </p:nvSpPr>
          <p:spPr bwMode="auto">
            <a:xfrm>
              <a:off x="4700"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8" name="Line 177"/>
            <p:cNvSpPr>
              <a:spLocks noChangeShapeType="1"/>
            </p:cNvSpPr>
            <p:nvPr/>
          </p:nvSpPr>
          <p:spPr bwMode="auto">
            <a:xfrm>
              <a:off x="5072" y="2496"/>
              <a:ext cx="0" cy="168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69" name="Line 184"/>
            <p:cNvSpPr>
              <a:spLocks noChangeShapeType="1"/>
            </p:cNvSpPr>
            <p:nvPr/>
          </p:nvSpPr>
          <p:spPr bwMode="auto">
            <a:xfrm>
              <a:off x="303" y="3881"/>
              <a:ext cx="5161"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70" name="Line 199"/>
            <p:cNvSpPr>
              <a:spLocks noChangeShapeType="1"/>
            </p:cNvSpPr>
            <p:nvPr/>
          </p:nvSpPr>
          <p:spPr bwMode="auto">
            <a:xfrm>
              <a:off x="282" y="3888"/>
              <a:ext cx="5161"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71" name="Line 161"/>
            <p:cNvSpPr>
              <a:spLocks noChangeShapeType="1"/>
            </p:cNvSpPr>
            <p:nvPr/>
          </p:nvSpPr>
          <p:spPr bwMode="auto">
            <a:xfrm>
              <a:off x="288" y="2496"/>
              <a:ext cx="0" cy="168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sp>
          <p:nvSpPr>
            <p:cNvPr id="20572" name="Line 200"/>
            <p:cNvSpPr>
              <a:spLocks noChangeShapeType="1"/>
            </p:cNvSpPr>
            <p:nvPr/>
          </p:nvSpPr>
          <p:spPr bwMode="auto">
            <a:xfrm>
              <a:off x="297" y="4193"/>
              <a:ext cx="5161"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pPr algn="ctr">
                <a:spcBef>
                  <a:spcPts val="0"/>
                </a:spcBef>
              </a:pPr>
              <a:endParaRPr lang="en-US" sz="2000" b="0">
                <a:latin typeface="Gill Sans" charset="0"/>
                <a:ea typeface="Gill Sans" charset="0"/>
                <a:cs typeface="Gill Sans" charset="0"/>
              </a:endParaRPr>
            </a:p>
          </p:txBody>
        </p:sp>
      </p:grpSp>
    </p:spTree>
    <p:extLst>
      <p:ext uri="{BB962C8B-B14F-4D97-AF65-F5344CB8AC3E}">
        <p14:creationId xmlns:p14="http://schemas.microsoft.com/office/powerpoint/2010/main" val="342927311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0291">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80291">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80291">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2" fill="hold" nodeType="clickEffect">
                                  <p:stCondLst>
                                    <p:cond delay="0"/>
                                  </p:stCondLst>
                                  <p:childTnLst>
                                    <p:set>
                                      <p:cBhvr>
                                        <p:cTn id="18" dur="1" fill="hold">
                                          <p:stCondLst>
                                            <p:cond delay="0"/>
                                          </p:stCondLst>
                                        </p:cTn>
                                        <p:tgtEl>
                                          <p:spTgt spid="780292"/>
                                        </p:tgtEl>
                                        <p:attrNameLst>
                                          <p:attrName>style.visibility</p:attrName>
                                        </p:attrNameLst>
                                      </p:cBhvr>
                                      <p:to>
                                        <p:strVal val="visible"/>
                                      </p:to>
                                    </p:set>
                                    <p:anim calcmode="lin" valueType="num">
                                      <p:cBhvr additive="base">
                                        <p:cTn id="19" dur="500" fill="hold"/>
                                        <p:tgtEl>
                                          <p:spTgt spid="780292"/>
                                        </p:tgtEl>
                                        <p:attrNameLst>
                                          <p:attrName>ppt_x</p:attrName>
                                        </p:attrNameLst>
                                      </p:cBhvr>
                                      <p:tavLst>
                                        <p:tav tm="0">
                                          <p:val>
                                            <p:strVal val="1+#ppt_w/2"/>
                                          </p:val>
                                        </p:tav>
                                        <p:tav tm="100000">
                                          <p:val>
                                            <p:strVal val="#ppt_x"/>
                                          </p:val>
                                        </p:tav>
                                      </p:tavLst>
                                    </p:anim>
                                    <p:anim calcmode="lin" valueType="num">
                                      <p:cBhvr additive="base">
                                        <p:cTn id="20" dur="500" fill="hold"/>
                                        <p:tgtEl>
                                          <p:spTgt spid="780292"/>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2" fill="hold" nodeType="clickEffect">
                                  <p:stCondLst>
                                    <p:cond delay="0"/>
                                  </p:stCondLst>
                                  <p:childTnLst>
                                    <p:set>
                                      <p:cBhvr>
                                        <p:cTn id="24" dur="1" fill="hold">
                                          <p:stCondLst>
                                            <p:cond delay="0"/>
                                          </p:stCondLst>
                                        </p:cTn>
                                        <p:tgtEl>
                                          <p:spTgt spid="780491"/>
                                        </p:tgtEl>
                                        <p:attrNameLst>
                                          <p:attrName>style.visibility</p:attrName>
                                        </p:attrNameLst>
                                      </p:cBhvr>
                                      <p:to>
                                        <p:strVal val="visible"/>
                                      </p:to>
                                    </p:set>
                                    <p:anim calcmode="lin" valueType="num">
                                      <p:cBhvr additive="base">
                                        <p:cTn id="25" dur="500" fill="hold"/>
                                        <p:tgtEl>
                                          <p:spTgt spid="780491"/>
                                        </p:tgtEl>
                                        <p:attrNameLst>
                                          <p:attrName>ppt_x</p:attrName>
                                        </p:attrNameLst>
                                      </p:cBhvr>
                                      <p:tavLst>
                                        <p:tav tm="0">
                                          <p:val>
                                            <p:strVal val="1+#ppt_w/2"/>
                                          </p:val>
                                        </p:tav>
                                        <p:tav tm="100000">
                                          <p:val>
                                            <p:strVal val="#ppt_x"/>
                                          </p:val>
                                        </p:tav>
                                      </p:tavLst>
                                    </p:anim>
                                    <p:anim calcmode="lin" valueType="num">
                                      <p:cBhvr additive="base">
                                        <p:cTn id="26" dur="500" fill="hold"/>
                                        <p:tgtEl>
                                          <p:spTgt spid="780491"/>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80291">
                                            <p:txEl>
                                              <p:pRg st="17" end="1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80291">
                                            <p:txEl>
                                              <p:pRg st="18" end="1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80291">
                                            <p:txEl>
                                              <p:pRg st="19" end="1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0291" grpId="0" build="p"/>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en-US" altLang="ko-KR" smtClean="0"/>
              <a:t>Summary (1/2)</a:t>
            </a:r>
            <a:endParaRPr lang="en-US" altLang="ko-KR" dirty="0" smtClean="0"/>
          </a:p>
        </p:txBody>
      </p:sp>
      <p:sp>
        <p:nvSpPr>
          <p:cNvPr id="40963" name="Rectangle 3"/>
          <p:cNvSpPr>
            <a:spLocks noGrp="1" noChangeArrowheads="1"/>
          </p:cNvSpPr>
          <p:nvPr>
            <p:ph type="body" idx="1"/>
          </p:nvPr>
        </p:nvSpPr>
        <p:spPr>
          <a:xfrm>
            <a:off x="228600" y="914400"/>
            <a:ext cx="8305800" cy="5562600"/>
          </a:xfrm>
        </p:spPr>
        <p:txBody>
          <a:bodyPr>
            <a:normAutofit fontScale="92500"/>
          </a:bodyPr>
          <a:lstStyle/>
          <a:p>
            <a:r>
              <a:rPr lang="en-US" altLang="ko-KR" dirty="0" smtClean="0"/>
              <a:t>The Principle of Locality:</a:t>
            </a:r>
          </a:p>
          <a:p>
            <a:pPr lvl="1"/>
            <a:r>
              <a:rPr lang="en-US" altLang="ko-KR" dirty="0" smtClean="0"/>
              <a:t>Program likely to access a relatively small portion of the address space at any instant of time.</a:t>
            </a:r>
          </a:p>
          <a:p>
            <a:pPr lvl="2"/>
            <a:r>
              <a:rPr lang="en-US" altLang="ko-KR" dirty="0" smtClean="0">
                <a:solidFill>
                  <a:srgbClr val="FF0000"/>
                </a:solidFill>
              </a:rPr>
              <a:t>Temporal Locality: </a:t>
            </a:r>
            <a:r>
              <a:rPr lang="en-US" altLang="ko-KR" dirty="0" smtClean="0"/>
              <a:t>Locality in Time</a:t>
            </a:r>
          </a:p>
          <a:p>
            <a:pPr lvl="2"/>
            <a:r>
              <a:rPr lang="en-US" altLang="ko-KR" dirty="0" smtClean="0">
                <a:solidFill>
                  <a:srgbClr val="FF0000"/>
                </a:solidFill>
              </a:rPr>
              <a:t>Spatial Locality: </a:t>
            </a:r>
            <a:r>
              <a:rPr lang="en-US" altLang="ko-KR" dirty="0" smtClean="0"/>
              <a:t>Locality in Space</a:t>
            </a:r>
          </a:p>
          <a:p>
            <a:r>
              <a:rPr lang="en-US" altLang="ko-KR" dirty="0" smtClean="0"/>
              <a:t>Three (+1) Major Categories of Cache Misses:</a:t>
            </a:r>
          </a:p>
          <a:p>
            <a:pPr lvl="1"/>
            <a:r>
              <a:rPr lang="en-US" altLang="ko-KR" dirty="0" smtClean="0">
                <a:solidFill>
                  <a:srgbClr val="FF0000"/>
                </a:solidFill>
              </a:rPr>
              <a:t>Compulsory Misses: </a:t>
            </a:r>
            <a:r>
              <a:rPr lang="en-US" altLang="ko-KR" dirty="0" smtClean="0"/>
              <a:t>sad facts of life.  Example: cold start misses.</a:t>
            </a:r>
          </a:p>
          <a:p>
            <a:pPr lvl="1"/>
            <a:r>
              <a:rPr lang="en-US" altLang="ko-KR" dirty="0" smtClean="0">
                <a:solidFill>
                  <a:srgbClr val="FF0000"/>
                </a:solidFill>
              </a:rPr>
              <a:t>Conflict Misses: </a:t>
            </a:r>
            <a:r>
              <a:rPr lang="en-US" altLang="ko-KR" dirty="0" smtClean="0"/>
              <a:t>increase cache size and/or associativity</a:t>
            </a:r>
          </a:p>
          <a:p>
            <a:pPr lvl="1"/>
            <a:r>
              <a:rPr lang="en-US" altLang="ko-KR" dirty="0" smtClean="0">
                <a:solidFill>
                  <a:srgbClr val="FF0000"/>
                </a:solidFill>
              </a:rPr>
              <a:t>Capacity Misses: </a:t>
            </a:r>
            <a:r>
              <a:rPr lang="en-US" altLang="ko-KR" dirty="0" smtClean="0"/>
              <a:t>increase cache size</a:t>
            </a:r>
          </a:p>
          <a:p>
            <a:pPr lvl="1"/>
            <a:r>
              <a:rPr lang="en-US" altLang="ko-KR" dirty="0" smtClean="0">
                <a:solidFill>
                  <a:srgbClr val="FF0000"/>
                </a:solidFill>
              </a:rPr>
              <a:t>Coherence Misses: </a:t>
            </a:r>
            <a:r>
              <a:rPr lang="en-US" altLang="ko-KR" dirty="0" smtClean="0"/>
              <a:t>Caused by external processors or I/O devices</a:t>
            </a:r>
          </a:p>
          <a:p>
            <a:r>
              <a:rPr lang="en-US" altLang="ko-KR" dirty="0" smtClean="0"/>
              <a:t>Cache Organizations:</a:t>
            </a:r>
          </a:p>
          <a:p>
            <a:pPr lvl="1"/>
            <a:r>
              <a:rPr lang="en-US" altLang="ko-KR" dirty="0" smtClean="0"/>
              <a:t>Direct Mapped: single block per set</a:t>
            </a:r>
          </a:p>
          <a:p>
            <a:pPr lvl="1"/>
            <a:r>
              <a:rPr lang="en-US" altLang="ko-KR" dirty="0" smtClean="0"/>
              <a:t>Set associative: more than one block per set</a:t>
            </a:r>
          </a:p>
          <a:p>
            <a:pPr lvl="1"/>
            <a:r>
              <a:rPr lang="en-US" altLang="ko-KR" dirty="0" smtClean="0"/>
              <a:t>Fully associative: all entries equivalent</a:t>
            </a:r>
          </a:p>
        </p:txBody>
      </p:sp>
    </p:spTree>
    <p:extLst>
      <p:ext uri="{BB962C8B-B14F-4D97-AF65-F5344CB8AC3E}">
        <p14:creationId xmlns:p14="http://schemas.microsoft.com/office/powerpoint/2010/main" val="1140286979"/>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a:xfrm>
            <a:off x="381000" y="76200"/>
            <a:ext cx="8382000" cy="533400"/>
          </a:xfrm>
        </p:spPr>
        <p:txBody>
          <a:bodyPr/>
          <a:lstStyle/>
          <a:p>
            <a:r>
              <a:rPr lang="en-US" altLang="ko-KR" dirty="0" smtClean="0">
                <a:ea typeface="굴림" panose="020B0600000101010101" pitchFamily="34" charset="-127"/>
              </a:rPr>
              <a:t>Caching Applied to Address Translation</a:t>
            </a:r>
          </a:p>
        </p:txBody>
      </p:sp>
      <p:sp>
        <p:nvSpPr>
          <p:cNvPr id="738307" name="Rectangle 3"/>
          <p:cNvSpPr>
            <a:spLocks noGrp="1" noChangeArrowheads="1"/>
          </p:cNvSpPr>
          <p:nvPr>
            <p:ph type="body" idx="1"/>
          </p:nvPr>
        </p:nvSpPr>
        <p:spPr>
          <a:xfrm>
            <a:off x="304800" y="4191000"/>
            <a:ext cx="8534400" cy="2438400"/>
          </a:xfrm>
        </p:spPr>
        <p:txBody>
          <a:bodyPr/>
          <a:lstStyle/>
          <a:p>
            <a:pPr>
              <a:lnSpc>
                <a:spcPct val="80000"/>
              </a:lnSpc>
              <a:spcBef>
                <a:spcPct val="20000"/>
              </a:spcBef>
            </a:pPr>
            <a:r>
              <a:rPr lang="en-US" altLang="ko-KR" dirty="0" smtClean="0">
                <a:ea typeface="굴림" panose="020B0600000101010101" pitchFamily="34" charset="-127"/>
              </a:rPr>
              <a:t>Question is one of page locality: does it exist?</a:t>
            </a:r>
          </a:p>
          <a:p>
            <a:pPr lvl="1">
              <a:lnSpc>
                <a:spcPct val="80000"/>
              </a:lnSpc>
              <a:spcBef>
                <a:spcPct val="20000"/>
              </a:spcBef>
            </a:pPr>
            <a:r>
              <a:rPr lang="en-US" altLang="ko-KR" dirty="0" smtClean="0">
                <a:ea typeface="굴림" panose="020B0600000101010101" pitchFamily="34" charset="-127"/>
              </a:rPr>
              <a:t>Instruction accesses spend a lot of time on the same page (since accesses sequential)</a:t>
            </a:r>
          </a:p>
          <a:p>
            <a:pPr lvl="1">
              <a:lnSpc>
                <a:spcPct val="80000"/>
              </a:lnSpc>
              <a:spcBef>
                <a:spcPct val="20000"/>
              </a:spcBef>
            </a:pPr>
            <a:r>
              <a:rPr lang="en-US" altLang="ko-KR" dirty="0" smtClean="0">
                <a:ea typeface="굴림" panose="020B0600000101010101" pitchFamily="34" charset="-127"/>
              </a:rPr>
              <a:t>Stack accesses have definite locality of reference</a:t>
            </a:r>
          </a:p>
          <a:p>
            <a:pPr lvl="1">
              <a:lnSpc>
                <a:spcPct val="80000"/>
              </a:lnSpc>
              <a:spcBef>
                <a:spcPct val="20000"/>
              </a:spcBef>
            </a:pPr>
            <a:r>
              <a:rPr lang="en-US" altLang="ko-KR" dirty="0" smtClean="0">
                <a:ea typeface="굴림" panose="020B0600000101010101" pitchFamily="34" charset="-127"/>
              </a:rPr>
              <a:t>Data accesses have less page locality, but still some…</a:t>
            </a:r>
          </a:p>
          <a:p>
            <a:pPr>
              <a:lnSpc>
                <a:spcPct val="80000"/>
              </a:lnSpc>
              <a:spcBef>
                <a:spcPct val="20000"/>
              </a:spcBef>
            </a:pPr>
            <a:r>
              <a:rPr lang="en-US" altLang="ko-KR" dirty="0" smtClean="0">
                <a:ea typeface="굴림" panose="020B0600000101010101" pitchFamily="34" charset="-127"/>
              </a:rPr>
              <a:t>Can we have a TLB hierarchy?</a:t>
            </a:r>
          </a:p>
          <a:p>
            <a:pPr lvl="1">
              <a:lnSpc>
                <a:spcPct val="80000"/>
              </a:lnSpc>
              <a:spcBef>
                <a:spcPct val="20000"/>
              </a:spcBef>
            </a:pPr>
            <a:r>
              <a:rPr lang="en-US" altLang="ko-KR" dirty="0" smtClean="0">
                <a:ea typeface="굴림" panose="020B0600000101010101" pitchFamily="34" charset="-127"/>
              </a:rPr>
              <a:t>Sure: multiple levels at different sizes/speeds</a:t>
            </a:r>
          </a:p>
          <a:p>
            <a:pPr lvl="1">
              <a:lnSpc>
                <a:spcPct val="80000"/>
              </a:lnSpc>
              <a:spcBef>
                <a:spcPct val="20000"/>
              </a:spcBef>
            </a:pPr>
            <a:endParaRPr lang="ko-KR" altLang="en-US" dirty="0" smtClean="0">
              <a:ea typeface="굴림" panose="020B0600000101010101" pitchFamily="34" charset="-127"/>
            </a:endParaRPr>
          </a:p>
        </p:txBody>
      </p:sp>
      <p:grpSp>
        <p:nvGrpSpPr>
          <p:cNvPr id="738340" name="Group 36"/>
          <p:cNvGrpSpPr>
            <a:grpSpLocks/>
          </p:cNvGrpSpPr>
          <p:nvPr/>
        </p:nvGrpSpPr>
        <p:grpSpPr bwMode="auto">
          <a:xfrm>
            <a:off x="1752600" y="1952625"/>
            <a:ext cx="5029200" cy="2305050"/>
            <a:chOff x="1104" y="1230"/>
            <a:chExt cx="3168" cy="1452"/>
          </a:xfrm>
        </p:grpSpPr>
        <p:sp>
          <p:nvSpPr>
            <p:cNvPr id="32794" name="Text Box 20"/>
            <p:cNvSpPr txBox="1">
              <a:spLocks noChangeArrowheads="1"/>
            </p:cNvSpPr>
            <p:nvPr/>
          </p:nvSpPr>
          <p:spPr bwMode="auto">
            <a:xfrm>
              <a:off x="1536" y="2238"/>
              <a:ext cx="1419" cy="444"/>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dirty="0">
                  <a:latin typeface="Gill Sans" charset="0"/>
                  <a:ea typeface="Gill Sans" charset="0"/>
                  <a:cs typeface="Gill Sans" charset="0"/>
                </a:rPr>
                <a:t>Data Read or Write</a:t>
              </a:r>
            </a:p>
            <a:p>
              <a:r>
                <a:rPr lang="en-US" altLang="ko-KR" b="0" dirty="0">
                  <a:latin typeface="Gill Sans" charset="0"/>
                  <a:ea typeface="Gill Sans" charset="0"/>
                  <a:cs typeface="Gill Sans" charset="0"/>
                </a:rPr>
                <a:t>(</a:t>
              </a:r>
              <a:r>
                <a:rPr lang="en-US" altLang="ko-KR" b="0" dirty="0" err="1">
                  <a:latin typeface="Gill Sans" charset="0"/>
                  <a:ea typeface="Gill Sans" charset="0"/>
                  <a:cs typeface="Gill Sans" charset="0"/>
                </a:rPr>
                <a:t>untranslated</a:t>
              </a:r>
              <a:r>
                <a:rPr lang="en-US" altLang="ko-KR" b="0" dirty="0">
                  <a:latin typeface="Gill Sans" charset="0"/>
                  <a:ea typeface="Gill Sans" charset="0"/>
                  <a:cs typeface="Gill Sans" charset="0"/>
                </a:rPr>
                <a:t>)</a:t>
              </a:r>
            </a:p>
          </p:txBody>
        </p:sp>
        <p:sp>
          <p:nvSpPr>
            <p:cNvPr id="32795" name="Line 21"/>
            <p:cNvSpPr>
              <a:spLocks noChangeShapeType="1"/>
            </p:cNvSpPr>
            <p:nvPr/>
          </p:nvSpPr>
          <p:spPr bwMode="auto">
            <a:xfrm>
              <a:off x="1104" y="1230"/>
              <a:ext cx="672" cy="1056"/>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2796" name="Line 22"/>
            <p:cNvSpPr>
              <a:spLocks noChangeShapeType="1"/>
            </p:cNvSpPr>
            <p:nvPr/>
          </p:nvSpPr>
          <p:spPr bwMode="auto">
            <a:xfrm flipV="1">
              <a:off x="3168" y="1326"/>
              <a:ext cx="1104" cy="96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grpSp>
      <p:sp>
        <p:nvSpPr>
          <p:cNvPr id="32773" name="Oval 9"/>
          <p:cNvSpPr>
            <a:spLocks noChangeArrowheads="1"/>
          </p:cNvSpPr>
          <p:nvPr/>
        </p:nvSpPr>
        <p:spPr bwMode="auto">
          <a:xfrm>
            <a:off x="685800" y="809625"/>
            <a:ext cx="1295400" cy="1295400"/>
          </a:xfrm>
          <a:prstGeom prst="ellipse">
            <a:avLst/>
          </a:prstGeom>
          <a:solidFill>
            <a:schemeClr val="accent1"/>
          </a:solidFill>
          <a:ln w="38100" algn="ctr">
            <a:solidFill>
              <a:schemeClr val="tx1"/>
            </a:solidFill>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sz="3200" b="0">
                <a:latin typeface="Gill Sans" charset="0"/>
                <a:ea typeface="Gill Sans" charset="0"/>
                <a:cs typeface="Gill Sans" charset="0"/>
              </a:rPr>
              <a:t>CPU</a:t>
            </a:r>
          </a:p>
        </p:txBody>
      </p:sp>
      <p:sp>
        <p:nvSpPr>
          <p:cNvPr id="32774" name="Rectangle 12"/>
          <p:cNvSpPr>
            <a:spLocks noChangeArrowheads="1"/>
          </p:cNvSpPr>
          <p:nvPr/>
        </p:nvSpPr>
        <p:spPr bwMode="auto">
          <a:xfrm>
            <a:off x="6934200" y="733425"/>
            <a:ext cx="1371600" cy="1905000"/>
          </a:xfrm>
          <a:prstGeom prst="rect">
            <a:avLst/>
          </a:prstGeom>
          <a:solidFill>
            <a:srgbClr val="53FB25"/>
          </a:solidFill>
          <a:ln w="38100" algn="ctr">
            <a:solidFill>
              <a:schemeClr val="tx1"/>
            </a:solidFill>
            <a:miter lim="800000"/>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Physical</a:t>
            </a:r>
          </a:p>
          <a:p>
            <a:r>
              <a:rPr lang="en-US" altLang="ko-KR" b="0">
                <a:latin typeface="Gill Sans" charset="0"/>
                <a:ea typeface="Gill Sans" charset="0"/>
                <a:cs typeface="Gill Sans" charset="0"/>
              </a:rPr>
              <a:t>Memory</a:t>
            </a:r>
          </a:p>
        </p:txBody>
      </p:sp>
      <p:sp>
        <p:nvSpPr>
          <p:cNvPr id="32775" name="Freeform 4"/>
          <p:cNvSpPr>
            <a:spLocks/>
          </p:cNvSpPr>
          <p:nvPr/>
        </p:nvSpPr>
        <p:spPr bwMode="auto">
          <a:xfrm>
            <a:off x="2743200" y="504825"/>
            <a:ext cx="2971800" cy="3124200"/>
          </a:xfrm>
          <a:custGeom>
            <a:avLst/>
            <a:gdLst>
              <a:gd name="T0" fmla="*/ 0 w 1104"/>
              <a:gd name="T1" fmla="*/ 1086678 h 1104"/>
              <a:gd name="T2" fmla="*/ 1550504 w 1104"/>
              <a:gd name="T3" fmla="*/ 0 h 1104"/>
              <a:gd name="T4" fmla="*/ 2971800 w 1104"/>
              <a:gd name="T5" fmla="*/ 815009 h 1104"/>
              <a:gd name="T6" fmla="*/ 2454965 w 1104"/>
              <a:gd name="T7" fmla="*/ 2445026 h 1104"/>
              <a:gd name="T8" fmla="*/ 775252 w 1104"/>
              <a:gd name="T9" fmla="*/ 3124200 h 1104"/>
              <a:gd name="T10" fmla="*/ 0 w 1104"/>
              <a:gd name="T11" fmla="*/ 1086678 h 1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104" h="1104">
                <a:moveTo>
                  <a:pt x="0" y="384"/>
                </a:moveTo>
                <a:lnTo>
                  <a:pt x="576" y="0"/>
                </a:lnTo>
                <a:lnTo>
                  <a:pt x="1104" y="288"/>
                </a:lnTo>
                <a:lnTo>
                  <a:pt x="912" y="864"/>
                </a:lnTo>
                <a:lnTo>
                  <a:pt x="288" y="1104"/>
                </a:lnTo>
                <a:lnTo>
                  <a:pt x="0" y="384"/>
                </a:lnTo>
                <a:close/>
              </a:path>
            </a:pathLst>
          </a:custGeom>
          <a:solidFill>
            <a:srgbClr val="FF66CC"/>
          </a:solidFill>
          <a:ln w="38100" cap="flat" cmpd="sng">
            <a:solidFill>
              <a:schemeClr val="tx1"/>
            </a:solidFill>
            <a:prstDash val="solid"/>
            <a:round/>
            <a:headEnd/>
            <a:tailEnd/>
          </a:ln>
          <a:effectLst/>
          <a:extLs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2776" name="Text Box 5"/>
          <p:cNvSpPr txBox="1">
            <a:spLocks noChangeArrowheads="1"/>
          </p:cNvSpPr>
          <p:nvPr/>
        </p:nvSpPr>
        <p:spPr bwMode="auto">
          <a:xfrm>
            <a:off x="3962400" y="657225"/>
            <a:ext cx="692478" cy="45909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sz="2400" b="0">
                <a:latin typeface="Gill Sans" charset="0"/>
                <a:ea typeface="Gill Sans" charset="0"/>
                <a:cs typeface="Gill Sans" charset="0"/>
              </a:rPr>
              <a:t>TLB</a:t>
            </a:r>
          </a:p>
        </p:txBody>
      </p:sp>
      <p:sp>
        <p:nvSpPr>
          <p:cNvPr id="738317" name="Text Box 13"/>
          <p:cNvSpPr txBox="1">
            <a:spLocks noChangeArrowheads="1"/>
          </p:cNvSpPr>
          <p:nvPr/>
        </p:nvSpPr>
        <p:spPr bwMode="auto">
          <a:xfrm>
            <a:off x="3222625" y="2638425"/>
            <a:ext cx="1117274" cy="705311"/>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Translate</a:t>
            </a:r>
          </a:p>
          <a:p>
            <a:r>
              <a:rPr lang="en-US" altLang="ko-KR" b="0">
                <a:latin typeface="Gill Sans" charset="0"/>
                <a:ea typeface="Gill Sans" charset="0"/>
                <a:cs typeface="Gill Sans" charset="0"/>
              </a:rPr>
              <a:t>(MMU)</a:t>
            </a:r>
          </a:p>
        </p:txBody>
      </p:sp>
      <p:grpSp>
        <p:nvGrpSpPr>
          <p:cNvPr id="738338" name="Group 34"/>
          <p:cNvGrpSpPr>
            <a:grpSpLocks/>
          </p:cNvGrpSpPr>
          <p:nvPr/>
        </p:nvGrpSpPr>
        <p:grpSpPr bwMode="auto">
          <a:xfrm>
            <a:off x="3505203" y="1647825"/>
            <a:ext cx="519113" cy="914400"/>
            <a:chOff x="2208" y="1038"/>
            <a:chExt cx="327" cy="576"/>
          </a:xfrm>
        </p:grpSpPr>
        <p:sp>
          <p:nvSpPr>
            <p:cNvPr id="32792" name="Text Box 8"/>
            <p:cNvSpPr txBox="1">
              <a:spLocks noChangeArrowheads="1"/>
            </p:cNvSpPr>
            <p:nvPr/>
          </p:nvSpPr>
          <p:spPr bwMode="auto">
            <a:xfrm>
              <a:off x="2208" y="1038"/>
              <a:ext cx="327" cy="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No</a:t>
              </a:r>
            </a:p>
          </p:txBody>
        </p:sp>
        <p:sp>
          <p:nvSpPr>
            <p:cNvPr id="32793" name="Line 14"/>
            <p:cNvSpPr>
              <a:spLocks noChangeShapeType="1"/>
            </p:cNvSpPr>
            <p:nvPr/>
          </p:nvSpPr>
          <p:spPr bwMode="auto">
            <a:xfrm>
              <a:off x="2352" y="1230"/>
              <a:ext cx="0" cy="384"/>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grpSp>
      <p:grpSp>
        <p:nvGrpSpPr>
          <p:cNvPr id="738334" name="Group 30"/>
          <p:cNvGrpSpPr>
            <a:grpSpLocks/>
          </p:cNvGrpSpPr>
          <p:nvPr/>
        </p:nvGrpSpPr>
        <p:grpSpPr bwMode="auto">
          <a:xfrm>
            <a:off x="1905000" y="733425"/>
            <a:ext cx="1752600" cy="762000"/>
            <a:chOff x="1200" y="462"/>
            <a:chExt cx="1104" cy="480"/>
          </a:xfrm>
        </p:grpSpPr>
        <p:sp>
          <p:nvSpPr>
            <p:cNvPr id="32790" name="Line 10"/>
            <p:cNvSpPr>
              <a:spLocks noChangeShapeType="1"/>
            </p:cNvSpPr>
            <p:nvPr/>
          </p:nvSpPr>
          <p:spPr bwMode="auto">
            <a:xfrm>
              <a:off x="1248" y="894"/>
              <a:ext cx="1056" cy="48"/>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2791" name="Text Box 23"/>
            <p:cNvSpPr txBox="1">
              <a:spLocks noChangeArrowheads="1"/>
            </p:cNvSpPr>
            <p:nvPr/>
          </p:nvSpPr>
          <p:spPr bwMode="auto">
            <a:xfrm>
              <a:off x="1200" y="462"/>
              <a:ext cx="651" cy="444"/>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Virtual</a:t>
              </a:r>
            </a:p>
            <a:p>
              <a:r>
                <a:rPr lang="en-US" altLang="ko-KR" b="0">
                  <a:latin typeface="Gill Sans" charset="0"/>
                  <a:ea typeface="Gill Sans" charset="0"/>
                  <a:cs typeface="Gill Sans" charset="0"/>
                </a:rPr>
                <a:t>Address</a:t>
              </a:r>
            </a:p>
          </p:txBody>
        </p:sp>
      </p:grpSp>
      <p:grpSp>
        <p:nvGrpSpPr>
          <p:cNvPr id="738335" name="Group 31"/>
          <p:cNvGrpSpPr>
            <a:grpSpLocks/>
          </p:cNvGrpSpPr>
          <p:nvPr/>
        </p:nvGrpSpPr>
        <p:grpSpPr bwMode="auto">
          <a:xfrm>
            <a:off x="5334000" y="857250"/>
            <a:ext cx="1524000" cy="714375"/>
            <a:chOff x="3360" y="540"/>
            <a:chExt cx="960" cy="450"/>
          </a:xfrm>
        </p:grpSpPr>
        <p:sp>
          <p:nvSpPr>
            <p:cNvPr id="32788" name="Line 16"/>
            <p:cNvSpPr>
              <a:spLocks noChangeShapeType="1"/>
            </p:cNvSpPr>
            <p:nvPr/>
          </p:nvSpPr>
          <p:spPr bwMode="auto">
            <a:xfrm>
              <a:off x="3360" y="942"/>
              <a:ext cx="960" cy="48"/>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2789" name="Text Box 25"/>
            <p:cNvSpPr txBox="1">
              <a:spLocks noChangeArrowheads="1"/>
            </p:cNvSpPr>
            <p:nvPr/>
          </p:nvSpPr>
          <p:spPr bwMode="auto">
            <a:xfrm>
              <a:off x="3579" y="540"/>
              <a:ext cx="651" cy="444"/>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Physical</a:t>
              </a:r>
            </a:p>
            <a:p>
              <a:r>
                <a:rPr lang="en-US" altLang="ko-KR" b="0">
                  <a:latin typeface="Gill Sans" charset="0"/>
                  <a:ea typeface="Gill Sans" charset="0"/>
                  <a:cs typeface="Gill Sans" charset="0"/>
                </a:rPr>
                <a:t>Address</a:t>
              </a:r>
            </a:p>
          </p:txBody>
        </p:sp>
      </p:grpSp>
      <p:grpSp>
        <p:nvGrpSpPr>
          <p:cNvPr id="738337" name="Group 33"/>
          <p:cNvGrpSpPr>
            <a:grpSpLocks/>
          </p:cNvGrpSpPr>
          <p:nvPr/>
        </p:nvGrpSpPr>
        <p:grpSpPr bwMode="auto">
          <a:xfrm>
            <a:off x="3657600" y="1343025"/>
            <a:ext cx="1524000" cy="396875"/>
            <a:chOff x="2304" y="846"/>
            <a:chExt cx="960" cy="250"/>
          </a:xfrm>
        </p:grpSpPr>
        <p:sp>
          <p:nvSpPr>
            <p:cNvPr id="32786" name="Line 11"/>
            <p:cNvSpPr>
              <a:spLocks noChangeShapeType="1"/>
            </p:cNvSpPr>
            <p:nvPr/>
          </p:nvSpPr>
          <p:spPr bwMode="auto">
            <a:xfrm flipV="1">
              <a:off x="2688" y="942"/>
              <a:ext cx="576"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2787" name="Text Box 7"/>
            <p:cNvSpPr txBox="1">
              <a:spLocks noChangeArrowheads="1"/>
            </p:cNvSpPr>
            <p:nvPr/>
          </p:nvSpPr>
          <p:spPr bwMode="auto">
            <a:xfrm>
              <a:off x="2304" y="846"/>
              <a:ext cx="333" cy="250"/>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Yes</a:t>
              </a:r>
            </a:p>
          </p:txBody>
        </p:sp>
      </p:grpSp>
      <p:sp>
        <p:nvSpPr>
          <p:cNvPr id="738330" name="Text Box 26"/>
          <p:cNvSpPr txBox="1">
            <a:spLocks noChangeArrowheads="1"/>
          </p:cNvSpPr>
          <p:nvPr/>
        </p:nvSpPr>
        <p:spPr bwMode="auto">
          <a:xfrm>
            <a:off x="3395663" y="1114425"/>
            <a:ext cx="1053154" cy="397535"/>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r>
              <a:rPr lang="en-US" altLang="ko-KR" b="0">
                <a:latin typeface="Gill Sans" charset="0"/>
                <a:ea typeface="Gill Sans" charset="0"/>
                <a:cs typeface="Gill Sans" charset="0"/>
              </a:rPr>
              <a:t>Cached?</a:t>
            </a:r>
          </a:p>
        </p:txBody>
      </p:sp>
      <p:grpSp>
        <p:nvGrpSpPr>
          <p:cNvPr id="738339" name="Group 35"/>
          <p:cNvGrpSpPr>
            <a:grpSpLocks/>
          </p:cNvGrpSpPr>
          <p:nvPr/>
        </p:nvGrpSpPr>
        <p:grpSpPr bwMode="auto">
          <a:xfrm>
            <a:off x="3962402" y="1571625"/>
            <a:ext cx="1258888" cy="1054100"/>
            <a:chOff x="2496" y="990"/>
            <a:chExt cx="793" cy="664"/>
          </a:xfrm>
        </p:grpSpPr>
        <p:sp>
          <p:nvSpPr>
            <p:cNvPr id="32784" name="Line 15"/>
            <p:cNvSpPr>
              <a:spLocks noChangeShapeType="1"/>
            </p:cNvSpPr>
            <p:nvPr/>
          </p:nvSpPr>
          <p:spPr bwMode="auto">
            <a:xfrm flipV="1">
              <a:off x="2496" y="990"/>
              <a:ext cx="720" cy="624"/>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nchor="ctr"/>
            <a:lstStyle/>
            <a:p>
              <a:endParaRPr lang="en-US" b="0">
                <a:latin typeface="Gill Sans" charset="0"/>
                <a:ea typeface="Gill Sans" charset="0"/>
                <a:cs typeface="Gill Sans" charset="0"/>
              </a:endParaRPr>
            </a:p>
          </p:txBody>
        </p:sp>
        <p:sp>
          <p:nvSpPr>
            <p:cNvPr id="32785" name="Text Box 27"/>
            <p:cNvSpPr txBox="1">
              <a:spLocks noChangeArrowheads="1"/>
            </p:cNvSpPr>
            <p:nvPr/>
          </p:nvSpPr>
          <p:spPr bwMode="auto">
            <a:xfrm rot="19101394">
              <a:off x="2766" y="1190"/>
              <a:ext cx="523" cy="464"/>
            </a:xfrm>
            <a:prstGeom prst="rect">
              <a:avLst/>
            </a:prstGeom>
            <a:noFill/>
            <a:ln>
              <a:noFill/>
            </a:ln>
            <a:effectLst/>
            <a:extLst>
              <a:ext uri="{909E8E84-426E-40dd-AFC4-6F175D3DCCD1}">
                <a14:hiddenFill xmlns:a14="http://schemas.microsoft.com/office/drawing/2010/main" xmlns="">
                  <a:solidFill>
                    <a:srgbClr val="FF66CC"/>
                  </a:solidFill>
                </a14:hiddenFill>
              </a:ext>
              <a:ext uri="{91240B29-F687-4f45-9708-019B960494DF}">
                <a14:hiddenLine xmlns:a14="http://schemas.microsoft.com/office/drawing/2010/main" xmlns="" w="38100" algn="ctr">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0478" tIns="44445" rIns="90478" bIns="44445">
              <a:spAutoFit/>
            </a:bodyPr>
            <a:lstStyle>
              <a:lvl1pPr>
                <a:defRPr sz="2000" b="1">
                  <a:solidFill>
                    <a:schemeClr val="tx1"/>
                  </a:solidFill>
                  <a:latin typeface="Comic Sans MS" panose="030F0702030302020204" pitchFamily="66" charset="0"/>
                </a:defRPr>
              </a:lvl1pPr>
              <a:lvl2pPr marL="742950" indent="-285750">
                <a:defRPr sz="2000" b="1">
                  <a:solidFill>
                    <a:schemeClr val="tx1"/>
                  </a:solidFill>
                  <a:latin typeface="Comic Sans MS" panose="030F0702030302020204" pitchFamily="66" charset="0"/>
                </a:defRPr>
              </a:lvl2pPr>
              <a:lvl3pPr marL="1143000" indent="-228600">
                <a:defRPr sz="2000" b="1">
                  <a:solidFill>
                    <a:schemeClr val="tx1"/>
                  </a:solidFill>
                  <a:latin typeface="Comic Sans MS" panose="030F0702030302020204" pitchFamily="66" charset="0"/>
                </a:defRPr>
              </a:lvl3pPr>
              <a:lvl4pPr marL="1600200" indent="-228600">
                <a:defRPr sz="2000" b="1">
                  <a:solidFill>
                    <a:schemeClr val="tx1"/>
                  </a:solidFill>
                  <a:latin typeface="Comic Sans MS" panose="030F0702030302020204" pitchFamily="66" charset="0"/>
                </a:defRPr>
              </a:lvl4pPr>
              <a:lvl5pPr marL="2057400" indent="-228600">
                <a:defRPr sz="2000" b="1">
                  <a:solidFill>
                    <a:schemeClr val="tx1"/>
                  </a:solidFill>
                  <a:latin typeface="Comic Sans MS" panose="030F0702030302020204" pitchFamily="66" charset="0"/>
                </a:defRPr>
              </a:lvl5pPr>
              <a:lvl6pPr marL="25146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6pPr>
              <a:lvl7pPr marL="29718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7pPr>
              <a:lvl8pPr marL="34290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8pPr>
              <a:lvl9pPr marL="3886200" indent="-228600" algn="ctr" eaLnBrk="0" fontAlgn="base" hangingPunct="0">
                <a:lnSpc>
                  <a:spcPct val="80000"/>
                </a:lnSpc>
                <a:spcBef>
                  <a:spcPct val="20000"/>
                </a:spcBef>
                <a:spcAft>
                  <a:spcPct val="0"/>
                </a:spcAft>
                <a:buSzPct val="100000"/>
                <a:defRPr sz="2000" b="1">
                  <a:solidFill>
                    <a:schemeClr val="tx1"/>
                  </a:solidFill>
                  <a:latin typeface="Comic Sans MS" panose="030F0702030302020204" pitchFamily="66" charset="0"/>
                </a:defRPr>
              </a:lvl9pPr>
            </a:lstStyle>
            <a:p>
              <a:pPr>
                <a:spcBef>
                  <a:spcPct val="10000"/>
                </a:spcBef>
              </a:pPr>
              <a:r>
                <a:rPr lang="en-US" altLang="ko-KR" b="0">
                  <a:latin typeface="Gill Sans" charset="0"/>
                  <a:ea typeface="Gill Sans" charset="0"/>
                  <a:cs typeface="Gill Sans" charset="0"/>
                </a:rPr>
                <a:t>Save</a:t>
              </a:r>
            </a:p>
            <a:p>
              <a:pPr>
                <a:spcBef>
                  <a:spcPct val="10000"/>
                </a:spcBef>
              </a:pPr>
              <a:r>
                <a:rPr lang="en-US" altLang="ko-KR" b="0">
                  <a:latin typeface="Gill Sans" charset="0"/>
                  <a:ea typeface="Gill Sans" charset="0"/>
                  <a:cs typeface="Gill Sans" charset="0"/>
                </a:rPr>
                <a:t>Result</a:t>
              </a:r>
            </a:p>
          </p:txBody>
        </p:sp>
      </p:grpSp>
    </p:spTree>
    <p:extLst>
      <p:ext uri="{BB962C8B-B14F-4D97-AF65-F5344CB8AC3E}">
        <p14:creationId xmlns:p14="http://schemas.microsoft.com/office/powerpoint/2010/main" val="125026053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nodeType="clickEffect">
                                  <p:stCondLst>
                                    <p:cond delay="0"/>
                                  </p:stCondLst>
                                  <p:childTnLst>
                                    <p:set>
                                      <p:cBhvr>
                                        <p:cTn id="6" dur="1" fill="hold">
                                          <p:stCondLst>
                                            <p:cond delay="0"/>
                                          </p:stCondLst>
                                        </p:cTn>
                                        <p:tgtEl>
                                          <p:spTgt spid="738334"/>
                                        </p:tgtEl>
                                        <p:attrNameLst>
                                          <p:attrName>style.visibility</p:attrName>
                                        </p:attrNameLst>
                                      </p:cBhvr>
                                      <p:to>
                                        <p:strVal val="visible"/>
                                      </p:to>
                                    </p:set>
                                    <p:animEffect transition="in" filter="wipe(left)">
                                      <p:cBhvr>
                                        <p:cTn id="7" dur="500"/>
                                        <p:tgtEl>
                                          <p:spTgt spid="738334"/>
                                        </p:tgtEl>
                                      </p:cBhvr>
                                    </p:animEffect>
                                  </p:childTnLst>
                                </p:cTn>
                              </p:par>
                            </p:childTnLst>
                          </p:cTn>
                        </p:par>
                        <p:par>
                          <p:cTn id="8" fill="hold" nodeType="afterGroup">
                            <p:stCondLst>
                              <p:cond delay="500"/>
                            </p:stCondLst>
                            <p:childTnLst>
                              <p:par>
                                <p:cTn id="9" presetID="1" presetClass="entr" presetSubtype="0" fill="hold" grpId="0" nodeType="afterEffect">
                                  <p:stCondLst>
                                    <p:cond delay="0"/>
                                  </p:stCondLst>
                                  <p:childTnLst>
                                    <p:set>
                                      <p:cBhvr>
                                        <p:cTn id="10" dur="1" fill="hold">
                                          <p:stCondLst>
                                            <p:cond delay="0"/>
                                          </p:stCondLst>
                                        </p:cTn>
                                        <p:tgtEl>
                                          <p:spTgt spid="738330"/>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ntr" presetSubtype="8" fill="hold" nodeType="clickEffect">
                                  <p:stCondLst>
                                    <p:cond delay="0"/>
                                  </p:stCondLst>
                                  <p:childTnLst>
                                    <p:set>
                                      <p:cBhvr>
                                        <p:cTn id="14" dur="1" fill="hold">
                                          <p:stCondLst>
                                            <p:cond delay="0"/>
                                          </p:stCondLst>
                                        </p:cTn>
                                        <p:tgtEl>
                                          <p:spTgt spid="738337"/>
                                        </p:tgtEl>
                                        <p:attrNameLst>
                                          <p:attrName>style.visibility</p:attrName>
                                        </p:attrNameLst>
                                      </p:cBhvr>
                                      <p:to>
                                        <p:strVal val="visible"/>
                                      </p:to>
                                    </p:set>
                                    <p:animEffect transition="in" filter="wipe(left)">
                                      <p:cBhvr>
                                        <p:cTn id="15" dur="500"/>
                                        <p:tgtEl>
                                          <p:spTgt spid="738337"/>
                                        </p:tgtEl>
                                      </p:cBhvr>
                                    </p:animEffect>
                                  </p:childTnLst>
                                </p:cTn>
                              </p:par>
                            </p:childTnLst>
                          </p:cTn>
                        </p:par>
                        <p:par>
                          <p:cTn id="16" fill="hold" nodeType="afterGroup">
                            <p:stCondLst>
                              <p:cond delay="500"/>
                            </p:stCondLst>
                            <p:childTnLst>
                              <p:par>
                                <p:cTn id="17" presetID="22" presetClass="entr" presetSubtype="8" fill="hold" nodeType="afterEffect">
                                  <p:stCondLst>
                                    <p:cond delay="0"/>
                                  </p:stCondLst>
                                  <p:childTnLst>
                                    <p:set>
                                      <p:cBhvr>
                                        <p:cTn id="18" dur="1" fill="hold">
                                          <p:stCondLst>
                                            <p:cond delay="0"/>
                                          </p:stCondLst>
                                        </p:cTn>
                                        <p:tgtEl>
                                          <p:spTgt spid="738335"/>
                                        </p:tgtEl>
                                        <p:attrNameLst>
                                          <p:attrName>style.visibility</p:attrName>
                                        </p:attrNameLst>
                                      </p:cBhvr>
                                      <p:to>
                                        <p:strVal val="visible"/>
                                      </p:to>
                                    </p:set>
                                    <p:animEffect transition="in" filter="wipe(left)">
                                      <p:cBhvr>
                                        <p:cTn id="19" dur="500"/>
                                        <p:tgtEl>
                                          <p:spTgt spid="738335"/>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22" presetClass="entr" presetSubtype="1" fill="hold" nodeType="clickEffect">
                                  <p:stCondLst>
                                    <p:cond delay="0"/>
                                  </p:stCondLst>
                                  <p:childTnLst>
                                    <p:set>
                                      <p:cBhvr>
                                        <p:cTn id="23" dur="1" fill="hold">
                                          <p:stCondLst>
                                            <p:cond delay="0"/>
                                          </p:stCondLst>
                                        </p:cTn>
                                        <p:tgtEl>
                                          <p:spTgt spid="738338"/>
                                        </p:tgtEl>
                                        <p:attrNameLst>
                                          <p:attrName>style.visibility</p:attrName>
                                        </p:attrNameLst>
                                      </p:cBhvr>
                                      <p:to>
                                        <p:strVal val="visible"/>
                                      </p:to>
                                    </p:set>
                                    <p:animEffect transition="in" filter="wipe(up)">
                                      <p:cBhvr>
                                        <p:cTn id="24" dur="500"/>
                                        <p:tgtEl>
                                          <p:spTgt spid="738338"/>
                                        </p:tgtEl>
                                      </p:cBhvr>
                                    </p:animEffect>
                                  </p:childTnLst>
                                </p:cTn>
                              </p:par>
                            </p:childTnLst>
                          </p:cTn>
                        </p:par>
                        <p:par>
                          <p:cTn id="25" fill="hold" nodeType="afterGroup">
                            <p:stCondLst>
                              <p:cond delay="500"/>
                            </p:stCondLst>
                            <p:childTnLst>
                              <p:par>
                                <p:cTn id="26" presetID="1" presetClass="entr" presetSubtype="0" fill="hold" grpId="0" nodeType="afterEffect">
                                  <p:stCondLst>
                                    <p:cond delay="0"/>
                                  </p:stCondLst>
                                  <p:childTnLst>
                                    <p:set>
                                      <p:cBhvr>
                                        <p:cTn id="27" dur="1" fill="hold">
                                          <p:stCondLst>
                                            <p:cond delay="0"/>
                                          </p:stCondLst>
                                        </p:cTn>
                                        <p:tgtEl>
                                          <p:spTgt spid="738317"/>
                                        </p:tgtEl>
                                        <p:attrNameLst>
                                          <p:attrName>style.visibility</p:attrName>
                                        </p:attrNameLst>
                                      </p:cBhvr>
                                      <p:to>
                                        <p:strVal val="visible"/>
                                      </p:to>
                                    </p:set>
                                  </p:childTnLst>
                                </p:cTn>
                              </p:par>
                            </p:childTnLst>
                          </p:cTn>
                        </p:par>
                        <p:par>
                          <p:cTn id="28" fill="hold" nodeType="afterGroup">
                            <p:stCondLst>
                              <p:cond delay="500"/>
                            </p:stCondLst>
                            <p:childTnLst>
                              <p:par>
                                <p:cTn id="29" presetID="22" presetClass="entr" presetSubtype="4" fill="hold" nodeType="afterEffect">
                                  <p:stCondLst>
                                    <p:cond delay="0"/>
                                  </p:stCondLst>
                                  <p:childTnLst>
                                    <p:set>
                                      <p:cBhvr>
                                        <p:cTn id="30" dur="1" fill="hold">
                                          <p:stCondLst>
                                            <p:cond delay="0"/>
                                          </p:stCondLst>
                                        </p:cTn>
                                        <p:tgtEl>
                                          <p:spTgt spid="738339"/>
                                        </p:tgtEl>
                                        <p:attrNameLst>
                                          <p:attrName>style.visibility</p:attrName>
                                        </p:attrNameLst>
                                      </p:cBhvr>
                                      <p:to>
                                        <p:strVal val="visible"/>
                                      </p:to>
                                    </p:set>
                                    <p:animEffect transition="in" filter="wipe(down)">
                                      <p:cBhvr>
                                        <p:cTn id="31" dur="500"/>
                                        <p:tgtEl>
                                          <p:spTgt spid="738339"/>
                                        </p:tgtEl>
                                      </p:cBhvr>
                                    </p:animEffect>
                                  </p:childTnLst>
                                </p:cTn>
                              </p:par>
                            </p:childTnLst>
                          </p:cTn>
                        </p:par>
                      </p:childTnLst>
                    </p:cTn>
                  </p:par>
                  <p:par>
                    <p:cTn id="32" fill="hold" nodeType="clickPar">
                      <p:stCondLst>
                        <p:cond delay="indefinite"/>
                      </p:stCondLst>
                      <p:childTnLst>
                        <p:par>
                          <p:cTn id="33" fill="hold" nodeType="withGroup">
                            <p:stCondLst>
                              <p:cond delay="0"/>
                            </p:stCondLst>
                            <p:childTnLst>
                              <p:par>
                                <p:cTn id="34" presetID="22" presetClass="entr" presetSubtype="8" fill="hold" nodeType="clickEffect">
                                  <p:stCondLst>
                                    <p:cond delay="0"/>
                                  </p:stCondLst>
                                  <p:childTnLst>
                                    <p:set>
                                      <p:cBhvr>
                                        <p:cTn id="35" dur="1" fill="hold">
                                          <p:stCondLst>
                                            <p:cond delay="0"/>
                                          </p:stCondLst>
                                        </p:cTn>
                                        <p:tgtEl>
                                          <p:spTgt spid="738340"/>
                                        </p:tgtEl>
                                        <p:attrNameLst>
                                          <p:attrName>style.visibility</p:attrName>
                                        </p:attrNameLst>
                                      </p:cBhvr>
                                      <p:to>
                                        <p:strVal val="visible"/>
                                      </p:to>
                                    </p:set>
                                    <p:animEffect transition="in" filter="wipe(left)">
                                      <p:cBhvr>
                                        <p:cTn id="36" dur="500"/>
                                        <p:tgtEl>
                                          <p:spTgt spid="738340"/>
                                        </p:tgtEl>
                                      </p:cBhvr>
                                    </p:animEffec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738307">
                                            <p:txEl>
                                              <p:pRg st="0" end="0"/>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38307">
                                            <p:txEl>
                                              <p:pRg st="1" end="1"/>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38307">
                                            <p:txEl>
                                              <p:pRg st="2" end="2"/>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38307">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738307">
                                            <p:txEl>
                                              <p:pRg st="4" end="4"/>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73830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8307" grpId="0" build="p"/>
      <p:bldP spid="738317" grpId="0"/>
      <p:bldP spid="738330"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3036110" y="152400"/>
            <a:ext cx="2951129" cy="494494"/>
          </a:xfrm>
          <a:noFill/>
        </p:spPr>
        <p:txBody>
          <a:bodyPr wrap="none" lIns="63500" tIns="25400" rIns="63500" bIns="25400" anchor="t">
            <a:spAutoFit/>
          </a:bodyPr>
          <a:lstStyle/>
          <a:p>
            <a:r>
              <a:rPr lang="en-US" altLang="ko-KR" dirty="0" smtClean="0">
                <a:ea typeface="굴림" panose="020B0600000101010101" pitchFamily="34" charset="-127"/>
              </a:rPr>
              <a:t>Summary  (2/2)</a:t>
            </a:r>
          </a:p>
        </p:txBody>
      </p:sp>
      <p:sp>
        <p:nvSpPr>
          <p:cNvPr id="41987" name="Rectangle 3"/>
          <p:cNvSpPr>
            <a:spLocks noGrp="1" noChangeArrowheads="1"/>
          </p:cNvSpPr>
          <p:nvPr>
            <p:ph type="body" idx="1"/>
          </p:nvPr>
        </p:nvSpPr>
        <p:spPr>
          <a:xfrm>
            <a:off x="76200" y="762000"/>
            <a:ext cx="8991600" cy="5867400"/>
          </a:xfrm>
          <a:noFill/>
        </p:spPr>
        <p:txBody>
          <a:bodyPr wrap="square" lIns="63500" tIns="25400" rIns="63500" bIns="25400">
            <a:normAutofit/>
          </a:bodyPr>
          <a:lstStyle/>
          <a:p>
            <a:r>
              <a:rPr lang="en-US" altLang="ko-KR" dirty="0" smtClean="0">
                <a:ea typeface="굴림" panose="020B0600000101010101" pitchFamily="34" charset="-127"/>
              </a:rPr>
              <a:t>“Translation Lookaside Buffer” (TLB)</a:t>
            </a:r>
          </a:p>
          <a:p>
            <a:pPr lvl="1"/>
            <a:r>
              <a:rPr lang="en-US" altLang="ko-KR" sz="2400" dirty="0">
                <a:ea typeface="굴림" panose="020B0600000101010101" pitchFamily="34" charset="-127"/>
              </a:rPr>
              <a:t>S</a:t>
            </a:r>
            <a:r>
              <a:rPr lang="en-US" altLang="ko-KR" sz="2400" dirty="0" smtClean="0">
                <a:ea typeface="굴림" panose="020B0600000101010101" pitchFamily="34" charset="-127"/>
              </a:rPr>
              <a:t>mall number of PTEs </a:t>
            </a:r>
            <a:r>
              <a:rPr lang="en-US" altLang="ko-KR" sz="2400" dirty="0">
                <a:ea typeface="굴림" panose="020B0600000101010101" pitchFamily="34" charset="-127"/>
              </a:rPr>
              <a:t>and optional process </a:t>
            </a:r>
            <a:r>
              <a:rPr lang="en-US" altLang="ko-KR" sz="2400" dirty="0" smtClean="0">
                <a:ea typeface="굴림" panose="020B0600000101010101" pitchFamily="34" charset="-127"/>
              </a:rPr>
              <a:t>IDs (&lt; 512)</a:t>
            </a:r>
          </a:p>
          <a:p>
            <a:pPr lvl="1"/>
            <a:r>
              <a:rPr lang="en-US" altLang="ko-KR" sz="2400" dirty="0" smtClean="0">
                <a:ea typeface="굴림" panose="020B0600000101010101" pitchFamily="34" charset="-127"/>
              </a:rPr>
              <a:t>Fully Associative (Since conflict misses expensive)</a:t>
            </a:r>
          </a:p>
          <a:p>
            <a:pPr lvl="1"/>
            <a:r>
              <a:rPr lang="en-US" altLang="ko-KR" sz="2400" dirty="0" smtClean="0">
                <a:ea typeface="굴림" panose="020B0600000101010101" pitchFamily="34" charset="-127"/>
              </a:rPr>
              <a:t>On TLB miss, page table must be traversed and if located PTE is invalid, cause Page Fault </a:t>
            </a:r>
          </a:p>
          <a:p>
            <a:pPr lvl="1"/>
            <a:r>
              <a:rPr lang="en-US" altLang="ko-KR" sz="2400" dirty="0" smtClean="0">
                <a:ea typeface="굴림" panose="020B0600000101010101" pitchFamily="34" charset="-127"/>
              </a:rPr>
              <a:t>On change in page table, TLB entries must be invalidated</a:t>
            </a:r>
          </a:p>
          <a:p>
            <a:pPr lvl="1"/>
            <a:r>
              <a:rPr lang="en-US" altLang="ko-KR" sz="2400" dirty="0" smtClean="0">
                <a:ea typeface="굴림" panose="020B0600000101010101" pitchFamily="34" charset="-127"/>
              </a:rPr>
              <a:t>TLB is logically in front of cache (need to overlap with cache access)</a:t>
            </a:r>
          </a:p>
          <a:p>
            <a:pPr lvl="1"/>
            <a:endParaRPr lang="en-US" altLang="ko-KR" sz="1200" dirty="0" smtClean="0">
              <a:ea typeface="굴림" panose="020B0600000101010101" pitchFamily="34" charset="-127"/>
            </a:endParaRPr>
          </a:p>
          <a:p>
            <a:pPr>
              <a:spcBef>
                <a:spcPct val="5000"/>
              </a:spcBef>
            </a:pPr>
            <a:r>
              <a:rPr lang="en-US" altLang="ko-KR" dirty="0">
                <a:ea typeface="굴림" panose="020B0600000101010101" pitchFamily="34" charset="-127"/>
              </a:rPr>
              <a:t>Precise Exception specifies a single instruction for which:</a:t>
            </a:r>
          </a:p>
          <a:p>
            <a:pPr lvl="1">
              <a:spcBef>
                <a:spcPct val="5000"/>
              </a:spcBef>
            </a:pPr>
            <a:r>
              <a:rPr lang="en-US" altLang="ko-KR" sz="2400" dirty="0">
                <a:ea typeface="굴림" panose="020B0600000101010101" pitchFamily="34" charset="-127"/>
              </a:rPr>
              <a:t>All previous instructions have completed (committed state)</a:t>
            </a:r>
          </a:p>
          <a:p>
            <a:pPr lvl="1">
              <a:spcBef>
                <a:spcPct val="5000"/>
              </a:spcBef>
            </a:pPr>
            <a:r>
              <a:rPr lang="en-US" altLang="ko-KR" sz="2400" dirty="0" smtClean="0">
                <a:ea typeface="굴림" panose="020B0600000101010101" pitchFamily="34" charset="-127"/>
              </a:rPr>
              <a:t>No following instructions nor actual instruction have started </a:t>
            </a:r>
          </a:p>
          <a:p>
            <a:pPr lvl="1"/>
            <a:endParaRPr lang="en-US" altLang="ko-KR" sz="1200" dirty="0">
              <a:ea typeface="굴림" panose="020B0600000101010101" pitchFamily="34" charset="-127"/>
            </a:endParaRPr>
          </a:p>
          <a:p>
            <a:pPr>
              <a:spcBef>
                <a:spcPct val="5000"/>
              </a:spcBef>
            </a:pPr>
            <a:r>
              <a:rPr lang="en-US" altLang="ko-KR" dirty="0" smtClean="0">
                <a:ea typeface="굴림" panose="020B0600000101010101" pitchFamily="34" charset="-127"/>
              </a:rPr>
              <a:t>Can manage caches in hardware or software or both</a:t>
            </a:r>
          </a:p>
          <a:p>
            <a:pPr lvl="1">
              <a:spcBef>
                <a:spcPct val="5000"/>
              </a:spcBef>
            </a:pPr>
            <a:r>
              <a:rPr lang="en-US" altLang="ko-KR" sz="2400" dirty="0" smtClean="0">
                <a:ea typeface="굴림" panose="020B0600000101010101" pitchFamily="34" charset="-127"/>
              </a:rPr>
              <a:t>Goal is highest hit rate, even if it means more complex cache management</a:t>
            </a:r>
          </a:p>
        </p:txBody>
      </p:sp>
    </p:spTree>
    <p:extLst>
      <p:ext uri="{BB962C8B-B14F-4D97-AF65-F5344CB8AC3E}">
        <p14:creationId xmlns:p14="http://schemas.microsoft.com/office/powerpoint/2010/main" val="3917598707"/>
      </p:ext>
    </p:extLst>
  </p:cSld>
  <p:clrMapOvr>
    <a:masterClrMapping/>
  </p:clrMapOvr>
  <p:transition/>
  <p:timing>
    <p:tnLst>
      <p:par>
        <p:cTn id="1" dur="indefinite" restart="never" nodeType="tmRoot"/>
      </p:par>
    </p:tnLst>
    <p:bldLst>
      <p:bldP spid="41987" grpId="0" build="p">
        <p:tmplLst>
          <p:tmpl lvl="2">
            <p:tnLst>
              <p:par>
                <p:cTn presetID="2" presetClass="entr" presetSubtype="2" fill="hold" nodeType="withEffect">
                  <p:stCondLst>
                    <p:cond delay="0"/>
                  </p:stCondLst>
                  <p:childTnLst>
                    <p:set>
                      <p:cBhvr>
                        <p:cTn dur="1" fill="hold">
                          <p:stCondLst>
                            <p:cond delay="0"/>
                          </p:stCondLst>
                        </p:cTn>
                        <p:tgtEl>
                          <p:spTgt spid="41987"/>
                        </p:tgtEl>
                        <p:attrNameLst>
                          <p:attrName>style.visibility</p:attrName>
                        </p:attrNameLst>
                      </p:cBhvr>
                      <p:to>
                        <p:strVal val="visible"/>
                      </p:to>
                    </p:set>
                    <p:anim calcmode="lin" valueType="num">
                      <p:cBhvr additive="base">
                        <p:cTn dur="500" fill="hold"/>
                        <p:tgtEl>
                          <p:spTgt spid="41987"/>
                        </p:tgtEl>
                        <p:attrNameLst>
                          <p:attrName>ppt_x</p:attrName>
                        </p:attrNameLst>
                      </p:cBhvr>
                      <p:tavLst>
                        <p:tav tm="0">
                          <p:val>
                            <p:strVal val="1+#ppt_w/2"/>
                          </p:val>
                        </p:tav>
                        <p:tav tm="100000">
                          <p:val>
                            <p:strVal val="#ppt_x"/>
                          </p:val>
                        </p:tav>
                      </p:tavLst>
                    </p:anim>
                    <p:anim calcmode="lin" valueType="num">
                      <p:cBhvr additive="base">
                        <p:cTn dur="500" fill="hold"/>
                        <p:tgtEl>
                          <p:spTgt spid="41987"/>
                        </p:tgtEl>
                        <p:attrNameLst>
                          <p:attrName>ppt_y</p:attrName>
                        </p:attrNameLst>
                      </p:cBhvr>
                      <p:tavLst>
                        <p:tav tm="0">
                          <p:val>
                            <p:strVal val="#ppt_y"/>
                          </p:val>
                        </p:tav>
                        <p:tav tm="100000">
                          <p:val>
                            <p:strVal val="#ppt_y"/>
                          </p:val>
                        </p:tav>
                      </p:tavLst>
                    </p:anim>
                  </p:childTnLst>
                </p:cTn>
              </p:par>
            </p:tnLst>
          </p:tmpl>
          <p:tmpl lvl="3">
            <p:tnLst>
              <p:par>
                <p:cTn presetID="2" presetClass="entr" presetSubtype="2" fill="hold" nodeType="withEffect">
                  <p:stCondLst>
                    <p:cond delay="0"/>
                  </p:stCondLst>
                  <p:childTnLst>
                    <p:set>
                      <p:cBhvr>
                        <p:cTn dur="1" fill="hold">
                          <p:stCondLst>
                            <p:cond delay="0"/>
                          </p:stCondLst>
                        </p:cTn>
                        <p:tgtEl>
                          <p:spTgt spid="41987"/>
                        </p:tgtEl>
                        <p:attrNameLst>
                          <p:attrName>style.visibility</p:attrName>
                        </p:attrNameLst>
                      </p:cBhvr>
                      <p:to>
                        <p:strVal val="visible"/>
                      </p:to>
                    </p:set>
                    <p:anim calcmode="lin" valueType="num">
                      <p:cBhvr additive="base">
                        <p:cTn dur="500" fill="hold"/>
                        <p:tgtEl>
                          <p:spTgt spid="41987"/>
                        </p:tgtEl>
                        <p:attrNameLst>
                          <p:attrName>ppt_x</p:attrName>
                        </p:attrNameLst>
                      </p:cBhvr>
                      <p:tavLst>
                        <p:tav tm="0">
                          <p:val>
                            <p:strVal val="1+#ppt_w/2"/>
                          </p:val>
                        </p:tav>
                        <p:tav tm="100000">
                          <p:val>
                            <p:strVal val="#ppt_x"/>
                          </p:val>
                        </p:tav>
                      </p:tavLst>
                    </p:anim>
                    <p:anim calcmode="lin" valueType="num">
                      <p:cBhvr additive="base">
                        <p:cTn dur="500" fill="hold"/>
                        <p:tgtEl>
                          <p:spTgt spid="41987"/>
                        </p:tgtEl>
                        <p:attrNameLst>
                          <p:attrName>ppt_y</p:attrName>
                        </p:attrNameLst>
                      </p:cBhvr>
                      <p:tavLst>
                        <p:tav tm="0">
                          <p:val>
                            <p:strVal val="#ppt_y"/>
                          </p:val>
                        </p:tav>
                        <p:tav tm="100000">
                          <p:val>
                            <p:strVal val="#ppt_y"/>
                          </p:val>
                        </p:tav>
                      </p:tavLst>
                    </p:anim>
                  </p:childTnLst>
                </p:cTn>
              </p:par>
            </p:tnLst>
          </p:tmpl>
          <p:tmpl lvl="4">
            <p:tnLst>
              <p:par>
                <p:cTn presetID="2" presetClass="entr" presetSubtype="2" fill="hold" nodeType="withEffect">
                  <p:stCondLst>
                    <p:cond delay="0"/>
                  </p:stCondLst>
                  <p:childTnLst>
                    <p:set>
                      <p:cBhvr>
                        <p:cTn dur="1" fill="hold">
                          <p:stCondLst>
                            <p:cond delay="0"/>
                          </p:stCondLst>
                        </p:cTn>
                        <p:tgtEl>
                          <p:spTgt spid="41987"/>
                        </p:tgtEl>
                        <p:attrNameLst>
                          <p:attrName>style.visibility</p:attrName>
                        </p:attrNameLst>
                      </p:cBhvr>
                      <p:to>
                        <p:strVal val="visible"/>
                      </p:to>
                    </p:set>
                    <p:anim calcmode="lin" valueType="num">
                      <p:cBhvr additive="base">
                        <p:cTn dur="500" fill="hold"/>
                        <p:tgtEl>
                          <p:spTgt spid="41987"/>
                        </p:tgtEl>
                        <p:attrNameLst>
                          <p:attrName>ppt_x</p:attrName>
                        </p:attrNameLst>
                      </p:cBhvr>
                      <p:tavLst>
                        <p:tav tm="0">
                          <p:val>
                            <p:strVal val="1+#ppt_w/2"/>
                          </p:val>
                        </p:tav>
                        <p:tav tm="100000">
                          <p:val>
                            <p:strVal val="#ppt_x"/>
                          </p:val>
                        </p:tav>
                      </p:tavLst>
                    </p:anim>
                    <p:anim calcmode="lin" valueType="num">
                      <p:cBhvr additive="base">
                        <p:cTn dur="500" fill="hold"/>
                        <p:tgtEl>
                          <p:spTgt spid="41987"/>
                        </p:tgtEl>
                        <p:attrNameLst>
                          <p:attrName>ppt_y</p:attrName>
                        </p:attrNameLst>
                      </p:cBhvr>
                      <p:tavLst>
                        <p:tav tm="0">
                          <p:val>
                            <p:strVal val="#ppt_y"/>
                          </p:val>
                        </p:tav>
                        <p:tav tm="100000">
                          <p:val>
                            <p:strVal val="#ppt_y"/>
                          </p:val>
                        </p:tav>
                      </p:tavLst>
                    </p:anim>
                  </p:childTnLst>
                </p:cTn>
              </p:par>
            </p:tnLst>
          </p:tmpl>
          <p:tmpl lvl="5">
            <p:tnLst>
              <p:par>
                <p:cTn presetID="2" presetClass="entr" presetSubtype="2" fill="hold" nodeType="withEffect">
                  <p:stCondLst>
                    <p:cond delay="0"/>
                  </p:stCondLst>
                  <p:childTnLst>
                    <p:set>
                      <p:cBhvr>
                        <p:cTn dur="1" fill="hold">
                          <p:stCondLst>
                            <p:cond delay="0"/>
                          </p:stCondLst>
                        </p:cTn>
                        <p:tgtEl>
                          <p:spTgt spid="41987"/>
                        </p:tgtEl>
                        <p:attrNameLst>
                          <p:attrName>style.visibility</p:attrName>
                        </p:attrNameLst>
                      </p:cBhvr>
                      <p:to>
                        <p:strVal val="visible"/>
                      </p:to>
                    </p:set>
                    <p:anim calcmode="lin" valueType="num">
                      <p:cBhvr additive="base">
                        <p:cTn dur="500" fill="hold"/>
                        <p:tgtEl>
                          <p:spTgt spid="41987"/>
                        </p:tgtEl>
                        <p:attrNameLst>
                          <p:attrName>ppt_x</p:attrName>
                        </p:attrNameLst>
                      </p:cBhvr>
                      <p:tavLst>
                        <p:tav tm="0">
                          <p:val>
                            <p:strVal val="1+#ppt_w/2"/>
                          </p:val>
                        </p:tav>
                        <p:tav tm="100000">
                          <p:val>
                            <p:strVal val="#ppt_x"/>
                          </p:val>
                        </p:tav>
                      </p:tavLst>
                    </p:anim>
                    <p:anim calcmode="lin" valueType="num">
                      <p:cBhvr additive="base">
                        <p:cTn dur="500" fill="hold"/>
                        <p:tgtEl>
                          <p:spTgt spid="41987"/>
                        </p:tgtEl>
                        <p:attrNameLst>
                          <p:attrName>ppt_y</p:attrName>
                        </p:attrNameLst>
                      </p:cBhvr>
                      <p:tavLst>
                        <p:tav tm="0">
                          <p:val>
                            <p:strVal val="#ppt_y"/>
                          </p:val>
                        </p:tav>
                        <p:tav tm="100000">
                          <p:val>
                            <p:strVal val="#ppt_y"/>
                          </p:val>
                        </p:tav>
                      </p:tavLst>
                    </p:anim>
                  </p:childTnLst>
                </p:cTn>
              </p:par>
            </p:tnLst>
          </p:tmpl>
          <p:tmpl lvl="1">
            <p:tnLst>
              <p:par>
                <p:cTn presetID="2" presetClass="entr" presetSubtype="2" fill="hold" nodeType="clickEffect">
                  <p:stCondLst>
                    <p:cond delay="0"/>
                  </p:stCondLst>
                  <p:childTnLst>
                    <p:set>
                      <p:cBhvr>
                        <p:cTn dur="1" fill="hold">
                          <p:stCondLst>
                            <p:cond delay="0"/>
                          </p:stCondLst>
                        </p:cTn>
                        <p:tgtEl>
                          <p:spTgt spid="41987"/>
                        </p:tgtEl>
                        <p:attrNameLst>
                          <p:attrName>style.visibility</p:attrName>
                        </p:attrNameLst>
                      </p:cBhvr>
                      <p:to>
                        <p:strVal val="visible"/>
                      </p:to>
                    </p:set>
                    <p:anim calcmode="lin" valueType="num">
                      <p:cBhvr additive="base">
                        <p:cTn dur="500" fill="hold"/>
                        <p:tgtEl>
                          <p:spTgt spid="41987"/>
                        </p:tgtEl>
                        <p:attrNameLst>
                          <p:attrName>ppt_x</p:attrName>
                        </p:attrNameLst>
                      </p:cBhvr>
                      <p:tavLst>
                        <p:tav tm="0">
                          <p:val>
                            <p:strVal val="1+#ppt_w/2"/>
                          </p:val>
                        </p:tav>
                        <p:tav tm="100000">
                          <p:val>
                            <p:strVal val="#ppt_x"/>
                          </p:val>
                        </p:tav>
                      </p:tavLst>
                    </p:anim>
                    <p:anim calcmode="lin" valueType="num">
                      <p:cBhvr additive="base">
                        <p:cTn dur="500" fill="hold"/>
                        <p:tgtEl>
                          <p:spTgt spid="41987"/>
                        </p:tgtEl>
                        <p:attrNameLst>
                          <p:attrName>ppt_y</p:attrName>
                        </p:attrNameLst>
                      </p:cBhvr>
                      <p:tavLst>
                        <p:tav tm="0">
                          <p:val>
                            <p:strVal val="#ppt_y"/>
                          </p:val>
                        </p:tav>
                        <p:tav tm="100000">
                          <p:val>
                            <p:strVal val="#ppt_y"/>
                          </p:val>
                        </p:tav>
                      </p:tavLst>
                    </p:anim>
                  </p:childTnLst>
                </p:cTn>
              </p:par>
            </p:tnLst>
          </p:tmpl>
        </p:tmplLst>
      </p:b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CC952-51CE-B343-AC12-A505537F80A1}"/>
              </a:ext>
            </a:extLst>
          </p:cNvPr>
          <p:cNvSpPr>
            <a:spLocks noGrp="1"/>
          </p:cNvSpPr>
          <p:nvPr>
            <p:ph type="title"/>
          </p:nvPr>
        </p:nvSpPr>
        <p:spPr/>
        <p:txBody>
          <a:bodyPr/>
          <a:lstStyle/>
          <a:p>
            <a:r>
              <a:rPr lang="en-US" dirty="0"/>
              <a:t>What kind of Cache for TLB?</a:t>
            </a:r>
          </a:p>
        </p:txBody>
      </p:sp>
      <p:sp>
        <p:nvSpPr>
          <p:cNvPr id="3" name="Content Placeholder 2">
            <a:extLst>
              <a:ext uri="{FF2B5EF4-FFF2-40B4-BE49-F238E27FC236}">
                <a16:creationId xmlns:a16="http://schemas.microsoft.com/office/drawing/2014/main" id="{05912B23-FC9C-A242-A120-98AC6E5C0EBE}"/>
              </a:ext>
            </a:extLst>
          </p:cNvPr>
          <p:cNvSpPr>
            <a:spLocks noGrp="1"/>
          </p:cNvSpPr>
          <p:nvPr>
            <p:ph idx="1"/>
          </p:nvPr>
        </p:nvSpPr>
        <p:spPr>
          <a:xfrm>
            <a:off x="486156" y="4332416"/>
            <a:ext cx="8171688" cy="1720687"/>
          </a:xfrm>
        </p:spPr>
        <p:txBody>
          <a:bodyPr>
            <a:normAutofit fontScale="92500"/>
          </a:bodyPr>
          <a:lstStyle/>
          <a:p>
            <a:r>
              <a:rPr lang="en-US" dirty="0"/>
              <a:t>Remember all those cache design parameters and trade-offs?</a:t>
            </a:r>
          </a:p>
          <a:p>
            <a:pPr lvl="1"/>
            <a:r>
              <a:rPr lang="en-US" dirty="0"/>
              <a:t>Amount of Data = N * L * K</a:t>
            </a:r>
          </a:p>
          <a:p>
            <a:pPr lvl="1"/>
            <a:r>
              <a:rPr lang="en-US" dirty="0"/>
              <a:t>Tag is portion of address that identifies line (w/o line offset)</a:t>
            </a:r>
          </a:p>
          <a:p>
            <a:pPr lvl="1"/>
            <a:r>
              <a:rPr lang="en-US" dirty="0"/>
              <a:t>Write Policy (write-thru, write-back), Eviction Policy (LRU, …)</a:t>
            </a:r>
          </a:p>
        </p:txBody>
      </p:sp>
      <p:grpSp>
        <p:nvGrpSpPr>
          <p:cNvPr id="7" name="Group 6">
            <a:extLst>
              <a:ext uri="{FF2B5EF4-FFF2-40B4-BE49-F238E27FC236}">
                <a16:creationId xmlns:a16="http://schemas.microsoft.com/office/drawing/2014/main" id="{BC5C4342-FE62-A14C-8E36-3B71AB9A11B3}"/>
              </a:ext>
            </a:extLst>
          </p:cNvPr>
          <p:cNvGrpSpPr/>
          <p:nvPr/>
        </p:nvGrpSpPr>
        <p:grpSpPr>
          <a:xfrm>
            <a:off x="2478704" y="1953833"/>
            <a:ext cx="2362200" cy="228600"/>
            <a:chOff x="2286000" y="1752600"/>
            <a:chExt cx="2362200" cy="228600"/>
          </a:xfrm>
        </p:grpSpPr>
        <p:sp>
          <p:nvSpPr>
            <p:cNvPr id="6" name="Rectangle 5">
              <a:extLst>
                <a:ext uri="{FF2B5EF4-FFF2-40B4-BE49-F238E27FC236}">
                  <a16:creationId xmlns:a16="http://schemas.microsoft.com/office/drawing/2014/main" id="{984BF09E-340E-964F-93C2-EAB1F1060F7F}"/>
                </a:ext>
              </a:extLst>
            </p:cNvPr>
            <p:cNvSpPr/>
            <p:nvPr/>
          </p:nvSpPr>
          <p:spPr bwMode="auto">
            <a:xfrm>
              <a:off x="2286000" y="1752600"/>
              <a:ext cx="533400" cy="228600"/>
            </a:xfrm>
            <a:prstGeom prst="rect">
              <a:avLst/>
            </a:prstGeom>
            <a:solidFill>
              <a:schemeClr val="bg2">
                <a:lumMod val="20000"/>
                <a:lumOff val="80000"/>
              </a:schemeClr>
            </a:solidFill>
            <a:ln w="12700" cap="flat" cmpd="sng" algn="ctr">
              <a:solidFill>
                <a:schemeClr val="bg2"/>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4" name="Rectangle 3">
              <a:extLst>
                <a:ext uri="{FF2B5EF4-FFF2-40B4-BE49-F238E27FC236}">
                  <a16:creationId xmlns:a16="http://schemas.microsoft.com/office/drawing/2014/main" id="{1F314D39-2FF2-4749-8741-88B550F58A97}"/>
                </a:ext>
              </a:extLst>
            </p:cNvPr>
            <p:cNvSpPr/>
            <p:nvPr/>
          </p:nvSpPr>
          <p:spPr bwMode="auto">
            <a:xfrm>
              <a:off x="2286000" y="1752600"/>
              <a:ext cx="2362200" cy="228600"/>
            </a:xfrm>
            <a:prstGeom prst="rect">
              <a:avLst/>
            </a:prstGeom>
            <a:no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8" name="Group 7">
            <a:extLst>
              <a:ext uri="{FF2B5EF4-FFF2-40B4-BE49-F238E27FC236}">
                <a16:creationId xmlns:a16="http://schemas.microsoft.com/office/drawing/2014/main" id="{3B5E81F1-6A6C-1D44-A0D8-4C794BBEBD33}"/>
              </a:ext>
            </a:extLst>
          </p:cNvPr>
          <p:cNvGrpSpPr/>
          <p:nvPr/>
        </p:nvGrpSpPr>
        <p:grpSpPr>
          <a:xfrm>
            <a:off x="4917104" y="1953833"/>
            <a:ext cx="2362200" cy="228600"/>
            <a:chOff x="2286000" y="1752600"/>
            <a:chExt cx="2362200" cy="228600"/>
          </a:xfrm>
        </p:grpSpPr>
        <p:sp>
          <p:nvSpPr>
            <p:cNvPr id="9" name="Rectangle 8">
              <a:extLst>
                <a:ext uri="{FF2B5EF4-FFF2-40B4-BE49-F238E27FC236}">
                  <a16:creationId xmlns:a16="http://schemas.microsoft.com/office/drawing/2014/main" id="{F3CE64B3-816C-504F-9E5D-46B247293FAA}"/>
                </a:ext>
              </a:extLst>
            </p:cNvPr>
            <p:cNvSpPr/>
            <p:nvPr/>
          </p:nvSpPr>
          <p:spPr bwMode="auto">
            <a:xfrm>
              <a:off x="2286000" y="1752600"/>
              <a:ext cx="533400" cy="228600"/>
            </a:xfrm>
            <a:prstGeom prst="rect">
              <a:avLst/>
            </a:prstGeom>
            <a:solidFill>
              <a:schemeClr val="bg2">
                <a:lumMod val="20000"/>
                <a:lumOff val="80000"/>
              </a:schemeClr>
            </a:solidFill>
            <a:ln w="12700" cap="flat" cmpd="sng" algn="ctr">
              <a:solidFill>
                <a:schemeClr val="bg2"/>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0" name="Rectangle 9">
              <a:extLst>
                <a:ext uri="{FF2B5EF4-FFF2-40B4-BE49-F238E27FC236}">
                  <a16:creationId xmlns:a16="http://schemas.microsoft.com/office/drawing/2014/main" id="{23AE3228-2C94-9C46-AC87-E371FB8D510E}"/>
                </a:ext>
              </a:extLst>
            </p:cNvPr>
            <p:cNvSpPr/>
            <p:nvPr/>
          </p:nvSpPr>
          <p:spPr bwMode="auto">
            <a:xfrm>
              <a:off x="2286000" y="1752600"/>
              <a:ext cx="2362200" cy="228600"/>
            </a:xfrm>
            <a:prstGeom prst="rect">
              <a:avLst/>
            </a:prstGeom>
            <a:no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11" name="Group 10">
            <a:extLst>
              <a:ext uri="{FF2B5EF4-FFF2-40B4-BE49-F238E27FC236}">
                <a16:creationId xmlns:a16="http://schemas.microsoft.com/office/drawing/2014/main" id="{AECFE048-CC2C-3B48-A996-C08373625803}"/>
              </a:ext>
            </a:extLst>
          </p:cNvPr>
          <p:cNvGrpSpPr/>
          <p:nvPr/>
        </p:nvGrpSpPr>
        <p:grpSpPr>
          <a:xfrm>
            <a:off x="2478704" y="2258633"/>
            <a:ext cx="2362200" cy="228600"/>
            <a:chOff x="2286000" y="1752600"/>
            <a:chExt cx="2362200" cy="228600"/>
          </a:xfrm>
        </p:grpSpPr>
        <p:sp>
          <p:nvSpPr>
            <p:cNvPr id="12" name="Rectangle 11">
              <a:extLst>
                <a:ext uri="{FF2B5EF4-FFF2-40B4-BE49-F238E27FC236}">
                  <a16:creationId xmlns:a16="http://schemas.microsoft.com/office/drawing/2014/main" id="{F3589357-5944-0445-81DD-43573759AF32}"/>
                </a:ext>
              </a:extLst>
            </p:cNvPr>
            <p:cNvSpPr/>
            <p:nvPr/>
          </p:nvSpPr>
          <p:spPr bwMode="auto">
            <a:xfrm>
              <a:off x="2286000" y="1752600"/>
              <a:ext cx="533400" cy="228600"/>
            </a:xfrm>
            <a:prstGeom prst="rect">
              <a:avLst/>
            </a:prstGeom>
            <a:solidFill>
              <a:schemeClr val="bg2">
                <a:lumMod val="20000"/>
                <a:lumOff val="80000"/>
              </a:schemeClr>
            </a:solidFill>
            <a:ln w="12700" cap="flat" cmpd="sng" algn="ctr">
              <a:solidFill>
                <a:schemeClr val="bg2"/>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3" name="Rectangle 12">
              <a:extLst>
                <a:ext uri="{FF2B5EF4-FFF2-40B4-BE49-F238E27FC236}">
                  <a16:creationId xmlns:a16="http://schemas.microsoft.com/office/drawing/2014/main" id="{636EA05A-AF97-3D47-83BA-F94C0A541052}"/>
                </a:ext>
              </a:extLst>
            </p:cNvPr>
            <p:cNvSpPr/>
            <p:nvPr/>
          </p:nvSpPr>
          <p:spPr bwMode="auto">
            <a:xfrm>
              <a:off x="2286000" y="1752600"/>
              <a:ext cx="2362200" cy="228600"/>
            </a:xfrm>
            <a:prstGeom prst="rect">
              <a:avLst/>
            </a:prstGeom>
            <a:no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14" name="Group 13">
            <a:extLst>
              <a:ext uri="{FF2B5EF4-FFF2-40B4-BE49-F238E27FC236}">
                <a16:creationId xmlns:a16="http://schemas.microsoft.com/office/drawing/2014/main" id="{550DD347-8D14-E149-A081-9E707C3EFD07}"/>
              </a:ext>
            </a:extLst>
          </p:cNvPr>
          <p:cNvGrpSpPr/>
          <p:nvPr/>
        </p:nvGrpSpPr>
        <p:grpSpPr>
          <a:xfrm>
            <a:off x="4917104" y="2258633"/>
            <a:ext cx="2362200" cy="228600"/>
            <a:chOff x="2286000" y="1752600"/>
            <a:chExt cx="2362200" cy="228600"/>
          </a:xfrm>
        </p:grpSpPr>
        <p:sp>
          <p:nvSpPr>
            <p:cNvPr id="15" name="Rectangle 14">
              <a:extLst>
                <a:ext uri="{FF2B5EF4-FFF2-40B4-BE49-F238E27FC236}">
                  <a16:creationId xmlns:a16="http://schemas.microsoft.com/office/drawing/2014/main" id="{70C9406B-B40E-E842-A8EA-DF1FEC9C61C6}"/>
                </a:ext>
              </a:extLst>
            </p:cNvPr>
            <p:cNvSpPr/>
            <p:nvPr/>
          </p:nvSpPr>
          <p:spPr bwMode="auto">
            <a:xfrm>
              <a:off x="2286000" y="1752600"/>
              <a:ext cx="533400" cy="228600"/>
            </a:xfrm>
            <a:prstGeom prst="rect">
              <a:avLst/>
            </a:prstGeom>
            <a:solidFill>
              <a:schemeClr val="bg2">
                <a:lumMod val="20000"/>
                <a:lumOff val="80000"/>
              </a:schemeClr>
            </a:solidFill>
            <a:ln w="12700" cap="flat" cmpd="sng" algn="ctr">
              <a:solidFill>
                <a:schemeClr val="bg2"/>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6" name="Rectangle 15">
              <a:extLst>
                <a:ext uri="{FF2B5EF4-FFF2-40B4-BE49-F238E27FC236}">
                  <a16:creationId xmlns:a16="http://schemas.microsoft.com/office/drawing/2014/main" id="{F9A170D2-DD32-AD41-A618-50C23BCBF5CF}"/>
                </a:ext>
              </a:extLst>
            </p:cNvPr>
            <p:cNvSpPr/>
            <p:nvPr/>
          </p:nvSpPr>
          <p:spPr bwMode="auto">
            <a:xfrm>
              <a:off x="2286000" y="1752600"/>
              <a:ext cx="2362200" cy="228600"/>
            </a:xfrm>
            <a:prstGeom prst="rect">
              <a:avLst/>
            </a:prstGeom>
            <a:no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17" name="Group 16">
            <a:extLst>
              <a:ext uri="{FF2B5EF4-FFF2-40B4-BE49-F238E27FC236}">
                <a16:creationId xmlns:a16="http://schemas.microsoft.com/office/drawing/2014/main" id="{397DDB92-9E2A-5C4E-89B4-63B4A6D84A8D}"/>
              </a:ext>
            </a:extLst>
          </p:cNvPr>
          <p:cNvGrpSpPr/>
          <p:nvPr/>
        </p:nvGrpSpPr>
        <p:grpSpPr>
          <a:xfrm>
            <a:off x="2478704" y="3241482"/>
            <a:ext cx="2362200" cy="228600"/>
            <a:chOff x="2286000" y="1752600"/>
            <a:chExt cx="2362200" cy="228600"/>
          </a:xfrm>
        </p:grpSpPr>
        <p:sp>
          <p:nvSpPr>
            <p:cNvPr id="18" name="Rectangle 17">
              <a:extLst>
                <a:ext uri="{FF2B5EF4-FFF2-40B4-BE49-F238E27FC236}">
                  <a16:creationId xmlns:a16="http://schemas.microsoft.com/office/drawing/2014/main" id="{80433C52-991E-924D-98C0-61DFFA99DD31}"/>
                </a:ext>
              </a:extLst>
            </p:cNvPr>
            <p:cNvSpPr/>
            <p:nvPr/>
          </p:nvSpPr>
          <p:spPr bwMode="auto">
            <a:xfrm>
              <a:off x="2286000" y="1752600"/>
              <a:ext cx="533400" cy="228600"/>
            </a:xfrm>
            <a:prstGeom prst="rect">
              <a:avLst/>
            </a:prstGeom>
            <a:solidFill>
              <a:schemeClr val="bg2">
                <a:lumMod val="20000"/>
                <a:lumOff val="80000"/>
              </a:schemeClr>
            </a:solidFill>
            <a:ln w="12700" cap="flat" cmpd="sng" algn="ctr">
              <a:solidFill>
                <a:schemeClr val="bg2"/>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19" name="Rectangle 18">
              <a:extLst>
                <a:ext uri="{FF2B5EF4-FFF2-40B4-BE49-F238E27FC236}">
                  <a16:creationId xmlns:a16="http://schemas.microsoft.com/office/drawing/2014/main" id="{95BF90C9-7218-1946-95AF-B419ACB3374D}"/>
                </a:ext>
              </a:extLst>
            </p:cNvPr>
            <p:cNvSpPr/>
            <p:nvPr/>
          </p:nvSpPr>
          <p:spPr bwMode="auto">
            <a:xfrm>
              <a:off x="2286000" y="1752600"/>
              <a:ext cx="2362200" cy="228600"/>
            </a:xfrm>
            <a:prstGeom prst="rect">
              <a:avLst/>
            </a:prstGeom>
            <a:no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20" name="Group 19">
            <a:extLst>
              <a:ext uri="{FF2B5EF4-FFF2-40B4-BE49-F238E27FC236}">
                <a16:creationId xmlns:a16="http://schemas.microsoft.com/office/drawing/2014/main" id="{D3D0BAFE-B3E9-5846-90A7-E3FFB7B4B09F}"/>
              </a:ext>
            </a:extLst>
          </p:cNvPr>
          <p:cNvGrpSpPr/>
          <p:nvPr/>
        </p:nvGrpSpPr>
        <p:grpSpPr>
          <a:xfrm>
            <a:off x="4917104" y="3249233"/>
            <a:ext cx="2362200" cy="228600"/>
            <a:chOff x="2286000" y="1752600"/>
            <a:chExt cx="2362200" cy="228600"/>
          </a:xfrm>
        </p:grpSpPr>
        <p:sp>
          <p:nvSpPr>
            <p:cNvPr id="21" name="Rectangle 20">
              <a:extLst>
                <a:ext uri="{FF2B5EF4-FFF2-40B4-BE49-F238E27FC236}">
                  <a16:creationId xmlns:a16="http://schemas.microsoft.com/office/drawing/2014/main" id="{B60FEBAE-5FC1-1E42-B9A0-8F15C7A02947}"/>
                </a:ext>
              </a:extLst>
            </p:cNvPr>
            <p:cNvSpPr/>
            <p:nvPr/>
          </p:nvSpPr>
          <p:spPr bwMode="auto">
            <a:xfrm>
              <a:off x="2286000" y="1752600"/>
              <a:ext cx="533400" cy="228600"/>
            </a:xfrm>
            <a:prstGeom prst="rect">
              <a:avLst/>
            </a:prstGeom>
            <a:solidFill>
              <a:schemeClr val="bg2">
                <a:lumMod val="20000"/>
                <a:lumOff val="80000"/>
              </a:schemeClr>
            </a:solidFill>
            <a:ln w="12700" cap="flat" cmpd="sng" algn="ctr">
              <a:solidFill>
                <a:schemeClr val="bg2"/>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2" name="Rectangle 21">
              <a:extLst>
                <a:ext uri="{FF2B5EF4-FFF2-40B4-BE49-F238E27FC236}">
                  <a16:creationId xmlns:a16="http://schemas.microsoft.com/office/drawing/2014/main" id="{2EA39204-27A5-EE4B-A99D-C5B734BC1C49}"/>
                </a:ext>
              </a:extLst>
            </p:cNvPr>
            <p:cNvSpPr/>
            <p:nvPr/>
          </p:nvSpPr>
          <p:spPr bwMode="auto">
            <a:xfrm>
              <a:off x="2286000" y="1752600"/>
              <a:ext cx="2362200" cy="228600"/>
            </a:xfrm>
            <a:prstGeom prst="rect">
              <a:avLst/>
            </a:prstGeom>
            <a:no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23" name="Group 22">
            <a:extLst>
              <a:ext uri="{FF2B5EF4-FFF2-40B4-BE49-F238E27FC236}">
                <a16:creationId xmlns:a16="http://schemas.microsoft.com/office/drawing/2014/main" id="{FEE561AB-8C21-D84F-8DD1-0A5240A2CCD6}"/>
              </a:ext>
            </a:extLst>
          </p:cNvPr>
          <p:cNvGrpSpPr/>
          <p:nvPr/>
        </p:nvGrpSpPr>
        <p:grpSpPr>
          <a:xfrm>
            <a:off x="2478704" y="2724715"/>
            <a:ext cx="2362200" cy="228600"/>
            <a:chOff x="2286000" y="1752600"/>
            <a:chExt cx="2362200" cy="228600"/>
          </a:xfrm>
        </p:grpSpPr>
        <p:sp>
          <p:nvSpPr>
            <p:cNvPr id="24" name="Rectangle 23">
              <a:extLst>
                <a:ext uri="{FF2B5EF4-FFF2-40B4-BE49-F238E27FC236}">
                  <a16:creationId xmlns:a16="http://schemas.microsoft.com/office/drawing/2014/main" id="{D7EC071E-F131-E743-B9B5-9949CC79A6F2}"/>
                </a:ext>
              </a:extLst>
            </p:cNvPr>
            <p:cNvSpPr/>
            <p:nvPr/>
          </p:nvSpPr>
          <p:spPr bwMode="auto">
            <a:xfrm>
              <a:off x="2286000" y="1752600"/>
              <a:ext cx="533400" cy="228600"/>
            </a:xfrm>
            <a:prstGeom prst="rect">
              <a:avLst/>
            </a:prstGeom>
            <a:solidFill>
              <a:schemeClr val="bg2">
                <a:lumMod val="20000"/>
                <a:lumOff val="80000"/>
              </a:schemeClr>
            </a:solidFill>
            <a:ln w="12700" cap="flat" cmpd="sng" algn="ctr">
              <a:solidFill>
                <a:schemeClr val="bg2"/>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5" name="Rectangle 24">
              <a:extLst>
                <a:ext uri="{FF2B5EF4-FFF2-40B4-BE49-F238E27FC236}">
                  <a16:creationId xmlns:a16="http://schemas.microsoft.com/office/drawing/2014/main" id="{3575E911-2651-1046-989A-A8F8B091BD59}"/>
                </a:ext>
              </a:extLst>
            </p:cNvPr>
            <p:cNvSpPr/>
            <p:nvPr/>
          </p:nvSpPr>
          <p:spPr bwMode="auto">
            <a:xfrm>
              <a:off x="2286000" y="1752600"/>
              <a:ext cx="2362200" cy="228600"/>
            </a:xfrm>
            <a:prstGeom prst="rect">
              <a:avLst/>
            </a:prstGeom>
            <a:no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grpSp>
        <p:nvGrpSpPr>
          <p:cNvPr id="26" name="Group 25">
            <a:extLst>
              <a:ext uri="{FF2B5EF4-FFF2-40B4-BE49-F238E27FC236}">
                <a16:creationId xmlns:a16="http://schemas.microsoft.com/office/drawing/2014/main" id="{52701C88-C9C7-6845-9B61-100F2A344CFD}"/>
              </a:ext>
            </a:extLst>
          </p:cNvPr>
          <p:cNvGrpSpPr/>
          <p:nvPr/>
        </p:nvGrpSpPr>
        <p:grpSpPr>
          <a:xfrm>
            <a:off x="4917104" y="2542097"/>
            <a:ext cx="2362200" cy="228600"/>
            <a:chOff x="2286000" y="1752600"/>
            <a:chExt cx="2362200" cy="228600"/>
          </a:xfrm>
        </p:grpSpPr>
        <p:sp>
          <p:nvSpPr>
            <p:cNvPr id="27" name="Rectangle 26">
              <a:extLst>
                <a:ext uri="{FF2B5EF4-FFF2-40B4-BE49-F238E27FC236}">
                  <a16:creationId xmlns:a16="http://schemas.microsoft.com/office/drawing/2014/main" id="{4BEC2C3A-E3FF-8446-AC65-BAC2EFA202F0}"/>
                </a:ext>
              </a:extLst>
            </p:cNvPr>
            <p:cNvSpPr/>
            <p:nvPr/>
          </p:nvSpPr>
          <p:spPr bwMode="auto">
            <a:xfrm>
              <a:off x="2286000" y="1752600"/>
              <a:ext cx="533400" cy="228600"/>
            </a:xfrm>
            <a:prstGeom prst="rect">
              <a:avLst/>
            </a:prstGeom>
            <a:solidFill>
              <a:schemeClr val="bg2">
                <a:lumMod val="20000"/>
                <a:lumOff val="80000"/>
              </a:schemeClr>
            </a:solidFill>
            <a:ln w="12700" cap="flat" cmpd="sng" algn="ctr">
              <a:solidFill>
                <a:schemeClr val="bg2"/>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28" name="Rectangle 27">
              <a:extLst>
                <a:ext uri="{FF2B5EF4-FFF2-40B4-BE49-F238E27FC236}">
                  <a16:creationId xmlns:a16="http://schemas.microsoft.com/office/drawing/2014/main" id="{048D0997-6BB8-3547-AEB7-0F48417A786D}"/>
                </a:ext>
              </a:extLst>
            </p:cNvPr>
            <p:cNvSpPr/>
            <p:nvPr/>
          </p:nvSpPr>
          <p:spPr bwMode="auto">
            <a:xfrm>
              <a:off x="2286000" y="1752600"/>
              <a:ext cx="2362200" cy="228600"/>
            </a:xfrm>
            <a:prstGeom prst="rect">
              <a:avLst/>
            </a:prstGeom>
            <a:noFill/>
            <a:ln w="190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grpSp>
      <p:sp>
        <p:nvSpPr>
          <p:cNvPr id="29" name="TextBox 28">
            <a:extLst>
              <a:ext uri="{FF2B5EF4-FFF2-40B4-BE49-F238E27FC236}">
                <a16:creationId xmlns:a16="http://schemas.microsoft.com/office/drawing/2014/main" id="{665DA457-6B90-684B-9516-8DDAC968E869}"/>
              </a:ext>
            </a:extLst>
          </p:cNvPr>
          <p:cNvSpPr txBox="1"/>
          <p:nvPr/>
        </p:nvSpPr>
        <p:spPr>
          <a:xfrm>
            <a:off x="3393104" y="2789985"/>
            <a:ext cx="681597" cy="369332"/>
          </a:xfrm>
          <a:prstGeom prst="rect">
            <a:avLst/>
          </a:prstGeom>
          <a:noFill/>
        </p:spPr>
        <p:txBody>
          <a:bodyPr wrap="none" rtlCol="0">
            <a:spAutoFit/>
          </a:bodyPr>
          <a:lstStyle/>
          <a:p>
            <a:r>
              <a:rPr lang="en-US" dirty="0"/>
              <a:t>. . .</a:t>
            </a:r>
          </a:p>
        </p:txBody>
      </p:sp>
      <p:sp>
        <p:nvSpPr>
          <p:cNvPr id="30" name="TextBox 29">
            <a:extLst>
              <a:ext uri="{FF2B5EF4-FFF2-40B4-BE49-F238E27FC236}">
                <a16:creationId xmlns:a16="http://schemas.microsoft.com/office/drawing/2014/main" id="{8CAECD65-3611-C84F-838E-57087855F159}"/>
              </a:ext>
            </a:extLst>
          </p:cNvPr>
          <p:cNvSpPr txBox="1"/>
          <p:nvPr/>
        </p:nvSpPr>
        <p:spPr>
          <a:xfrm>
            <a:off x="5526704" y="2803701"/>
            <a:ext cx="681597" cy="369332"/>
          </a:xfrm>
          <a:prstGeom prst="rect">
            <a:avLst/>
          </a:prstGeom>
          <a:noFill/>
        </p:spPr>
        <p:txBody>
          <a:bodyPr wrap="none" rtlCol="0">
            <a:spAutoFit/>
          </a:bodyPr>
          <a:lstStyle/>
          <a:p>
            <a:r>
              <a:rPr lang="en-US" dirty="0"/>
              <a:t>. . .</a:t>
            </a:r>
          </a:p>
        </p:txBody>
      </p:sp>
      <p:sp>
        <p:nvSpPr>
          <p:cNvPr id="31" name="TextBox 30">
            <a:extLst>
              <a:ext uri="{FF2B5EF4-FFF2-40B4-BE49-F238E27FC236}">
                <a16:creationId xmlns:a16="http://schemas.microsoft.com/office/drawing/2014/main" id="{29053EEC-29DD-5E41-B201-83573C9C840F}"/>
              </a:ext>
            </a:extLst>
          </p:cNvPr>
          <p:cNvSpPr txBox="1"/>
          <p:nvPr/>
        </p:nvSpPr>
        <p:spPr>
          <a:xfrm>
            <a:off x="2457643" y="3135868"/>
            <a:ext cx="598241" cy="369332"/>
          </a:xfrm>
          <a:prstGeom prst="rect">
            <a:avLst/>
          </a:prstGeom>
          <a:noFill/>
        </p:spPr>
        <p:txBody>
          <a:bodyPr wrap="none" rtlCol="0" anchor="ctr">
            <a:spAutoFit/>
          </a:bodyPr>
          <a:lstStyle/>
          <a:p>
            <a:r>
              <a:rPr lang="en-US" b="0" dirty="0">
                <a:latin typeface="Courier" pitchFamily="2" charset="0"/>
              </a:rPr>
              <a:t>tag</a:t>
            </a:r>
          </a:p>
        </p:txBody>
      </p:sp>
      <p:sp>
        <p:nvSpPr>
          <p:cNvPr id="32" name="TextBox 31">
            <a:extLst>
              <a:ext uri="{FF2B5EF4-FFF2-40B4-BE49-F238E27FC236}">
                <a16:creationId xmlns:a16="http://schemas.microsoft.com/office/drawing/2014/main" id="{8A2B550C-912D-C245-BEE6-4E76BB98BB9C}"/>
              </a:ext>
            </a:extLst>
          </p:cNvPr>
          <p:cNvSpPr txBox="1"/>
          <p:nvPr/>
        </p:nvSpPr>
        <p:spPr>
          <a:xfrm>
            <a:off x="3365852" y="3135868"/>
            <a:ext cx="736099" cy="369332"/>
          </a:xfrm>
          <a:prstGeom prst="rect">
            <a:avLst/>
          </a:prstGeom>
          <a:noFill/>
        </p:spPr>
        <p:txBody>
          <a:bodyPr wrap="none" rtlCol="0" anchor="ctr">
            <a:spAutoFit/>
          </a:bodyPr>
          <a:lstStyle/>
          <a:p>
            <a:r>
              <a:rPr lang="en-US" b="0" dirty="0">
                <a:latin typeface="Courier" pitchFamily="2" charset="0"/>
              </a:rPr>
              <a:t>data</a:t>
            </a:r>
          </a:p>
        </p:txBody>
      </p:sp>
      <p:sp>
        <p:nvSpPr>
          <p:cNvPr id="33" name="Right Brace 32">
            <a:extLst>
              <a:ext uri="{FF2B5EF4-FFF2-40B4-BE49-F238E27FC236}">
                <a16:creationId xmlns:a16="http://schemas.microsoft.com/office/drawing/2014/main" id="{A3B1888C-5E15-024A-AF20-23F368D0410B}"/>
              </a:ext>
            </a:extLst>
          </p:cNvPr>
          <p:cNvSpPr/>
          <p:nvPr/>
        </p:nvSpPr>
        <p:spPr bwMode="auto">
          <a:xfrm rot="5400000">
            <a:off x="6250604" y="2792900"/>
            <a:ext cx="228600" cy="1828800"/>
          </a:xfrm>
          <a:prstGeom prst="rightBrace">
            <a:avLst/>
          </a:prstGeom>
          <a:solidFill>
            <a:schemeClr val="bg1"/>
          </a:solidFill>
          <a:ln w="1905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4" name="TextBox 33">
            <a:extLst>
              <a:ext uri="{FF2B5EF4-FFF2-40B4-BE49-F238E27FC236}">
                <a16:creationId xmlns:a16="http://schemas.microsoft.com/office/drawing/2014/main" id="{C8FFDCD8-7FDC-C34C-977D-3FB6D100D26D}"/>
              </a:ext>
            </a:extLst>
          </p:cNvPr>
          <p:cNvSpPr txBox="1"/>
          <p:nvPr/>
        </p:nvSpPr>
        <p:spPr>
          <a:xfrm>
            <a:off x="5450504" y="3780651"/>
            <a:ext cx="1976823" cy="369332"/>
          </a:xfrm>
          <a:prstGeom prst="rect">
            <a:avLst/>
          </a:prstGeom>
          <a:noFill/>
        </p:spPr>
        <p:txBody>
          <a:bodyPr wrap="none" rtlCol="0">
            <a:spAutoFit/>
          </a:bodyPr>
          <a:lstStyle/>
          <a:p>
            <a:r>
              <a:rPr lang="en-US" b="0" dirty="0">
                <a:latin typeface="Courier" pitchFamily="2" charset="0"/>
              </a:rPr>
              <a:t>line size (L)</a:t>
            </a:r>
          </a:p>
        </p:txBody>
      </p:sp>
      <p:sp>
        <p:nvSpPr>
          <p:cNvPr id="35" name="Right Brace 34">
            <a:extLst>
              <a:ext uri="{FF2B5EF4-FFF2-40B4-BE49-F238E27FC236}">
                <a16:creationId xmlns:a16="http://schemas.microsoft.com/office/drawing/2014/main" id="{BDDE9064-AFD2-3D4A-862E-3BEBE0860F14}"/>
              </a:ext>
            </a:extLst>
          </p:cNvPr>
          <p:cNvSpPr/>
          <p:nvPr/>
        </p:nvSpPr>
        <p:spPr bwMode="auto">
          <a:xfrm rot="10800000">
            <a:off x="1980820" y="1953833"/>
            <a:ext cx="269284" cy="1524000"/>
          </a:xfrm>
          <a:prstGeom prst="rightBrace">
            <a:avLst/>
          </a:prstGeom>
          <a:solidFill>
            <a:schemeClr val="bg1"/>
          </a:solidFill>
          <a:ln w="1905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6" name="TextBox 35">
            <a:extLst>
              <a:ext uri="{FF2B5EF4-FFF2-40B4-BE49-F238E27FC236}">
                <a16:creationId xmlns:a16="http://schemas.microsoft.com/office/drawing/2014/main" id="{0D032194-D701-3745-AFAB-948D9474230F}"/>
              </a:ext>
            </a:extLst>
          </p:cNvPr>
          <p:cNvSpPr txBox="1"/>
          <p:nvPr/>
        </p:nvSpPr>
        <p:spPr>
          <a:xfrm>
            <a:off x="591312" y="2392667"/>
            <a:ext cx="1365209" cy="646331"/>
          </a:xfrm>
          <a:prstGeom prst="rect">
            <a:avLst/>
          </a:prstGeom>
          <a:noFill/>
        </p:spPr>
        <p:txBody>
          <a:bodyPr wrap="square" rtlCol="0">
            <a:spAutoFit/>
          </a:bodyPr>
          <a:lstStyle/>
          <a:p>
            <a:pPr algn="r"/>
            <a:r>
              <a:rPr lang="en-US" b="0" dirty="0">
                <a:latin typeface="Courier" pitchFamily="2" charset="0"/>
              </a:rPr>
              <a:t># of Sets (N)</a:t>
            </a:r>
          </a:p>
        </p:txBody>
      </p:sp>
      <p:sp>
        <p:nvSpPr>
          <p:cNvPr id="37" name="Right Brace 36">
            <a:extLst>
              <a:ext uri="{FF2B5EF4-FFF2-40B4-BE49-F238E27FC236}">
                <a16:creationId xmlns:a16="http://schemas.microsoft.com/office/drawing/2014/main" id="{A51BB9A8-21C2-3D49-8E43-DAFF25E94223}"/>
              </a:ext>
            </a:extLst>
          </p:cNvPr>
          <p:cNvSpPr/>
          <p:nvPr/>
        </p:nvSpPr>
        <p:spPr bwMode="auto">
          <a:xfrm rot="16200000" flipV="1">
            <a:off x="4709077" y="-776609"/>
            <a:ext cx="339853" cy="4800600"/>
          </a:xfrm>
          <a:prstGeom prst="rightBrace">
            <a:avLst>
              <a:gd name="adj1" fmla="val 8333"/>
              <a:gd name="adj2" fmla="val 50000"/>
            </a:avLst>
          </a:prstGeom>
          <a:solidFill>
            <a:schemeClr val="bg1"/>
          </a:solidFill>
          <a:ln w="19050" cap="flat" cmpd="sng" algn="ctr">
            <a:solidFill>
              <a:srgbClr val="FF0000"/>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1" i="0" u="none" strike="noStrike" cap="none" normalizeH="0" baseline="0">
              <a:ln>
                <a:noFill/>
              </a:ln>
              <a:solidFill>
                <a:schemeClr val="tx1"/>
              </a:solidFill>
              <a:effectLst/>
              <a:latin typeface="Comic Sans MS" pitchFamily="66" charset="0"/>
            </a:endParaRPr>
          </a:p>
        </p:txBody>
      </p:sp>
      <p:sp>
        <p:nvSpPr>
          <p:cNvPr id="38" name="TextBox 37">
            <a:extLst>
              <a:ext uri="{FF2B5EF4-FFF2-40B4-BE49-F238E27FC236}">
                <a16:creationId xmlns:a16="http://schemas.microsoft.com/office/drawing/2014/main" id="{569D2A0E-DA09-3049-A076-D0FD099F2B79}"/>
              </a:ext>
            </a:extLst>
          </p:cNvPr>
          <p:cNvSpPr txBox="1"/>
          <p:nvPr/>
        </p:nvSpPr>
        <p:spPr>
          <a:xfrm>
            <a:off x="2478703" y="957081"/>
            <a:ext cx="4555753" cy="369332"/>
          </a:xfrm>
          <a:prstGeom prst="rect">
            <a:avLst/>
          </a:prstGeom>
          <a:noFill/>
        </p:spPr>
        <p:txBody>
          <a:bodyPr wrap="square" rtlCol="0">
            <a:spAutoFit/>
          </a:bodyPr>
          <a:lstStyle/>
          <a:p>
            <a:pPr algn="r"/>
            <a:r>
              <a:rPr lang="en-US" b="0" dirty="0">
                <a:latin typeface="Courier" pitchFamily="2" charset="0"/>
              </a:rPr>
              <a:t>Set Size (k) - Associativity</a:t>
            </a:r>
          </a:p>
        </p:txBody>
      </p:sp>
    </p:spTree>
    <p:extLst>
      <p:ext uri="{BB962C8B-B14F-4D97-AF65-F5344CB8AC3E}">
        <p14:creationId xmlns:p14="http://schemas.microsoft.com/office/powerpoint/2010/main" val="395719510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theme/theme1.xml><?xml version="1.0" encoding="utf-8"?>
<a:theme xmlns:a="http://schemas.openxmlformats.org/drawingml/2006/main" name="Offic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571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Comic Sans MS" pitchFamily="66" charset="0"/>
          </a:defRPr>
        </a:defPPr>
      </a:lstStyle>
    </a:spDef>
    <a:lnDef>
      <a:spPr bwMode="auto">
        <a:xfrm>
          <a:off x="0" y="0"/>
          <a:ext cx="1" cy="1"/>
        </a:xfrm>
        <a:custGeom>
          <a:avLst/>
          <a:gdLst/>
          <a:ahLst/>
          <a:cxnLst/>
          <a:rect l="0" t="0" r="0" b="0"/>
          <a:pathLst/>
        </a:custGeom>
        <a:solidFill>
          <a:schemeClr val="bg1"/>
        </a:solidFill>
        <a:ln w="57150"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1" i="0" u="none" strike="noStrike" cap="none" normalizeH="0" baseline="0" smtClean="0">
            <a:ln>
              <a:noFill/>
            </a:ln>
            <a:solidFill>
              <a:schemeClr val="tx1"/>
            </a:solidFill>
            <a:effectLst/>
            <a:latin typeface="Comic Sans MS" pitchFamily="66" charset="0"/>
          </a:defRPr>
        </a:defPPr>
      </a:lstStyle>
    </a:lnDef>
  </a:objectDefaults>
  <a:extraClrSchemeLst>
    <a:extraClrScheme>
      <a:clrScheme name="Offic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70935</TotalTime>
  <Pages>60</Pages>
  <Words>8719</Words>
  <Application>Microsoft Office PowerPoint</Application>
  <PresentationFormat>On-screen Show (4:3)</PresentationFormat>
  <Paragraphs>1677</Paragraphs>
  <Slides>80</Slides>
  <Notes>40</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80</vt:i4>
      </vt:variant>
    </vt:vector>
  </HeadingPairs>
  <TitlesOfParts>
    <vt:vector size="98" baseType="lpstr">
      <vt:lpstr>ＭＳ Ｐゴシック</vt:lpstr>
      <vt:lpstr>ＭＳ Ｐゴシック</vt:lpstr>
      <vt:lpstr>Arial</vt:lpstr>
      <vt:lpstr>Cambria Math</vt:lpstr>
      <vt:lpstr>Comic Sans MS</vt:lpstr>
      <vt:lpstr>Consolas</vt:lpstr>
      <vt:lpstr>Courier</vt:lpstr>
      <vt:lpstr>Gill Sans</vt:lpstr>
      <vt:lpstr>Gill Sans Light</vt:lpstr>
      <vt:lpstr>Gill Sans MT</vt:lpstr>
      <vt:lpstr>굴림</vt:lpstr>
      <vt:lpstr>굴림</vt:lpstr>
      <vt:lpstr>Helvetica</vt:lpstr>
      <vt:lpstr>Impact</vt:lpstr>
      <vt:lpstr>Symbol</vt:lpstr>
      <vt:lpstr>Times New Roman</vt:lpstr>
      <vt:lpstr>Wingdings</vt:lpstr>
      <vt:lpstr>Office</vt:lpstr>
      <vt:lpstr>CS162 Operating Systems and Systems Programming Lecture 14   Caching and TLBs (Finished), Demand Paging</vt:lpstr>
      <vt:lpstr>Recall: Fix for sparse address space:  The two-level page table</vt:lpstr>
      <vt:lpstr>Recall: Making it real:  X86 Memory model with segmentation (16/32-bit)</vt:lpstr>
      <vt:lpstr>Recall: In Machine Structures (eg. 61C) …</vt:lpstr>
      <vt:lpstr>Recall: The Memory Hierarchy</vt:lpstr>
      <vt:lpstr>Recall: How to make Address Translation Fast?</vt:lpstr>
      <vt:lpstr>Translation Look-Aside Buffer</vt:lpstr>
      <vt:lpstr>Caching Applied to Address Translation</vt:lpstr>
      <vt:lpstr>What kind of Cache for TLB?</vt:lpstr>
      <vt:lpstr>How might organization of TLB differ from that of a conventional instruction or data cache?</vt:lpstr>
      <vt:lpstr>A Summary on Sources of Cache Misses</vt:lpstr>
      <vt:lpstr>How is a Block found in a Cache?</vt:lpstr>
      <vt:lpstr>Review: Direct Mapped Cache</vt:lpstr>
      <vt:lpstr>Review: Set Associative Cache</vt:lpstr>
      <vt:lpstr>Review: Fully Associative Cache</vt:lpstr>
      <vt:lpstr>Administrivia (1/2)</vt:lpstr>
      <vt:lpstr>Administrivia (2/2)</vt:lpstr>
      <vt:lpstr>Where does a Block Get Placed in a Cache?</vt:lpstr>
      <vt:lpstr>Which block should be replaced on a miss?</vt:lpstr>
      <vt:lpstr>Review: What happens on a write?</vt:lpstr>
      <vt:lpstr>Impact of caches on Operating Systems</vt:lpstr>
      <vt:lpstr>What TLB Organization Makes Sense?</vt:lpstr>
      <vt:lpstr>TLB organization: include protection</vt:lpstr>
      <vt:lpstr>Example: R3000 pipeline includes TLB “stages”</vt:lpstr>
      <vt:lpstr>Reducing translation time further</vt:lpstr>
      <vt:lpstr>Overlapping TLB &amp; Cache Access (1/2)</vt:lpstr>
      <vt:lpstr>Overlapping TLB &amp; Cache Access </vt:lpstr>
      <vt:lpstr>Example TLB Sizes: Pentium-M TLBs (2003)</vt:lpstr>
      <vt:lpstr>Intel Nahelem (2008)</vt:lpstr>
      <vt:lpstr>Current Intel x86 (Skylake, Cascade Lake)</vt:lpstr>
      <vt:lpstr>Current Example: Memory Hierarchy</vt:lpstr>
      <vt:lpstr>What happens to TLB on Context Switch?</vt:lpstr>
      <vt:lpstr>Putting Everything Together: Address Translation</vt:lpstr>
      <vt:lpstr>Putting Everything Together: TLB</vt:lpstr>
      <vt:lpstr>Putting Everything Together: Cache</vt:lpstr>
      <vt:lpstr>Recall: Two Critical Issues in Address Translation</vt:lpstr>
      <vt:lpstr>Recall: UserKernel  (Exceptions: Traps &amp; Interrupts)</vt:lpstr>
      <vt:lpstr>Precise Exceptions</vt:lpstr>
      <vt:lpstr>Page Fault is a Synchronous Exception</vt:lpstr>
      <vt:lpstr>Next Up: What happens when …</vt:lpstr>
      <vt:lpstr>Inversion of the Hardware / Software Boundary</vt:lpstr>
      <vt:lpstr>Demand Paging as Caching, …</vt:lpstr>
      <vt:lpstr>Demand Paging</vt:lpstr>
      <vt:lpstr>Illusion of Infinite Memory</vt:lpstr>
      <vt:lpstr>Review: What is in a PTE?</vt:lpstr>
      <vt:lpstr>Origins of Paging</vt:lpstr>
      <vt:lpstr>Recall: The Memory Hierarchy</vt:lpstr>
      <vt:lpstr>Very Different Situation Today</vt:lpstr>
      <vt:lpstr>A Picture on one machine</vt:lpstr>
      <vt:lpstr>Many Uses of ”Demand Paging” …</vt:lpstr>
      <vt:lpstr>Classic: Loading an executable into memory</vt:lpstr>
      <vt:lpstr>Create Virtual Address Space of the Process</vt:lpstr>
      <vt:lpstr>Create Virtual Address Space of the Process</vt:lpstr>
      <vt:lpstr>Create Virtual Address Space of the Process</vt:lpstr>
      <vt:lpstr>Provide Backing Store for VAS</vt:lpstr>
      <vt:lpstr>What Data Structure Maps  Non-Resident Pages to Disk?</vt:lpstr>
      <vt:lpstr>Provide Backing Store for VAS</vt:lpstr>
      <vt:lpstr>On page Fault …</vt:lpstr>
      <vt:lpstr>On page Fault … find &amp; start load</vt:lpstr>
      <vt:lpstr>On page Fault … schedule other P or T</vt:lpstr>
      <vt:lpstr>On page Fault … update PTE</vt:lpstr>
      <vt:lpstr>Eventually reschedule faulting thread</vt:lpstr>
      <vt:lpstr>Summary: Steps in Handling a Page Fault</vt:lpstr>
      <vt:lpstr>Demand Paging Mechanisms</vt:lpstr>
      <vt:lpstr>Some questions we need to answer!</vt:lpstr>
      <vt:lpstr>Cache Behavior under WS model</vt:lpstr>
      <vt:lpstr>Another model of Locality: Zipf</vt:lpstr>
      <vt:lpstr>Demand Paging Cost Model</vt:lpstr>
      <vt:lpstr>What Factors Lead to Misses in Page Cache?</vt:lpstr>
      <vt:lpstr>Page Replacement Policies</vt:lpstr>
      <vt:lpstr>Replacement Policies (Con’t)</vt:lpstr>
      <vt:lpstr>Example: FIFO (strawman)</vt:lpstr>
      <vt:lpstr>Example: MIN / LRU</vt:lpstr>
      <vt:lpstr>Is LRU guaranteed to perform well?</vt:lpstr>
      <vt:lpstr>When will LRU perform badly?</vt:lpstr>
      <vt:lpstr>Why it works in Practice: Working Set Model</vt:lpstr>
      <vt:lpstr>Graph of Page Faults Versus  The Number of Frames</vt:lpstr>
      <vt:lpstr>Adding Memory Doesn’t Always Help Fault Rate</vt:lpstr>
      <vt:lpstr>Summary (1/2)</vt:lpstr>
      <vt:lpstr>Summary  (2/2)</vt:lpstr>
    </vt:vector>
  </TitlesOfParts>
  <Company>UC Berkeley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Course Introduction and Overview</dc:title>
  <dc:subject/>
  <dc:creator>John D. Kubiatowicz</dc:creator>
  <cp:keywords/>
  <dc:description>Imported some pictures from Silbershatz (c) 2005</dc:description>
  <cp:lastModifiedBy>John Kubiatowicz</cp:lastModifiedBy>
  <cp:revision>807</cp:revision>
  <cp:lastPrinted>2020-03-12T23:38:37Z</cp:lastPrinted>
  <dcterms:created xsi:type="dcterms:W3CDTF">1995-08-12T11:37:26Z</dcterms:created>
  <dcterms:modified xsi:type="dcterms:W3CDTF">2020-03-12T23:49:03Z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wner">
    <vt:lpwstr>Joseph</vt:lpwstr>
  </property>
  <property fmtid="{D5CDD505-2E9C-101B-9397-08002B2CF9AE}" pid="3" name="Semester">
    <vt:lpwstr>Spring 2006</vt:lpwstr>
  </property>
</Properties>
</file>

<file path=docProps/thumbnail.jpeg>
</file>